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diagrams/quickStyle3.xml" ContentType="application/vnd.openxmlformats-officedocument.drawingml.diagramStyl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notesSlides/notesSlide4.xml" ContentType="application/vnd.openxmlformats-officedocument.presentationml.notesSlide+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59.xml" ContentType="application/vnd.openxmlformats-officedocument.presentationml.notesSlide+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diagrams/drawing1.xml" ContentType="application/vnd.ms-office.drawingml.diagramDrawing+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diagrams/layout4.xml" ContentType="application/vnd.openxmlformats-officedocument.drawingml.diagramLayout+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diagrams/data5.xml" ContentType="application/vnd.openxmlformats-officedocument.drawingml.diagramData+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diagrams/drawing2.xml" ContentType="application/vnd.ms-office.drawingml.diagramDrawing+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diagrams/layout5.xml" ContentType="application/vnd.openxmlformats-officedocument.drawingml.diagramLayout+xml"/>
  <Override PartName="/ppt/slides/slide129.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diagrams/layout2.xml" ContentType="application/vnd.openxmlformats-officedocument.drawingml.diagramLayout+xml"/>
  <Override PartName="/ppt/notesSlides/notesSlide3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6"/>
  </p:notesMasterIdLst>
  <p:sldIdLst>
    <p:sldId id="256" r:id="rId2"/>
    <p:sldId id="257" r:id="rId3"/>
    <p:sldId id="405" r:id="rId4"/>
    <p:sldId id="406" r:id="rId5"/>
    <p:sldId id="409" r:id="rId6"/>
    <p:sldId id="410" r:id="rId7"/>
    <p:sldId id="411" r:id="rId8"/>
    <p:sldId id="412" r:id="rId9"/>
    <p:sldId id="413" r:id="rId10"/>
    <p:sldId id="414" r:id="rId11"/>
    <p:sldId id="415" r:id="rId12"/>
    <p:sldId id="340" r:id="rId13"/>
    <p:sldId id="319" r:id="rId14"/>
    <p:sldId id="320" r:id="rId15"/>
    <p:sldId id="325" r:id="rId16"/>
    <p:sldId id="328" r:id="rId17"/>
    <p:sldId id="326" r:id="rId18"/>
    <p:sldId id="321" r:id="rId19"/>
    <p:sldId id="322" r:id="rId20"/>
    <p:sldId id="327" r:id="rId21"/>
    <p:sldId id="332" r:id="rId22"/>
    <p:sldId id="329" r:id="rId23"/>
    <p:sldId id="324" r:id="rId24"/>
    <p:sldId id="331" r:id="rId25"/>
    <p:sldId id="330" r:id="rId26"/>
    <p:sldId id="334" r:id="rId27"/>
    <p:sldId id="449" r:id="rId28"/>
    <p:sldId id="323" r:id="rId29"/>
    <p:sldId id="335" r:id="rId30"/>
    <p:sldId id="336" r:id="rId31"/>
    <p:sldId id="337" r:id="rId32"/>
    <p:sldId id="338" r:id="rId33"/>
    <p:sldId id="397" r:id="rId34"/>
    <p:sldId id="398" r:id="rId35"/>
    <p:sldId id="401" r:id="rId36"/>
    <p:sldId id="339" r:id="rId37"/>
    <p:sldId id="341" r:id="rId38"/>
    <p:sldId id="403" r:id="rId39"/>
    <p:sldId id="404" r:id="rId40"/>
    <p:sldId id="277" r:id="rId41"/>
    <p:sldId id="278" r:id="rId42"/>
    <p:sldId id="280" r:id="rId43"/>
    <p:sldId id="344" r:id="rId44"/>
    <p:sldId id="345" r:id="rId45"/>
    <p:sldId id="346" r:id="rId46"/>
    <p:sldId id="347" r:id="rId47"/>
    <p:sldId id="348" r:id="rId48"/>
    <p:sldId id="349" r:id="rId49"/>
    <p:sldId id="350" r:id="rId50"/>
    <p:sldId id="351" r:id="rId51"/>
    <p:sldId id="352" r:id="rId52"/>
    <p:sldId id="353" r:id="rId53"/>
    <p:sldId id="354" r:id="rId54"/>
    <p:sldId id="355" r:id="rId55"/>
    <p:sldId id="356" r:id="rId56"/>
    <p:sldId id="357" r:id="rId57"/>
    <p:sldId id="358" r:id="rId58"/>
    <p:sldId id="359" r:id="rId59"/>
    <p:sldId id="395" r:id="rId60"/>
    <p:sldId id="371" r:id="rId61"/>
    <p:sldId id="368" r:id="rId62"/>
    <p:sldId id="363" r:id="rId63"/>
    <p:sldId id="379" r:id="rId64"/>
    <p:sldId id="380" r:id="rId65"/>
    <p:sldId id="385" r:id="rId66"/>
    <p:sldId id="389" r:id="rId67"/>
    <p:sldId id="393" r:id="rId68"/>
    <p:sldId id="381" r:id="rId69"/>
    <p:sldId id="374" r:id="rId70"/>
    <p:sldId id="370" r:id="rId71"/>
    <p:sldId id="372" r:id="rId72"/>
    <p:sldId id="375" r:id="rId73"/>
    <p:sldId id="360" r:id="rId74"/>
    <p:sldId id="364" r:id="rId75"/>
    <p:sldId id="365" r:id="rId76"/>
    <p:sldId id="367" r:id="rId77"/>
    <p:sldId id="366" r:id="rId78"/>
    <p:sldId id="369" r:id="rId79"/>
    <p:sldId id="373" r:id="rId80"/>
    <p:sldId id="376" r:id="rId81"/>
    <p:sldId id="377" r:id="rId82"/>
    <p:sldId id="378" r:id="rId83"/>
    <p:sldId id="382" r:id="rId84"/>
    <p:sldId id="383" r:id="rId85"/>
    <p:sldId id="384" r:id="rId86"/>
    <p:sldId id="386" r:id="rId87"/>
    <p:sldId id="387" r:id="rId88"/>
    <p:sldId id="388" r:id="rId89"/>
    <p:sldId id="390" r:id="rId90"/>
    <p:sldId id="391" r:id="rId91"/>
    <p:sldId id="392" r:id="rId92"/>
    <p:sldId id="416" r:id="rId93"/>
    <p:sldId id="420" r:id="rId94"/>
    <p:sldId id="417" r:id="rId95"/>
    <p:sldId id="418" r:id="rId96"/>
    <p:sldId id="423" r:id="rId97"/>
    <p:sldId id="419" r:id="rId98"/>
    <p:sldId id="424" r:id="rId99"/>
    <p:sldId id="281" r:id="rId100"/>
    <p:sldId id="434" r:id="rId101"/>
    <p:sldId id="425" r:id="rId102"/>
    <p:sldId id="426" r:id="rId103"/>
    <p:sldId id="422" r:id="rId104"/>
    <p:sldId id="427" r:id="rId105"/>
    <p:sldId id="448" r:id="rId106"/>
    <p:sldId id="299" r:id="rId107"/>
    <p:sldId id="283" r:id="rId108"/>
    <p:sldId id="284" r:id="rId109"/>
    <p:sldId id="285" r:id="rId110"/>
    <p:sldId id="286" r:id="rId111"/>
    <p:sldId id="287" r:id="rId112"/>
    <p:sldId id="435" r:id="rId113"/>
    <p:sldId id="288" r:id="rId114"/>
    <p:sldId id="295" r:id="rId115"/>
    <p:sldId id="428" r:id="rId116"/>
    <p:sldId id="430" r:id="rId117"/>
    <p:sldId id="431" r:id="rId118"/>
    <p:sldId id="432" r:id="rId119"/>
    <p:sldId id="433" r:id="rId120"/>
    <p:sldId id="445" r:id="rId121"/>
    <p:sldId id="442" r:id="rId122"/>
    <p:sldId id="443" r:id="rId123"/>
    <p:sldId id="444" r:id="rId124"/>
    <p:sldId id="446" r:id="rId125"/>
    <p:sldId id="447" r:id="rId126"/>
    <p:sldId id="314" r:id="rId127"/>
    <p:sldId id="399" r:id="rId128"/>
    <p:sldId id="400" r:id="rId129"/>
    <p:sldId id="437" r:id="rId130"/>
    <p:sldId id="436" r:id="rId131"/>
    <p:sldId id="438" r:id="rId132"/>
    <p:sldId id="439" r:id="rId133"/>
    <p:sldId id="440" r:id="rId134"/>
    <p:sldId id="441" r:id="rId135"/>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BF010"/>
    <a:srgbClr val="8C4EBA"/>
    <a:srgbClr val="DAA600"/>
    <a:srgbClr val="D2A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1759" autoAdjust="0"/>
  </p:normalViewPr>
  <p:slideViewPr>
    <p:cSldViewPr>
      <p:cViewPr varScale="1">
        <p:scale>
          <a:sx n="39" d="100"/>
          <a:sy n="39" d="100"/>
        </p:scale>
        <p:origin x="-227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diagrams/_rels/data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4E7E48-2B0C-4E77-B0EC-BBFEBC446824}" type="doc">
      <dgm:prSet loTypeId="urn:microsoft.com/office/officeart/2005/8/layout/bList2#1" loCatId="list" qsTypeId="urn:microsoft.com/office/officeart/2005/8/quickstyle/simple1#5" qsCatId="simple" csTypeId="urn:microsoft.com/office/officeart/2005/8/colors/colorful4" csCatId="colorful" phldr="1"/>
      <dgm:spPr/>
      <dgm:t>
        <a:bodyPr/>
        <a:lstStyle/>
        <a:p>
          <a:endParaRPr lang="es-ES"/>
        </a:p>
      </dgm:t>
    </dgm:pt>
    <dgm:pt modelId="{D9129E66-1D71-4A73-B1C6-5031242B5FD9}">
      <dgm:prSet phldrT="[Texto]"/>
      <dgm:spPr>
        <a:solidFill>
          <a:schemeClr val="accent1">
            <a:lumMod val="75000"/>
          </a:schemeClr>
        </a:solidFill>
        <a:ln>
          <a:noFill/>
        </a:ln>
      </dgm:spPr>
      <dgm:t>
        <a:bodyPr/>
        <a:lstStyle/>
        <a:p>
          <a:pPr algn="ctr"/>
          <a:r>
            <a:rPr lang="es-ES_tradnl" b="0" dirty="0" smtClean="0">
              <a:solidFill>
                <a:schemeClr val="bg1"/>
              </a:solidFill>
              <a:latin typeface="Century Gothic" pitchFamily="34" charset="0"/>
            </a:rPr>
            <a:t>DIMENSIÓN DE LA INFORMACIÓN</a:t>
          </a:r>
          <a:endParaRPr lang="es-ES" b="0" dirty="0">
            <a:solidFill>
              <a:schemeClr val="bg1"/>
            </a:solidFill>
            <a:latin typeface="Century Gothic" pitchFamily="34" charset="0"/>
          </a:endParaRPr>
        </a:p>
      </dgm:t>
    </dgm:pt>
    <dgm:pt modelId="{2D2EE3DA-BF7A-4BF0-A972-31E7428C192E}" type="parTrans" cxnId="{B12D0C06-55BD-4541-98CE-0460921A130D}">
      <dgm:prSet/>
      <dgm:spPr/>
      <dgm:t>
        <a:bodyPr/>
        <a:lstStyle/>
        <a:p>
          <a:endParaRPr lang="es-ES">
            <a:latin typeface="Century Gothic" pitchFamily="34" charset="0"/>
          </a:endParaRPr>
        </a:p>
      </dgm:t>
    </dgm:pt>
    <dgm:pt modelId="{615ABC6B-ED4D-4EA9-B026-817E87C568A0}" type="sibTrans" cxnId="{B12D0C06-55BD-4541-98CE-0460921A130D}">
      <dgm:prSet/>
      <dgm:spPr/>
      <dgm:t>
        <a:bodyPr/>
        <a:lstStyle/>
        <a:p>
          <a:endParaRPr lang="es-ES">
            <a:latin typeface="Century Gothic" pitchFamily="34" charset="0"/>
          </a:endParaRPr>
        </a:p>
      </dgm:t>
    </dgm:pt>
    <dgm:pt modelId="{B3EDC72E-2352-497E-82D9-5F1DC0E3B2C4}">
      <dgm:prSet phldrT="[Texto]" custT="1"/>
      <dgm:spPr>
        <a:solidFill>
          <a:schemeClr val="accent1">
            <a:lumMod val="20000"/>
            <a:lumOff val="80000"/>
          </a:schemeClr>
        </a:solidFill>
        <a:ln>
          <a:noFill/>
        </a:ln>
      </dgm:spPr>
      <dgm:t>
        <a:bodyPr/>
        <a:lstStyle/>
        <a:p>
          <a:r>
            <a:rPr lang="es-ES" sz="1400" b="1" dirty="0" smtClean="0">
              <a:solidFill>
                <a:schemeClr val="tx1"/>
              </a:solidFill>
              <a:latin typeface="Century Gothic" pitchFamily="34" charset="0"/>
            </a:rPr>
            <a:t>INFORMACIÓN COMO </a:t>
          </a:r>
          <a:r>
            <a:rPr lang="es-ES" sz="1400" b="1" dirty="0" err="1" smtClean="0">
              <a:solidFill>
                <a:schemeClr val="tx1"/>
              </a:solidFill>
              <a:latin typeface="Century Gothic" pitchFamily="34" charset="0"/>
            </a:rPr>
            <a:t>FUENTE</a:t>
          </a:r>
          <a:r>
            <a:rPr lang="es-ES" sz="1400" dirty="0" err="1" smtClean="0">
              <a:solidFill>
                <a:schemeClr val="tx1"/>
              </a:solidFill>
              <a:latin typeface="Century Gothic" pitchFamily="34" charset="0"/>
            </a:rPr>
            <a:t>:Búsqueda</a:t>
          </a:r>
          <a:r>
            <a:rPr lang="es-ES" sz="1400" dirty="0" smtClean="0">
              <a:solidFill>
                <a:schemeClr val="tx1"/>
              </a:solidFill>
              <a:latin typeface="Century Gothic" pitchFamily="34" charset="0"/>
            </a:rPr>
            <a:t>, selección, evaluación y organización de la información.</a:t>
          </a:r>
          <a:endParaRPr lang="es-ES" sz="1400" dirty="0">
            <a:solidFill>
              <a:schemeClr val="tx1"/>
            </a:solidFill>
            <a:latin typeface="Century Gothic" pitchFamily="34" charset="0"/>
          </a:endParaRPr>
        </a:p>
      </dgm:t>
    </dgm:pt>
    <dgm:pt modelId="{8C6CD7A2-00AD-4F7B-AC26-2B398422CE9C}" type="parTrans" cxnId="{C3F04C78-94D6-434D-9060-D5EEDF744479}">
      <dgm:prSet/>
      <dgm:spPr/>
      <dgm:t>
        <a:bodyPr/>
        <a:lstStyle/>
        <a:p>
          <a:endParaRPr lang="es-ES">
            <a:latin typeface="Century Gothic" pitchFamily="34" charset="0"/>
          </a:endParaRPr>
        </a:p>
      </dgm:t>
    </dgm:pt>
    <dgm:pt modelId="{3E838C70-8F87-4927-ACBD-7232538AD452}" type="sibTrans" cxnId="{C3F04C78-94D6-434D-9060-D5EEDF744479}">
      <dgm:prSet/>
      <dgm:spPr/>
      <dgm:t>
        <a:bodyPr/>
        <a:lstStyle/>
        <a:p>
          <a:endParaRPr lang="es-ES">
            <a:latin typeface="Century Gothic" pitchFamily="34" charset="0"/>
          </a:endParaRPr>
        </a:p>
      </dgm:t>
    </dgm:pt>
    <dgm:pt modelId="{74610888-0148-4149-BE00-36896917A637}">
      <dgm:prSet phldrT="[Texto]"/>
      <dgm:spPr>
        <a:solidFill>
          <a:schemeClr val="accent1">
            <a:lumMod val="20000"/>
            <a:lumOff val="80000"/>
          </a:schemeClr>
        </a:solidFill>
        <a:ln>
          <a:noFill/>
        </a:ln>
      </dgm:spPr>
      <dgm:t>
        <a:bodyPr/>
        <a:lstStyle/>
        <a:p>
          <a:r>
            <a:rPr lang="es-ES" sz="1400" b="1" dirty="0" smtClean="0">
              <a:solidFill>
                <a:schemeClr val="tx1"/>
              </a:solidFill>
              <a:latin typeface="Century Gothic" pitchFamily="34" charset="0"/>
            </a:rPr>
            <a:t>INFORMACIÓN COMO PRODUCTO</a:t>
          </a:r>
          <a:r>
            <a:rPr lang="es-ES" sz="1400" dirty="0" smtClean="0">
              <a:solidFill>
                <a:schemeClr val="tx1"/>
              </a:solidFill>
              <a:latin typeface="Century Gothic" pitchFamily="34" charset="0"/>
            </a:rPr>
            <a:t>: la estructuración y modelaje de la información y el desarrollo de ideas propias (conocimiento).</a:t>
          </a:r>
          <a:endParaRPr lang="es-ES" sz="1400" dirty="0">
            <a:solidFill>
              <a:schemeClr val="tx1"/>
            </a:solidFill>
            <a:latin typeface="Century Gothic" pitchFamily="34" charset="0"/>
          </a:endParaRPr>
        </a:p>
      </dgm:t>
    </dgm:pt>
    <dgm:pt modelId="{026F7847-6B95-4657-8306-CFED1E98D456}" type="parTrans" cxnId="{B96D9A0D-C6C6-4D71-B777-025570E8C246}">
      <dgm:prSet/>
      <dgm:spPr/>
      <dgm:t>
        <a:bodyPr/>
        <a:lstStyle/>
        <a:p>
          <a:endParaRPr lang="es-ES">
            <a:latin typeface="Century Gothic" pitchFamily="34" charset="0"/>
          </a:endParaRPr>
        </a:p>
      </dgm:t>
    </dgm:pt>
    <dgm:pt modelId="{E1FCD276-4987-4830-9E57-E0CEAC61CCEF}" type="sibTrans" cxnId="{B96D9A0D-C6C6-4D71-B777-025570E8C246}">
      <dgm:prSet/>
      <dgm:spPr/>
      <dgm:t>
        <a:bodyPr/>
        <a:lstStyle/>
        <a:p>
          <a:endParaRPr lang="es-ES">
            <a:latin typeface="Century Gothic" pitchFamily="34" charset="0"/>
          </a:endParaRPr>
        </a:p>
      </dgm:t>
    </dgm:pt>
    <dgm:pt modelId="{362AF106-258D-4016-8D4F-A3B9AE01B8E8}">
      <dgm:prSet phldrT="[Texto]"/>
      <dgm:spPr>
        <a:solidFill>
          <a:schemeClr val="accent1">
            <a:lumMod val="75000"/>
          </a:schemeClr>
        </a:solidFill>
        <a:ln>
          <a:noFill/>
        </a:ln>
      </dgm:spPr>
      <dgm:t>
        <a:bodyPr/>
        <a:lstStyle/>
        <a:p>
          <a:pPr algn="ctr"/>
          <a:r>
            <a:rPr lang="es-ES_tradnl" dirty="0" smtClean="0">
              <a:solidFill>
                <a:schemeClr val="bg1"/>
              </a:solidFill>
              <a:latin typeface="Century Gothic" pitchFamily="34" charset="0"/>
            </a:rPr>
            <a:t>DIMENSIÓN DE LA COMUNICACIÓN</a:t>
          </a:r>
          <a:endParaRPr lang="es-ES" dirty="0">
            <a:solidFill>
              <a:schemeClr val="bg1"/>
            </a:solidFill>
            <a:latin typeface="Century Gothic" pitchFamily="34" charset="0"/>
          </a:endParaRPr>
        </a:p>
      </dgm:t>
    </dgm:pt>
    <dgm:pt modelId="{8F3F27ED-D238-49B2-8B72-9D682E432DDC}" type="parTrans" cxnId="{9EBDE7EF-7DC5-40FC-8177-03A8452421EE}">
      <dgm:prSet/>
      <dgm:spPr/>
      <dgm:t>
        <a:bodyPr/>
        <a:lstStyle/>
        <a:p>
          <a:endParaRPr lang="es-ES">
            <a:latin typeface="Century Gothic" pitchFamily="34" charset="0"/>
          </a:endParaRPr>
        </a:p>
      </dgm:t>
    </dgm:pt>
    <dgm:pt modelId="{132BD24E-5364-426D-8F38-05FACA42783C}" type="sibTrans" cxnId="{9EBDE7EF-7DC5-40FC-8177-03A8452421EE}">
      <dgm:prSet/>
      <dgm:spPr/>
      <dgm:t>
        <a:bodyPr/>
        <a:lstStyle/>
        <a:p>
          <a:endParaRPr lang="es-ES">
            <a:latin typeface="Century Gothic" pitchFamily="34" charset="0"/>
          </a:endParaRPr>
        </a:p>
      </dgm:t>
    </dgm:pt>
    <dgm:pt modelId="{4CABB47D-1C87-4262-8D8A-08D54F565EE5}">
      <dgm:prSet phldrT="[Texto]" custT="1"/>
      <dgm:spPr>
        <a:solidFill>
          <a:schemeClr val="accent1">
            <a:lumMod val="40000"/>
            <a:lumOff val="60000"/>
          </a:schemeClr>
        </a:solidFill>
        <a:ln>
          <a:noFill/>
        </a:ln>
      </dgm:spPr>
      <dgm:t>
        <a:bodyPr/>
        <a:lstStyle/>
        <a:p>
          <a:r>
            <a:rPr lang="es-ES_tradnl" sz="1400" b="1" dirty="0" smtClean="0">
              <a:solidFill>
                <a:schemeClr val="tx1"/>
              </a:solidFill>
              <a:latin typeface="Century Gothic" pitchFamily="34" charset="0"/>
            </a:rPr>
            <a:t>COMUNICACIÓN EFECTIVA</a:t>
          </a:r>
          <a:r>
            <a:rPr lang="es-ES_tradnl" sz="1400" dirty="0" smtClean="0">
              <a:solidFill>
                <a:schemeClr val="tx1"/>
              </a:solidFill>
              <a:latin typeface="Century Gothic" pitchFamily="34" charset="0"/>
            </a:rPr>
            <a:t>: </a:t>
          </a:r>
          <a:r>
            <a:rPr lang="es-ES_tradnl" sz="1300" dirty="0" smtClean="0">
              <a:solidFill>
                <a:schemeClr val="tx1"/>
              </a:solidFill>
              <a:latin typeface="Century Gothic" pitchFamily="34" charset="0"/>
            </a:rPr>
            <a:t>Compartir  y transmitir.</a:t>
          </a:r>
          <a:endParaRPr lang="es-ES" sz="1300" dirty="0">
            <a:solidFill>
              <a:schemeClr val="tx1"/>
            </a:solidFill>
            <a:latin typeface="Century Gothic" pitchFamily="34" charset="0"/>
          </a:endParaRPr>
        </a:p>
      </dgm:t>
    </dgm:pt>
    <dgm:pt modelId="{C01AA31A-7DBA-4B6E-AB61-2529A684840D}" type="parTrans" cxnId="{8E96CFBF-9485-41DA-9351-346FD7958AD5}">
      <dgm:prSet/>
      <dgm:spPr/>
      <dgm:t>
        <a:bodyPr/>
        <a:lstStyle/>
        <a:p>
          <a:endParaRPr lang="es-ES">
            <a:latin typeface="Century Gothic" pitchFamily="34" charset="0"/>
          </a:endParaRPr>
        </a:p>
      </dgm:t>
    </dgm:pt>
    <dgm:pt modelId="{571090E2-0D9C-4496-B394-C83A3A0BC840}" type="sibTrans" cxnId="{8E96CFBF-9485-41DA-9351-346FD7958AD5}">
      <dgm:prSet/>
      <dgm:spPr/>
      <dgm:t>
        <a:bodyPr/>
        <a:lstStyle/>
        <a:p>
          <a:endParaRPr lang="es-ES">
            <a:latin typeface="Century Gothic" pitchFamily="34" charset="0"/>
          </a:endParaRPr>
        </a:p>
      </dgm:t>
    </dgm:pt>
    <dgm:pt modelId="{3D81ECB8-0859-40C7-A554-B5AD065B16E4}">
      <dgm:prSet phldrT="[Texto]" custT="1"/>
      <dgm:spPr>
        <a:solidFill>
          <a:schemeClr val="accent1">
            <a:lumMod val="40000"/>
            <a:lumOff val="60000"/>
          </a:schemeClr>
        </a:solidFill>
        <a:ln>
          <a:noFill/>
        </a:ln>
      </dgm:spPr>
      <dgm:t>
        <a:bodyPr/>
        <a:lstStyle/>
        <a:p>
          <a:r>
            <a:rPr lang="es-ES_tradnl" sz="1400" b="1" dirty="0" smtClean="0">
              <a:solidFill>
                <a:schemeClr val="tx1"/>
              </a:solidFill>
              <a:latin typeface="Century Gothic" pitchFamily="34" charset="0"/>
            </a:rPr>
            <a:t>COLABORACIÓN E INTERACCIÓN: </a:t>
          </a:r>
          <a:r>
            <a:rPr lang="es-ES" sz="1400" b="0" dirty="0" smtClean="0">
              <a:solidFill>
                <a:schemeClr val="tx1"/>
              </a:solidFill>
              <a:latin typeface="Century Gothic" pitchFamily="34" charset="0"/>
            </a:rPr>
            <a:t>colaboración o el trabajo en equipo y la adaptabilidad y flexibilidad.</a:t>
          </a:r>
          <a:endParaRPr lang="es-ES" sz="1400" b="1" dirty="0">
            <a:solidFill>
              <a:schemeClr val="tx1"/>
            </a:solidFill>
            <a:latin typeface="Century Gothic" pitchFamily="34" charset="0"/>
          </a:endParaRPr>
        </a:p>
      </dgm:t>
    </dgm:pt>
    <dgm:pt modelId="{33BE0DEB-1DA9-4453-B80F-A2E774945BA1}" type="parTrans" cxnId="{EB9B1112-29B9-4252-8F4E-C124980EB9C8}">
      <dgm:prSet/>
      <dgm:spPr/>
      <dgm:t>
        <a:bodyPr/>
        <a:lstStyle/>
        <a:p>
          <a:endParaRPr lang="es-ES">
            <a:latin typeface="Century Gothic" pitchFamily="34" charset="0"/>
          </a:endParaRPr>
        </a:p>
      </dgm:t>
    </dgm:pt>
    <dgm:pt modelId="{E8D18E89-0314-4023-A8E9-A086E420D07B}" type="sibTrans" cxnId="{EB9B1112-29B9-4252-8F4E-C124980EB9C8}">
      <dgm:prSet/>
      <dgm:spPr/>
      <dgm:t>
        <a:bodyPr/>
        <a:lstStyle/>
        <a:p>
          <a:endParaRPr lang="es-ES">
            <a:latin typeface="Century Gothic" pitchFamily="34" charset="0"/>
          </a:endParaRPr>
        </a:p>
      </dgm:t>
    </dgm:pt>
    <dgm:pt modelId="{9A656348-86E6-449A-B5A6-FFFE1A0F605C}">
      <dgm:prSet phldrT="[Texto]"/>
      <dgm:spPr>
        <a:solidFill>
          <a:schemeClr val="accent1">
            <a:lumMod val="75000"/>
          </a:schemeClr>
        </a:solidFill>
        <a:ln>
          <a:noFill/>
        </a:ln>
      </dgm:spPr>
      <dgm:t>
        <a:bodyPr/>
        <a:lstStyle/>
        <a:p>
          <a:pPr algn="ctr"/>
          <a:r>
            <a:rPr lang="es-ES_tradnl" dirty="0" smtClean="0">
              <a:solidFill>
                <a:schemeClr val="bg1"/>
              </a:solidFill>
              <a:latin typeface="Century Gothic" pitchFamily="34" charset="0"/>
            </a:rPr>
            <a:t>DIMENSIÓN ÉTICA E IMPACTO SOCIAL</a:t>
          </a:r>
          <a:endParaRPr lang="es-ES" dirty="0">
            <a:solidFill>
              <a:schemeClr val="bg1"/>
            </a:solidFill>
            <a:latin typeface="Century Gothic" pitchFamily="34" charset="0"/>
          </a:endParaRPr>
        </a:p>
      </dgm:t>
    </dgm:pt>
    <dgm:pt modelId="{6480C3FC-5CF8-4484-98DF-1E4BFADA6269}" type="parTrans" cxnId="{0A411148-68B9-4D03-85E2-48C1215605EA}">
      <dgm:prSet/>
      <dgm:spPr/>
      <dgm:t>
        <a:bodyPr/>
        <a:lstStyle/>
        <a:p>
          <a:endParaRPr lang="es-ES">
            <a:latin typeface="Century Gothic" pitchFamily="34" charset="0"/>
          </a:endParaRPr>
        </a:p>
      </dgm:t>
    </dgm:pt>
    <dgm:pt modelId="{086AE41A-F713-4506-B9F5-02362AEAFCF4}" type="sibTrans" cxnId="{0A411148-68B9-4D03-85E2-48C1215605EA}">
      <dgm:prSet/>
      <dgm:spPr/>
      <dgm:t>
        <a:bodyPr/>
        <a:lstStyle/>
        <a:p>
          <a:endParaRPr lang="es-ES">
            <a:latin typeface="Century Gothic" pitchFamily="34" charset="0"/>
          </a:endParaRPr>
        </a:p>
      </dgm:t>
    </dgm:pt>
    <dgm:pt modelId="{CD7C193B-0347-4E86-9588-6FC010B2E553}">
      <dgm:prSet phldrT="[Texto]" custT="1"/>
      <dgm:spPr>
        <a:solidFill>
          <a:schemeClr val="accent1">
            <a:lumMod val="60000"/>
            <a:lumOff val="40000"/>
          </a:schemeClr>
        </a:solidFill>
        <a:ln>
          <a:noFill/>
        </a:ln>
      </dgm:spPr>
      <dgm:t>
        <a:bodyPr/>
        <a:lstStyle/>
        <a:p>
          <a:r>
            <a:rPr lang="es-ES_tradnl" sz="1400" b="1" dirty="0" smtClean="0">
              <a:solidFill>
                <a:schemeClr val="tx1"/>
              </a:solidFill>
              <a:latin typeface="Century Gothic" pitchFamily="34" charset="0"/>
            </a:rPr>
            <a:t>RESPONSABIULIDAD SOCIAL: </a:t>
          </a:r>
          <a:r>
            <a:rPr lang="es-ES" sz="1400" b="0" dirty="0" smtClean="0">
              <a:solidFill>
                <a:schemeClr val="tx1"/>
              </a:solidFill>
              <a:latin typeface="Century Gothic" pitchFamily="34" charset="0"/>
            </a:rPr>
            <a:t>uso responsable y riesgos</a:t>
          </a:r>
          <a:endParaRPr lang="es-ES" sz="1400" b="0" dirty="0">
            <a:solidFill>
              <a:schemeClr val="tx1"/>
            </a:solidFill>
            <a:latin typeface="Century Gothic" pitchFamily="34" charset="0"/>
          </a:endParaRPr>
        </a:p>
      </dgm:t>
    </dgm:pt>
    <dgm:pt modelId="{54F8FDDF-C66B-413D-9D3F-2571C28B5D4E}" type="parTrans" cxnId="{6C5533DB-C6CE-4829-AF98-B638374AE6E5}">
      <dgm:prSet/>
      <dgm:spPr/>
      <dgm:t>
        <a:bodyPr/>
        <a:lstStyle/>
        <a:p>
          <a:endParaRPr lang="es-ES">
            <a:latin typeface="Century Gothic" pitchFamily="34" charset="0"/>
          </a:endParaRPr>
        </a:p>
      </dgm:t>
    </dgm:pt>
    <dgm:pt modelId="{CFF63C81-F294-48E5-8F84-FE59DB3C6A49}" type="sibTrans" cxnId="{6C5533DB-C6CE-4829-AF98-B638374AE6E5}">
      <dgm:prSet/>
      <dgm:spPr/>
      <dgm:t>
        <a:bodyPr/>
        <a:lstStyle/>
        <a:p>
          <a:endParaRPr lang="es-ES">
            <a:latin typeface="Century Gothic" pitchFamily="34" charset="0"/>
          </a:endParaRPr>
        </a:p>
      </dgm:t>
    </dgm:pt>
    <dgm:pt modelId="{B9A89D43-E218-4C9E-B38A-56C6475ED32A}">
      <dgm:prSet phldrT="[Texto]" custT="1"/>
      <dgm:spPr>
        <a:solidFill>
          <a:schemeClr val="accent1">
            <a:lumMod val="60000"/>
            <a:lumOff val="40000"/>
          </a:schemeClr>
        </a:solidFill>
        <a:ln>
          <a:noFill/>
        </a:ln>
      </dgm:spPr>
      <dgm:t>
        <a:bodyPr/>
        <a:lstStyle/>
        <a:p>
          <a:r>
            <a:rPr lang="es-ES_tradnl" sz="1400" b="1" dirty="0" smtClean="0">
              <a:solidFill>
                <a:schemeClr val="tx1"/>
              </a:solidFill>
              <a:latin typeface="Century Gothic" pitchFamily="34" charset="0"/>
            </a:rPr>
            <a:t>IMPACTO SOCIAL:</a:t>
          </a:r>
          <a:r>
            <a:rPr lang="es-ES" sz="1400" b="0" dirty="0" smtClean="0">
              <a:solidFill>
                <a:schemeClr val="tx1"/>
              </a:solidFill>
              <a:latin typeface="Century Gothic" pitchFamily="34" charset="0"/>
            </a:rPr>
            <a:t>implicaciones sociales, económicas y culturales</a:t>
          </a:r>
          <a:endParaRPr lang="es-ES" sz="1400" b="0" dirty="0">
            <a:solidFill>
              <a:schemeClr val="tx1"/>
            </a:solidFill>
            <a:latin typeface="Century Gothic" pitchFamily="34" charset="0"/>
          </a:endParaRPr>
        </a:p>
      </dgm:t>
    </dgm:pt>
    <dgm:pt modelId="{3C88BF76-B100-4BF7-AE0F-25DD33A24B8C}" type="parTrans" cxnId="{855A0396-F0C6-428B-A929-E6465C0A6DE5}">
      <dgm:prSet/>
      <dgm:spPr/>
      <dgm:t>
        <a:bodyPr/>
        <a:lstStyle/>
        <a:p>
          <a:endParaRPr lang="es-ES">
            <a:latin typeface="Century Gothic" pitchFamily="34" charset="0"/>
          </a:endParaRPr>
        </a:p>
      </dgm:t>
    </dgm:pt>
    <dgm:pt modelId="{948A61C5-B26F-4B2B-AF9D-9796597BD43E}" type="sibTrans" cxnId="{855A0396-F0C6-428B-A929-E6465C0A6DE5}">
      <dgm:prSet/>
      <dgm:spPr/>
      <dgm:t>
        <a:bodyPr/>
        <a:lstStyle/>
        <a:p>
          <a:endParaRPr lang="es-ES">
            <a:latin typeface="Century Gothic" pitchFamily="34" charset="0"/>
          </a:endParaRPr>
        </a:p>
      </dgm:t>
    </dgm:pt>
    <dgm:pt modelId="{2F8FCDEE-B7D1-49F3-8CEE-7DEBA47C5A2A}">
      <dgm:prSet phldrT="[Texto]"/>
      <dgm:spPr>
        <a:solidFill>
          <a:schemeClr val="accent1">
            <a:lumMod val="20000"/>
            <a:lumOff val="80000"/>
          </a:schemeClr>
        </a:solidFill>
        <a:ln>
          <a:noFill/>
        </a:ln>
      </dgm:spPr>
      <dgm:t>
        <a:bodyPr/>
        <a:lstStyle/>
        <a:p>
          <a:endParaRPr lang="es-ES" sz="1400" b="1" dirty="0">
            <a:solidFill>
              <a:schemeClr val="tx1"/>
            </a:solidFill>
            <a:latin typeface="Century Gothic" pitchFamily="34" charset="0"/>
          </a:endParaRPr>
        </a:p>
      </dgm:t>
    </dgm:pt>
    <dgm:pt modelId="{E966E199-227B-4A43-A3EC-74F445418EC5}" type="parTrans" cxnId="{B6E0D9C5-338A-4195-BE3B-7001D0696AD0}">
      <dgm:prSet/>
      <dgm:spPr/>
      <dgm:t>
        <a:bodyPr/>
        <a:lstStyle/>
        <a:p>
          <a:endParaRPr lang="es-ES">
            <a:latin typeface="Century Gothic" pitchFamily="34" charset="0"/>
          </a:endParaRPr>
        </a:p>
      </dgm:t>
    </dgm:pt>
    <dgm:pt modelId="{24D8976C-A48F-4B45-907C-AFC4B7516E4F}" type="sibTrans" cxnId="{B6E0D9C5-338A-4195-BE3B-7001D0696AD0}">
      <dgm:prSet/>
      <dgm:spPr/>
      <dgm:t>
        <a:bodyPr/>
        <a:lstStyle/>
        <a:p>
          <a:endParaRPr lang="es-ES">
            <a:latin typeface="Century Gothic" pitchFamily="34" charset="0"/>
          </a:endParaRPr>
        </a:p>
      </dgm:t>
    </dgm:pt>
    <dgm:pt modelId="{7F814A1B-13E1-4BE8-B9D0-10DB291EFAB5}">
      <dgm:prSet phldrT="[Texto]"/>
      <dgm:spPr>
        <a:solidFill>
          <a:schemeClr val="accent1">
            <a:lumMod val="40000"/>
            <a:lumOff val="60000"/>
          </a:schemeClr>
        </a:solidFill>
        <a:ln>
          <a:noFill/>
        </a:ln>
      </dgm:spPr>
      <dgm:t>
        <a:bodyPr/>
        <a:lstStyle/>
        <a:p>
          <a:endParaRPr lang="es-ES" sz="1300" dirty="0">
            <a:solidFill>
              <a:schemeClr val="tx1"/>
            </a:solidFill>
            <a:latin typeface="Century Gothic" pitchFamily="34" charset="0"/>
          </a:endParaRPr>
        </a:p>
      </dgm:t>
    </dgm:pt>
    <dgm:pt modelId="{2D617AE7-E29F-49EE-A4C8-42735E35E29A}" type="parTrans" cxnId="{64CE8B14-9031-45B3-A3C2-D1A922BCB328}">
      <dgm:prSet/>
      <dgm:spPr/>
      <dgm:t>
        <a:bodyPr/>
        <a:lstStyle/>
        <a:p>
          <a:endParaRPr lang="es-ES">
            <a:latin typeface="Century Gothic" pitchFamily="34" charset="0"/>
          </a:endParaRPr>
        </a:p>
      </dgm:t>
    </dgm:pt>
    <dgm:pt modelId="{2EA1058A-D848-4684-AFCD-70867B3AEA35}" type="sibTrans" cxnId="{64CE8B14-9031-45B3-A3C2-D1A922BCB328}">
      <dgm:prSet/>
      <dgm:spPr/>
      <dgm:t>
        <a:bodyPr/>
        <a:lstStyle/>
        <a:p>
          <a:endParaRPr lang="es-ES">
            <a:latin typeface="Century Gothic" pitchFamily="34" charset="0"/>
          </a:endParaRPr>
        </a:p>
      </dgm:t>
    </dgm:pt>
    <dgm:pt modelId="{D1D8D836-7117-4D99-BE95-9B1D80C33DFD}">
      <dgm:prSet phldrT="[Texto]"/>
      <dgm:spPr>
        <a:solidFill>
          <a:schemeClr val="accent1">
            <a:lumMod val="40000"/>
            <a:lumOff val="60000"/>
          </a:schemeClr>
        </a:solidFill>
        <a:ln>
          <a:noFill/>
        </a:ln>
      </dgm:spPr>
      <dgm:t>
        <a:bodyPr/>
        <a:lstStyle/>
        <a:p>
          <a:endParaRPr lang="es-ES" sz="1300" dirty="0">
            <a:solidFill>
              <a:schemeClr val="tx1"/>
            </a:solidFill>
            <a:latin typeface="Century Gothic" pitchFamily="34" charset="0"/>
          </a:endParaRPr>
        </a:p>
      </dgm:t>
    </dgm:pt>
    <dgm:pt modelId="{7B6A1D1E-989A-4637-9CE8-64C1FC3C6583}" type="parTrans" cxnId="{A915D35D-A8F4-4DF2-9A11-FA973350DFB8}">
      <dgm:prSet/>
      <dgm:spPr/>
      <dgm:t>
        <a:bodyPr/>
        <a:lstStyle/>
        <a:p>
          <a:endParaRPr lang="es-ES">
            <a:latin typeface="Century Gothic" pitchFamily="34" charset="0"/>
          </a:endParaRPr>
        </a:p>
      </dgm:t>
    </dgm:pt>
    <dgm:pt modelId="{CC7801C3-D85A-419C-AF42-75C3E90687EE}" type="sibTrans" cxnId="{A915D35D-A8F4-4DF2-9A11-FA973350DFB8}">
      <dgm:prSet/>
      <dgm:spPr/>
      <dgm:t>
        <a:bodyPr/>
        <a:lstStyle/>
        <a:p>
          <a:endParaRPr lang="es-ES">
            <a:latin typeface="Century Gothic" pitchFamily="34" charset="0"/>
          </a:endParaRPr>
        </a:p>
      </dgm:t>
    </dgm:pt>
    <dgm:pt modelId="{7ACD51A5-72D2-4BCB-8799-E821F3897078}">
      <dgm:prSet phldrT="[Texto]"/>
      <dgm:spPr>
        <a:solidFill>
          <a:schemeClr val="accent1">
            <a:lumMod val="60000"/>
            <a:lumOff val="40000"/>
          </a:schemeClr>
        </a:solidFill>
        <a:ln>
          <a:noFill/>
        </a:ln>
      </dgm:spPr>
      <dgm:t>
        <a:bodyPr/>
        <a:lstStyle/>
        <a:p>
          <a:endParaRPr lang="es-ES" sz="1100" dirty="0">
            <a:solidFill>
              <a:schemeClr val="tx1"/>
            </a:solidFill>
            <a:latin typeface="Century Gothic" pitchFamily="34" charset="0"/>
          </a:endParaRPr>
        </a:p>
      </dgm:t>
    </dgm:pt>
    <dgm:pt modelId="{B4B3B434-AA95-48BC-8B0E-97422AB22B18}" type="parTrans" cxnId="{5DEEFC33-8589-4418-8CC4-9E24283AA22C}">
      <dgm:prSet/>
      <dgm:spPr/>
      <dgm:t>
        <a:bodyPr/>
        <a:lstStyle/>
        <a:p>
          <a:endParaRPr lang="es-ES">
            <a:latin typeface="Century Gothic" pitchFamily="34" charset="0"/>
          </a:endParaRPr>
        </a:p>
      </dgm:t>
    </dgm:pt>
    <dgm:pt modelId="{35808A98-DD60-44F9-9912-38922AAA789B}" type="sibTrans" cxnId="{5DEEFC33-8589-4418-8CC4-9E24283AA22C}">
      <dgm:prSet/>
      <dgm:spPr/>
      <dgm:t>
        <a:bodyPr/>
        <a:lstStyle/>
        <a:p>
          <a:endParaRPr lang="es-ES">
            <a:latin typeface="Century Gothic" pitchFamily="34" charset="0"/>
          </a:endParaRPr>
        </a:p>
      </dgm:t>
    </dgm:pt>
    <dgm:pt modelId="{A8A673A7-BAAA-48EB-A98E-D923798A50AA}">
      <dgm:prSet custT="1"/>
      <dgm:spPr>
        <a:solidFill>
          <a:schemeClr val="accent1">
            <a:lumMod val="60000"/>
            <a:lumOff val="40000"/>
          </a:schemeClr>
        </a:solidFill>
        <a:ln>
          <a:noFill/>
        </a:ln>
      </dgm:spPr>
      <dgm:t>
        <a:bodyPr/>
        <a:lstStyle/>
        <a:p>
          <a:r>
            <a:rPr lang="es-ES" sz="1400" b="0" dirty="0" smtClean="0">
              <a:solidFill>
                <a:schemeClr val="tx1"/>
              </a:solidFill>
              <a:latin typeface="Century Gothic" pitchFamily="34" charset="0"/>
            </a:rPr>
            <a:t>para el individuo y la sociedad.</a:t>
          </a:r>
        </a:p>
      </dgm:t>
    </dgm:pt>
    <dgm:pt modelId="{9B600CE6-04BB-44C4-92FF-7A79E9C9A2C3}" type="parTrans" cxnId="{94D8EA4D-899D-48A2-8522-989902D91B6B}">
      <dgm:prSet/>
      <dgm:spPr/>
      <dgm:t>
        <a:bodyPr/>
        <a:lstStyle/>
        <a:p>
          <a:endParaRPr lang="es-ES">
            <a:latin typeface="Century Gothic" pitchFamily="34" charset="0"/>
          </a:endParaRPr>
        </a:p>
      </dgm:t>
    </dgm:pt>
    <dgm:pt modelId="{EAD0EC2F-D4BC-4328-A9A8-87363A2B0A37}" type="sibTrans" cxnId="{94D8EA4D-899D-48A2-8522-989902D91B6B}">
      <dgm:prSet/>
      <dgm:spPr/>
      <dgm:t>
        <a:bodyPr/>
        <a:lstStyle/>
        <a:p>
          <a:endParaRPr lang="es-ES">
            <a:latin typeface="Century Gothic" pitchFamily="34" charset="0"/>
          </a:endParaRPr>
        </a:p>
      </dgm:t>
    </dgm:pt>
    <dgm:pt modelId="{0A1B9B13-F1AD-4A62-B8C5-51491D9AFF1C}" type="pres">
      <dgm:prSet presAssocID="{244E7E48-2B0C-4E77-B0EC-BBFEBC446824}" presName="diagram" presStyleCnt="0">
        <dgm:presLayoutVars>
          <dgm:dir/>
          <dgm:animLvl val="lvl"/>
          <dgm:resizeHandles val="exact"/>
        </dgm:presLayoutVars>
      </dgm:prSet>
      <dgm:spPr/>
      <dgm:t>
        <a:bodyPr/>
        <a:lstStyle/>
        <a:p>
          <a:endParaRPr lang="es-ES"/>
        </a:p>
      </dgm:t>
    </dgm:pt>
    <dgm:pt modelId="{D09B0193-54D0-4348-8850-9EAC9D2581E0}" type="pres">
      <dgm:prSet presAssocID="{D9129E66-1D71-4A73-B1C6-5031242B5FD9}" presName="compNode" presStyleCnt="0"/>
      <dgm:spPr/>
    </dgm:pt>
    <dgm:pt modelId="{6B5789D4-44AB-422E-A5F0-607CEFF84D28}" type="pres">
      <dgm:prSet presAssocID="{D9129E66-1D71-4A73-B1C6-5031242B5FD9}" presName="childRect" presStyleLbl="bgAcc1" presStyleIdx="0" presStyleCnt="3" custScaleY="174226">
        <dgm:presLayoutVars>
          <dgm:bulletEnabled val="1"/>
        </dgm:presLayoutVars>
      </dgm:prSet>
      <dgm:spPr/>
      <dgm:t>
        <a:bodyPr/>
        <a:lstStyle/>
        <a:p>
          <a:endParaRPr lang="es-ES"/>
        </a:p>
      </dgm:t>
    </dgm:pt>
    <dgm:pt modelId="{0154639A-BBC3-4E18-A5A6-C92D37540B92}" type="pres">
      <dgm:prSet presAssocID="{D9129E66-1D71-4A73-B1C6-5031242B5FD9}" presName="parentText" presStyleLbl="node1" presStyleIdx="0" presStyleCnt="0">
        <dgm:presLayoutVars>
          <dgm:chMax val="0"/>
          <dgm:bulletEnabled val="1"/>
        </dgm:presLayoutVars>
      </dgm:prSet>
      <dgm:spPr/>
      <dgm:t>
        <a:bodyPr/>
        <a:lstStyle/>
        <a:p>
          <a:endParaRPr lang="es-ES"/>
        </a:p>
      </dgm:t>
    </dgm:pt>
    <dgm:pt modelId="{6C73C12B-D496-4473-A2F0-0763E99BCAF3}" type="pres">
      <dgm:prSet presAssocID="{D9129E66-1D71-4A73-B1C6-5031242B5FD9}" presName="parentRect" presStyleLbl="alignNode1" presStyleIdx="0" presStyleCnt="3" custLinFactNeighborX="-232" custLinFactNeighborY="52916"/>
      <dgm:spPr/>
      <dgm:t>
        <a:bodyPr/>
        <a:lstStyle/>
        <a:p>
          <a:endParaRPr lang="es-ES"/>
        </a:p>
      </dgm:t>
    </dgm:pt>
    <dgm:pt modelId="{DDD41C96-214E-474B-8BCD-F4AFD31AF927}" type="pres">
      <dgm:prSet presAssocID="{D9129E66-1D71-4A73-B1C6-5031242B5FD9}" presName="adorn" presStyleLbl="fgAccFollowNode1" presStyleIdx="0" presStyleCnt="3"/>
      <dgm:spPr>
        <a:blipFill rotWithShape="0">
          <a:blip xmlns:r="http://schemas.openxmlformats.org/officeDocument/2006/relationships" r:embed="rId1"/>
          <a:stretch>
            <a:fillRect/>
          </a:stretch>
        </a:blipFill>
      </dgm:spPr>
      <dgm:t>
        <a:bodyPr/>
        <a:lstStyle/>
        <a:p>
          <a:endParaRPr lang="es-ES"/>
        </a:p>
      </dgm:t>
    </dgm:pt>
    <dgm:pt modelId="{9EE01D4E-1707-4345-97A5-355DAC91244D}" type="pres">
      <dgm:prSet presAssocID="{615ABC6B-ED4D-4EA9-B026-817E87C568A0}" presName="sibTrans" presStyleLbl="sibTrans2D1" presStyleIdx="0" presStyleCnt="0"/>
      <dgm:spPr/>
      <dgm:t>
        <a:bodyPr/>
        <a:lstStyle/>
        <a:p>
          <a:endParaRPr lang="es-ES"/>
        </a:p>
      </dgm:t>
    </dgm:pt>
    <dgm:pt modelId="{436787DE-6918-4A40-9202-9E343D9D1ED9}" type="pres">
      <dgm:prSet presAssocID="{362AF106-258D-4016-8D4F-A3B9AE01B8E8}" presName="compNode" presStyleCnt="0"/>
      <dgm:spPr/>
    </dgm:pt>
    <dgm:pt modelId="{2501E4D1-F11C-4D97-A370-49348C8696FE}" type="pres">
      <dgm:prSet presAssocID="{362AF106-258D-4016-8D4F-A3B9AE01B8E8}" presName="childRect" presStyleLbl="bgAcc1" presStyleIdx="1" presStyleCnt="3" custScaleY="165543">
        <dgm:presLayoutVars>
          <dgm:bulletEnabled val="1"/>
        </dgm:presLayoutVars>
      </dgm:prSet>
      <dgm:spPr/>
      <dgm:t>
        <a:bodyPr/>
        <a:lstStyle/>
        <a:p>
          <a:endParaRPr lang="es-ES"/>
        </a:p>
      </dgm:t>
    </dgm:pt>
    <dgm:pt modelId="{098DD90D-B3CB-4239-B61C-7002E2A21E92}" type="pres">
      <dgm:prSet presAssocID="{362AF106-258D-4016-8D4F-A3B9AE01B8E8}" presName="parentText" presStyleLbl="node1" presStyleIdx="0" presStyleCnt="0">
        <dgm:presLayoutVars>
          <dgm:chMax val="0"/>
          <dgm:bulletEnabled val="1"/>
        </dgm:presLayoutVars>
      </dgm:prSet>
      <dgm:spPr/>
      <dgm:t>
        <a:bodyPr/>
        <a:lstStyle/>
        <a:p>
          <a:endParaRPr lang="es-ES"/>
        </a:p>
      </dgm:t>
    </dgm:pt>
    <dgm:pt modelId="{58100715-ABB4-4CF3-BF4E-031F75F5576E}" type="pres">
      <dgm:prSet presAssocID="{362AF106-258D-4016-8D4F-A3B9AE01B8E8}" presName="parentRect" presStyleLbl="alignNode1" presStyleIdx="1" presStyleCnt="3" custLinFactNeighborX="-433" custLinFactNeighborY="60414"/>
      <dgm:spPr/>
      <dgm:t>
        <a:bodyPr/>
        <a:lstStyle/>
        <a:p>
          <a:endParaRPr lang="es-ES"/>
        </a:p>
      </dgm:t>
    </dgm:pt>
    <dgm:pt modelId="{5E067EF8-C585-4D96-9CBC-EF6ACC634D1E}" type="pres">
      <dgm:prSet presAssocID="{362AF106-258D-4016-8D4F-A3B9AE01B8E8}" presName="adorn" presStyleLbl="fgAccFollowNode1" presStyleIdx="1" presStyleCnt="3"/>
      <dgm:spPr>
        <a:blipFill rotWithShape="0">
          <a:blip xmlns:r="http://schemas.openxmlformats.org/officeDocument/2006/relationships" r:embed="rId2"/>
          <a:stretch>
            <a:fillRect/>
          </a:stretch>
        </a:blipFill>
      </dgm:spPr>
      <dgm:t>
        <a:bodyPr/>
        <a:lstStyle/>
        <a:p>
          <a:endParaRPr lang="es-ES"/>
        </a:p>
      </dgm:t>
    </dgm:pt>
    <dgm:pt modelId="{7D02D54E-07AA-4DBF-88EA-6D74B3C5A8C2}" type="pres">
      <dgm:prSet presAssocID="{132BD24E-5364-426D-8F38-05FACA42783C}" presName="sibTrans" presStyleLbl="sibTrans2D1" presStyleIdx="0" presStyleCnt="0"/>
      <dgm:spPr/>
      <dgm:t>
        <a:bodyPr/>
        <a:lstStyle/>
        <a:p>
          <a:endParaRPr lang="es-ES"/>
        </a:p>
      </dgm:t>
    </dgm:pt>
    <dgm:pt modelId="{44CA0141-6079-474B-802E-5D7367CA9C5A}" type="pres">
      <dgm:prSet presAssocID="{9A656348-86E6-449A-B5A6-FFFE1A0F605C}" presName="compNode" presStyleCnt="0"/>
      <dgm:spPr/>
    </dgm:pt>
    <dgm:pt modelId="{2304C1C0-318E-4C6A-918A-C9EF684D7069}" type="pres">
      <dgm:prSet presAssocID="{9A656348-86E6-449A-B5A6-FFFE1A0F605C}" presName="childRect" presStyleLbl="bgAcc1" presStyleIdx="2" presStyleCnt="3" custScaleX="102986" custScaleY="156888">
        <dgm:presLayoutVars>
          <dgm:bulletEnabled val="1"/>
        </dgm:presLayoutVars>
      </dgm:prSet>
      <dgm:spPr/>
      <dgm:t>
        <a:bodyPr/>
        <a:lstStyle/>
        <a:p>
          <a:endParaRPr lang="es-ES"/>
        </a:p>
      </dgm:t>
    </dgm:pt>
    <dgm:pt modelId="{A4CED0E8-567C-4BDE-8B4C-D26ADFD949FE}" type="pres">
      <dgm:prSet presAssocID="{9A656348-86E6-449A-B5A6-FFFE1A0F605C}" presName="parentText" presStyleLbl="node1" presStyleIdx="0" presStyleCnt="0">
        <dgm:presLayoutVars>
          <dgm:chMax val="0"/>
          <dgm:bulletEnabled val="1"/>
        </dgm:presLayoutVars>
      </dgm:prSet>
      <dgm:spPr/>
      <dgm:t>
        <a:bodyPr/>
        <a:lstStyle/>
        <a:p>
          <a:endParaRPr lang="es-ES"/>
        </a:p>
      </dgm:t>
    </dgm:pt>
    <dgm:pt modelId="{E14A1FBC-409D-44CB-8B3E-E1C00DE7DC1B}" type="pres">
      <dgm:prSet presAssocID="{9A656348-86E6-449A-B5A6-FFFE1A0F605C}" presName="parentRect" presStyleLbl="alignNode1" presStyleIdx="2" presStyleCnt="3" custLinFactNeighborX="-1212" custLinFactNeighborY="65995"/>
      <dgm:spPr/>
      <dgm:t>
        <a:bodyPr/>
        <a:lstStyle/>
        <a:p>
          <a:endParaRPr lang="es-ES"/>
        </a:p>
      </dgm:t>
    </dgm:pt>
    <dgm:pt modelId="{74CED619-9364-4787-B3CB-9F91FA15B399}" type="pres">
      <dgm:prSet presAssocID="{9A656348-86E6-449A-B5A6-FFFE1A0F605C}" presName="adorn" presStyleLbl="fgAccFollowNode1" presStyleIdx="2" presStyleCnt="3"/>
      <dgm:spPr>
        <a:blipFill rotWithShape="0">
          <a:blip xmlns:r="http://schemas.openxmlformats.org/officeDocument/2006/relationships" r:embed="rId3"/>
          <a:stretch>
            <a:fillRect/>
          </a:stretch>
        </a:blipFill>
      </dgm:spPr>
      <dgm:t>
        <a:bodyPr/>
        <a:lstStyle/>
        <a:p>
          <a:endParaRPr lang="es-ES"/>
        </a:p>
      </dgm:t>
    </dgm:pt>
  </dgm:ptLst>
  <dgm:cxnLst>
    <dgm:cxn modelId="{60053EB9-222F-476F-B41A-E6A9D2FCA284}" type="presOf" srcId="{D9129E66-1D71-4A73-B1C6-5031242B5FD9}" destId="{0154639A-BBC3-4E18-A5A6-C92D37540B92}" srcOrd="0" destOrd="0" presId="urn:microsoft.com/office/officeart/2005/8/layout/bList2#1"/>
    <dgm:cxn modelId="{3F06D6C9-98EA-447B-90DE-BBD6CE294595}" type="presOf" srcId="{CD7C193B-0347-4E86-9588-6FC010B2E553}" destId="{2304C1C0-318E-4C6A-918A-C9EF684D7069}" srcOrd="0" destOrd="0" presId="urn:microsoft.com/office/officeart/2005/8/layout/bList2#1"/>
    <dgm:cxn modelId="{5DEEFC33-8589-4418-8CC4-9E24283AA22C}" srcId="{9A656348-86E6-449A-B5A6-FFFE1A0F605C}" destId="{7ACD51A5-72D2-4BCB-8799-E821F3897078}" srcOrd="1" destOrd="0" parTransId="{B4B3B434-AA95-48BC-8B0E-97422AB22B18}" sibTransId="{35808A98-DD60-44F9-9912-38922AAA789B}"/>
    <dgm:cxn modelId="{F2BA46DF-F01E-4230-97E9-8411108A3E90}" type="presOf" srcId="{9A656348-86E6-449A-B5A6-FFFE1A0F605C}" destId="{A4CED0E8-567C-4BDE-8B4C-D26ADFD949FE}" srcOrd="0" destOrd="0" presId="urn:microsoft.com/office/officeart/2005/8/layout/bList2#1"/>
    <dgm:cxn modelId="{4F1DC1BE-3504-46C3-BCDC-5312A1C8BD64}" type="presOf" srcId="{D9129E66-1D71-4A73-B1C6-5031242B5FD9}" destId="{6C73C12B-D496-4473-A2F0-0763E99BCAF3}" srcOrd="1" destOrd="0" presId="urn:microsoft.com/office/officeart/2005/8/layout/bList2#1"/>
    <dgm:cxn modelId="{C34D7D3D-1502-4C50-BCAB-C6F90E8716B6}" type="presOf" srcId="{2F8FCDEE-B7D1-49F3-8CEE-7DEBA47C5A2A}" destId="{6B5789D4-44AB-422E-A5F0-607CEFF84D28}" srcOrd="0" destOrd="1" presId="urn:microsoft.com/office/officeart/2005/8/layout/bList2#1"/>
    <dgm:cxn modelId="{35E556EC-F034-4055-B111-3EAF6B839FB3}" type="presOf" srcId="{A8A673A7-BAAA-48EB-A98E-D923798A50AA}" destId="{2304C1C0-318E-4C6A-918A-C9EF684D7069}" srcOrd="0" destOrd="3" presId="urn:microsoft.com/office/officeart/2005/8/layout/bList2#1"/>
    <dgm:cxn modelId="{B96D9A0D-C6C6-4D71-B777-025570E8C246}" srcId="{D9129E66-1D71-4A73-B1C6-5031242B5FD9}" destId="{74610888-0148-4149-BE00-36896917A637}" srcOrd="2" destOrd="0" parTransId="{026F7847-6B95-4657-8306-CFED1E98D456}" sibTransId="{E1FCD276-4987-4830-9E57-E0CEAC61CCEF}"/>
    <dgm:cxn modelId="{941781A2-F948-4CE8-8783-8971CE7EDB68}" type="presOf" srcId="{362AF106-258D-4016-8D4F-A3B9AE01B8E8}" destId="{098DD90D-B3CB-4239-B61C-7002E2A21E92}" srcOrd="0" destOrd="0" presId="urn:microsoft.com/office/officeart/2005/8/layout/bList2#1"/>
    <dgm:cxn modelId="{42DF38F9-4B4C-4EC5-9D7A-403521289290}" type="presOf" srcId="{7F814A1B-13E1-4BE8-B9D0-10DB291EFAB5}" destId="{2501E4D1-F11C-4D97-A370-49348C8696FE}" srcOrd="0" destOrd="2" presId="urn:microsoft.com/office/officeart/2005/8/layout/bList2#1"/>
    <dgm:cxn modelId="{4D54F152-C398-4A5A-A7F9-E4D467AE5520}" type="presOf" srcId="{7ACD51A5-72D2-4BCB-8799-E821F3897078}" destId="{2304C1C0-318E-4C6A-918A-C9EF684D7069}" srcOrd="0" destOrd="1" presId="urn:microsoft.com/office/officeart/2005/8/layout/bList2#1"/>
    <dgm:cxn modelId="{B12D0C06-55BD-4541-98CE-0460921A130D}" srcId="{244E7E48-2B0C-4E77-B0EC-BBFEBC446824}" destId="{D9129E66-1D71-4A73-B1C6-5031242B5FD9}" srcOrd="0" destOrd="0" parTransId="{2D2EE3DA-BF7A-4BF0-A972-31E7428C192E}" sibTransId="{615ABC6B-ED4D-4EA9-B026-817E87C568A0}"/>
    <dgm:cxn modelId="{EB9B1112-29B9-4252-8F4E-C124980EB9C8}" srcId="{362AF106-258D-4016-8D4F-A3B9AE01B8E8}" destId="{3D81ECB8-0859-40C7-A554-B5AD065B16E4}" srcOrd="3" destOrd="0" parTransId="{33BE0DEB-1DA9-4453-B80F-A2E774945BA1}" sibTransId="{E8D18E89-0314-4023-A8E9-A086E420D07B}"/>
    <dgm:cxn modelId="{6C5533DB-C6CE-4829-AF98-B638374AE6E5}" srcId="{9A656348-86E6-449A-B5A6-FFFE1A0F605C}" destId="{CD7C193B-0347-4E86-9588-6FC010B2E553}" srcOrd="0" destOrd="0" parTransId="{54F8FDDF-C66B-413D-9D3F-2571C28B5D4E}" sibTransId="{CFF63C81-F294-48E5-8F84-FE59DB3C6A49}"/>
    <dgm:cxn modelId="{E505E5EB-FC8C-43AF-8990-E277223CEC38}" type="presOf" srcId="{132BD24E-5364-426D-8F38-05FACA42783C}" destId="{7D02D54E-07AA-4DBF-88EA-6D74B3C5A8C2}" srcOrd="0" destOrd="0" presId="urn:microsoft.com/office/officeart/2005/8/layout/bList2#1"/>
    <dgm:cxn modelId="{52029228-F9A0-4A23-83EF-0E0AD915CF57}" type="presOf" srcId="{244E7E48-2B0C-4E77-B0EC-BBFEBC446824}" destId="{0A1B9B13-F1AD-4A62-B8C5-51491D9AFF1C}" srcOrd="0" destOrd="0" presId="urn:microsoft.com/office/officeart/2005/8/layout/bList2#1"/>
    <dgm:cxn modelId="{64CE8B14-9031-45B3-A3C2-D1A922BCB328}" srcId="{362AF106-258D-4016-8D4F-A3B9AE01B8E8}" destId="{7F814A1B-13E1-4BE8-B9D0-10DB291EFAB5}" srcOrd="2" destOrd="0" parTransId="{2D617AE7-E29F-49EE-A4C8-42735E35E29A}" sibTransId="{2EA1058A-D848-4684-AFCD-70867B3AEA35}"/>
    <dgm:cxn modelId="{0B3FF616-C44A-417D-985C-D147B3ABF855}" type="presOf" srcId="{B9A89D43-E218-4C9E-B38A-56C6475ED32A}" destId="{2304C1C0-318E-4C6A-918A-C9EF684D7069}" srcOrd="0" destOrd="2" presId="urn:microsoft.com/office/officeart/2005/8/layout/bList2#1"/>
    <dgm:cxn modelId="{94917D83-AA21-4F10-A756-6C780E5219B8}" type="presOf" srcId="{3D81ECB8-0859-40C7-A554-B5AD065B16E4}" destId="{2501E4D1-F11C-4D97-A370-49348C8696FE}" srcOrd="0" destOrd="3" presId="urn:microsoft.com/office/officeart/2005/8/layout/bList2#1"/>
    <dgm:cxn modelId="{9EBDE7EF-7DC5-40FC-8177-03A8452421EE}" srcId="{244E7E48-2B0C-4E77-B0EC-BBFEBC446824}" destId="{362AF106-258D-4016-8D4F-A3B9AE01B8E8}" srcOrd="1" destOrd="0" parTransId="{8F3F27ED-D238-49B2-8B72-9D682E432DDC}" sibTransId="{132BD24E-5364-426D-8F38-05FACA42783C}"/>
    <dgm:cxn modelId="{B6E0D9C5-338A-4195-BE3B-7001D0696AD0}" srcId="{D9129E66-1D71-4A73-B1C6-5031242B5FD9}" destId="{2F8FCDEE-B7D1-49F3-8CEE-7DEBA47C5A2A}" srcOrd="1" destOrd="0" parTransId="{E966E199-227B-4A43-A3EC-74F445418EC5}" sibTransId="{24D8976C-A48F-4B45-907C-AFC4B7516E4F}"/>
    <dgm:cxn modelId="{6CD23BE0-093F-4F9A-9699-9ED38A564706}" type="presOf" srcId="{362AF106-258D-4016-8D4F-A3B9AE01B8E8}" destId="{58100715-ABB4-4CF3-BF4E-031F75F5576E}" srcOrd="1" destOrd="0" presId="urn:microsoft.com/office/officeart/2005/8/layout/bList2#1"/>
    <dgm:cxn modelId="{C3F04C78-94D6-434D-9060-D5EEDF744479}" srcId="{D9129E66-1D71-4A73-B1C6-5031242B5FD9}" destId="{B3EDC72E-2352-497E-82D9-5F1DC0E3B2C4}" srcOrd="0" destOrd="0" parTransId="{8C6CD7A2-00AD-4F7B-AC26-2B398422CE9C}" sibTransId="{3E838C70-8F87-4927-ACBD-7232538AD452}"/>
    <dgm:cxn modelId="{3C1DEF8C-B6F4-4426-87EC-6901F97ED882}" type="presOf" srcId="{4CABB47D-1C87-4262-8D8A-08D54F565EE5}" destId="{2501E4D1-F11C-4D97-A370-49348C8696FE}" srcOrd="0" destOrd="0" presId="urn:microsoft.com/office/officeart/2005/8/layout/bList2#1"/>
    <dgm:cxn modelId="{8E96CFBF-9485-41DA-9351-346FD7958AD5}" srcId="{362AF106-258D-4016-8D4F-A3B9AE01B8E8}" destId="{4CABB47D-1C87-4262-8D8A-08D54F565EE5}" srcOrd="0" destOrd="0" parTransId="{C01AA31A-7DBA-4B6E-AB61-2529A684840D}" sibTransId="{571090E2-0D9C-4496-B394-C83A3A0BC840}"/>
    <dgm:cxn modelId="{0A411148-68B9-4D03-85E2-48C1215605EA}" srcId="{244E7E48-2B0C-4E77-B0EC-BBFEBC446824}" destId="{9A656348-86E6-449A-B5A6-FFFE1A0F605C}" srcOrd="2" destOrd="0" parTransId="{6480C3FC-5CF8-4484-98DF-1E4BFADA6269}" sibTransId="{086AE41A-F713-4506-B9F5-02362AEAFCF4}"/>
    <dgm:cxn modelId="{855A0396-F0C6-428B-A929-E6465C0A6DE5}" srcId="{9A656348-86E6-449A-B5A6-FFFE1A0F605C}" destId="{B9A89D43-E218-4C9E-B38A-56C6475ED32A}" srcOrd="2" destOrd="0" parTransId="{3C88BF76-B100-4BF7-AE0F-25DD33A24B8C}" sibTransId="{948A61C5-B26F-4B2B-AF9D-9796597BD43E}"/>
    <dgm:cxn modelId="{60ED7B4C-D77F-49DF-91F0-A3FD85C6201D}" type="presOf" srcId="{615ABC6B-ED4D-4EA9-B026-817E87C568A0}" destId="{9EE01D4E-1707-4345-97A5-355DAC91244D}" srcOrd="0" destOrd="0" presId="urn:microsoft.com/office/officeart/2005/8/layout/bList2#1"/>
    <dgm:cxn modelId="{A915D35D-A8F4-4DF2-9A11-FA973350DFB8}" srcId="{362AF106-258D-4016-8D4F-A3B9AE01B8E8}" destId="{D1D8D836-7117-4D99-BE95-9B1D80C33DFD}" srcOrd="1" destOrd="0" parTransId="{7B6A1D1E-989A-4637-9CE8-64C1FC3C6583}" sibTransId="{CC7801C3-D85A-419C-AF42-75C3E90687EE}"/>
    <dgm:cxn modelId="{94D8EA4D-899D-48A2-8522-989902D91B6B}" srcId="{9A656348-86E6-449A-B5A6-FFFE1A0F605C}" destId="{A8A673A7-BAAA-48EB-A98E-D923798A50AA}" srcOrd="3" destOrd="0" parTransId="{9B600CE6-04BB-44C4-92FF-7A79E9C9A2C3}" sibTransId="{EAD0EC2F-D4BC-4328-A9A8-87363A2B0A37}"/>
    <dgm:cxn modelId="{8F5B302E-0E82-4673-A7E7-18D590FE5688}" type="presOf" srcId="{D1D8D836-7117-4D99-BE95-9B1D80C33DFD}" destId="{2501E4D1-F11C-4D97-A370-49348C8696FE}" srcOrd="0" destOrd="1" presId="urn:microsoft.com/office/officeart/2005/8/layout/bList2#1"/>
    <dgm:cxn modelId="{5698DE7A-C883-4E5B-A66A-085955A53C4E}" type="presOf" srcId="{B3EDC72E-2352-497E-82D9-5F1DC0E3B2C4}" destId="{6B5789D4-44AB-422E-A5F0-607CEFF84D28}" srcOrd="0" destOrd="0" presId="urn:microsoft.com/office/officeart/2005/8/layout/bList2#1"/>
    <dgm:cxn modelId="{C8522B68-68A0-46FC-BEF5-10E37EDC7C30}" type="presOf" srcId="{74610888-0148-4149-BE00-36896917A637}" destId="{6B5789D4-44AB-422E-A5F0-607CEFF84D28}" srcOrd="0" destOrd="2" presId="urn:microsoft.com/office/officeart/2005/8/layout/bList2#1"/>
    <dgm:cxn modelId="{69C86E8E-AE08-456F-834A-8529FCC40301}" type="presOf" srcId="{9A656348-86E6-449A-B5A6-FFFE1A0F605C}" destId="{E14A1FBC-409D-44CB-8B3E-E1C00DE7DC1B}" srcOrd="1" destOrd="0" presId="urn:microsoft.com/office/officeart/2005/8/layout/bList2#1"/>
    <dgm:cxn modelId="{B1FD8FA1-0355-4D41-A188-D3209D4B9FBA}" type="presParOf" srcId="{0A1B9B13-F1AD-4A62-B8C5-51491D9AFF1C}" destId="{D09B0193-54D0-4348-8850-9EAC9D2581E0}" srcOrd="0" destOrd="0" presId="urn:microsoft.com/office/officeart/2005/8/layout/bList2#1"/>
    <dgm:cxn modelId="{815993BC-4120-4566-AFFC-3408D37D2A5B}" type="presParOf" srcId="{D09B0193-54D0-4348-8850-9EAC9D2581E0}" destId="{6B5789D4-44AB-422E-A5F0-607CEFF84D28}" srcOrd="0" destOrd="0" presId="urn:microsoft.com/office/officeart/2005/8/layout/bList2#1"/>
    <dgm:cxn modelId="{5DB98655-D14B-456C-AFD9-ED1F4AF8C740}" type="presParOf" srcId="{D09B0193-54D0-4348-8850-9EAC9D2581E0}" destId="{0154639A-BBC3-4E18-A5A6-C92D37540B92}" srcOrd="1" destOrd="0" presId="urn:microsoft.com/office/officeart/2005/8/layout/bList2#1"/>
    <dgm:cxn modelId="{A53A99B5-73C4-47B9-A87D-6EC50EFEC6C0}" type="presParOf" srcId="{D09B0193-54D0-4348-8850-9EAC9D2581E0}" destId="{6C73C12B-D496-4473-A2F0-0763E99BCAF3}" srcOrd="2" destOrd="0" presId="urn:microsoft.com/office/officeart/2005/8/layout/bList2#1"/>
    <dgm:cxn modelId="{9ABA3FA4-F9A4-4029-B45B-F2F751EDF950}" type="presParOf" srcId="{D09B0193-54D0-4348-8850-9EAC9D2581E0}" destId="{DDD41C96-214E-474B-8BCD-F4AFD31AF927}" srcOrd="3" destOrd="0" presId="urn:microsoft.com/office/officeart/2005/8/layout/bList2#1"/>
    <dgm:cxn modelId="{FEEC60DA-4310-4186-BEEC-8B0278183D54}" type="presParOf" srcId="{0A1B9B13-F1AD-4A62-B8C5-51491D9AFF1C}" destId="{9EE01D4E-1707-4345-97A5-355DAC91244D}" srcOrd="1" destOrd="0" presId="urn:microsoft.com/office/officeart/2005/8/layout/bList2#1"/>
    <dgm:cxn modelId="{F9885230-B03F-4E81-AE6E-F23B090FF3E8}" type="presParOf" srcId="{0A1B9B13-F1AD-4A62-B8C5-51491D9AFF1C}" destId="{436787DE-6918-4A40-9202-9E343D9D1ED9}" srcOrd="2" destOrd="0" presId="urn:microsoft.com/office/officeart/2005/8/layout/bList2#1"/>
    <dgm:cxn modelId="{D298252C-2EAF-4696-BB78-00EBF4917F0A}" type="presParOf" srcId="{436787DE-6918-4A40-9202-9E343D9D1ED9}" destId="{2501E4D1-F11C-4D97-A370-49348C8696FE}" srcOrd="0" destOrd="0" presId="urn:microsoft.com/office/officeart/2005/8/layout/bList2#1"/>
    <dgm:cxn modelId="{E52D0C54-CB85-49AF-A509-4AB08B29E992}" type="presParOf" srcId="{436787DE-6918-4A40-9202-9E343D9D1ED9}" destId="{098DD90D-B3CB-4239-B61C-7002E2A21E92}" srcOrd="1" destOrd="0" presId="urn:microsoft.com/office/officeart/2005/8/layout/bList2#1"/>
    <dgm:cxn modelId="{D789B441-8340-45DD-90F0-F4F5F76B152B}" type="presParOf" srcId="{436787DE-6918-4A40-9202-9E343D9D1ED9}" destId="{58100715-ABB4-4CF3-BF4E-031F75F5576E}" srcOrd="2" destOrd="0" presId="urn:microsoft.com/office/officeart/2005/8/layout/bList2#1"/>
    <dgm:cxn modelId="{187B228F-BF46-4E69-AF66-A6F93CFF8008}" type="presParOf" srcId="{436787DE-6918-4A40-9202-9E343D9D1ED9}" destId="{5E067EF8-C585-4D96-9CBC-EF6ACC634D1E}" srcOrd="3" destOrd="0" presId="urn:microsoft.com/office/officeart/2005/8/layout/bList2#1"/>
    <dgm:cxn modelId="{99E506A7-93CD-4ECF-9A65-2D227780EE94}" type="presParOf" srcId="{0A1B9B13-F1AD-4A62-B8C5-51491D9AFF1C}" destId="{7D02D54E-07AA-4DBF-88EA-6D74B3C5A8C2}" srcOrd="3" destOrd="0" presId="urn:microsoft.com/office/officeart/2005/8/layout/bList2#1"/>
    <dgm:cxn modelId="{3C64A1F0-1049-4294-9F53-6F0D1D44F1F6}" type="presParOf" srcId="{0A1B9B13-F1AD-4A62-B8C5-51491D9AFF1C}" destId="{44CA0141-6079-474B-802E-5D7367CA9C5A}" srcOrd="4" destOrd="0" presId="urn:microsoft.com/office/officeart/2005/8/layout/bList2#1"/>
    <dgm:cxn modelId="{D019BD82-52F2-4F57-9E80-8ADB42BA9D72}" type="presParOf" srcId="{44CA0141-6079-474B-802E-5D7367CA9C5A}" destId="{2304C1C0-318E-4C6A-918A-C9EF684D7069}" srcOrd="0" destOrd="0" presId="urn:microsoft.com/office/officeart/2005/8/layout/bList2#1"/>
    <dgm:cxn modelId="{AECD6717-E48B-433A-B67A-2609F954501B}" type="presParOf" srcId="{44CA0141-6079-474B-802E-5D7367CA9C5A}" destId="{A4CED0E8-567C-4BDE-8B4C-D26ADFD949FE}" srcOrd="1" destOrd="0" presId="urn:microsoft.com/office/officeart/2005/8/layout/bList2#1"/>
    <dgm:cxn modelId="{AA1700BA-5615-4698-BE5C-88A395E69C2D}" type="presParOf" srcId="{44CA0141-6079-474B-802E-5D7367CA9C5A}" destId="{E14A1FBC-409D-44CB-8B3E-E1C00DE7DC1B}" srcOrd="2" destOrd="0" presId="urn:microsoft.com/office/officeart/2005/8/layout/bList2#1"/>
    <dgm:cxn modelId="{2B97BBFE-AD17-4192-B546-F8EF11901580}" type="presParOf" srcId="{44CA0141-6079-474B-802E-5D7367CA9C5A}" destId="{74CED619-9364-4787-B3CB-9F91FA15B399}" srcOrd="3" destOrd="0" presId="urn:microsoft.com/office/officeart/2005/8/layout/bList2#1"/>
  </dgm:cxnLst>
  <dgm:bg/>
  <dgm:whole>
    <a:ln>
      <a:noFill/>
    </a:ln>
  </dgm:whole>
  <dgm:extLst>
    <a:ext uri="http://schemas.microsoft.com/office/drawing/2008/diagram">
      <dsp:dataModelExt xmlns:dsp="http://schemas.microsoft.com/office/drawing/2008/diagram" xmlns=""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405E18-9BDA-439D-B0FF-85DFA7EA77F4}" type="doc">
      <dgm:prSet loTypeId="urn:microsoft.com/office/officeart/2005/8/layout/radial6" loCatId="relationship" qsTypeId="urn:microsoft.com/office/officeart/2005/8/quickstyle/simple1" qsCatId="simple" csTypeId="urn:microsoft.com/office/officeart/2005/8/colors/colorful3" csCatId="colorful" phldr="1"/>
      <dgm:spPr/>
      <dgm:t>
        <a:bodyPr/>
        <a:lstStyle/>
        <a:p>
          <a:endParaRPr lang="es-ES_tradnl"/>
        </a:p>
      </dgm:t>
    </dgm:pt>
    <dgm:pt modelId="{DA602DDF-EC05-43FE-BBFD-4B106EDFADA0}">
      <dgm:prSet phldrT="[Texto]"/>
      <dgm:spPr>
        <a:solidFill>
          <a:schemeClr val="bg1"/>
        </a:solidFill>
      </dgm:spPr>
      <dgm:t>
        <a:bodyPr/>
        <a:lstStyle/>
        <a:p>
          <a:r>
            <a:rPr lang="es-ES_tradnl" dirty="0" smtClean="0"/>
            <a:t> </a:t>
          </a:r>
          <a:endParaRPr lang="es-ES_tradnl" dirty="0"/>
        </a:p>
      </dgm:t>
    </dgm:pt>
    <dgm:pt modelId="{B10897C7-440B-4A4C-A13F-4A16B42F3212}" type="parTrans" cxnId="{3B02475C-337C-44A5-9CC6-36CC11032D56}">
      <dgm:prSet/>
      <dgm:spPr/>
      <dgm:t>
        <a:bodyPr/>
        <a:lstStyle/>
        <a:p>
          <a:endParaRPr lang="es-ES_tradnl"/>
        </a:p>
      </dgm:t>
    </dgm:pt>
    <dgm:pt modelId="{69573646-AB31-4A2C-BF3D-C8CB9B2C23DA}" type="sibTrans" cxnId="{3B02475C-337C-44A5-9CC6-36CC11032D56}">
      <dgm:prSet/>
      <dgm:spPr/>
      <dgm:t>
        <a:bodyPr/>
        <a:lstStyle/>
        <a:p>
          <a:endParaRPr lang="es-ES_tradnl"/>
        </a:p>
      </dgm:t>
    </dgm:pt>
    <dgm:pt modelId="{57A6F55A-B0A9-4F57-B73C-66CB27BB9908}">
      <dgm:prSet phldrT="[Texto]"/>
      <dgm:spPr/>
      <dgm:t>
        <a:bodyPr/>
        <a:lstStyle/>
        <a:p>
          <a:r>
            <a:rPr lang="es-ES_tradnl" dirty="0" smtClean="0"/>
            <a:t> </a:t>
          </a:r>
          <a:endParaRPr lang="es-ES_tradnl" dirty="0"/>
        </a:p>
      </dgm:t>
    </dgm:pt>
    <dgm:pt modelId="{677BCE1E-C0C4-4C5D-BD09-1D50B91B2094}" type="parTrans" cxnId="{09FBF95A-32C8-4383-815A-986FD0E18675}">
      <dgm:prSet/>
      <dgm:spPr/>
      <dgm:t>
        <a:bodyPr/>
        <a:lstStyle/>
        <a:p>
          <a:endParaRPr lang="es-ES_tradnl"/>
        </a:p>
      </dgm:t>
    </dgm:pt>
    <dgm:pt modelId="{62198B1F-1049-4CDF-9489-D5035F9D732E}" type="sibTrans" cxnId="{09FBF95A-32C8-4383-815A-986FD0E18675}">
      <dgm:prSet/>
      <dgm:spPr/>
      <dgm:t>
        <a:bodyPr/>
        <a:lstStyle/>
        <a:p>
          <a:endParaRPr lang="es-ES_tradnl"/>
        </a:p>
      </dgm:t>
    </dgm:pt>
    <dgm:pt modelId="{8FFC3ADA-4415-4968-A96A-503F2C829FF9}">
      <dgm:prSet phldrT="[Texto]"/>
      <dgm:spPr/>
      <dgm:t>
        <a:bodyPr/>
        <a:lstStyle/>
        <a:p>
          <a:r>
            <a:rPr lang="es-ES_tradnl" dirty="0" smtClean="0"/>
            <a:t> </a:t>
          </a:r>
          <a:endParaRPr lang="es-ES_tradnl" dirty="0"/>
        </a:p>
      </dgm:t>
    </dgm:pt>
    <dgm:pt modelId="{1B5009E0-C0A7-48D3-9028-ADD1D232CD5F}" type="parTrans" cxnId="{20CA19E7-2539-46F4-8C39-348E2C080A27}">
      <dgm:prSet/>
      <dgm:spPr/>
      <dgm:t>
        <a:bodyPr/>
        <a:lstStyle/>
        <a:p>
          <a:endParaRPr lang="es-ES_tradnl"/>
        </a:p>
      </dgm:t>
    </dgm:pt>
    <dgm:pt modelId="{B748059B-146D-4815-BF8F-11BE949D6AED}" type="sibTrans" cxnId="{20CA19E7-2539-46F4-8C39-348E2C080A27}">
      <dgm:prSet/>
      <dgm:spPr/>
      <dgm:t>
        <a:bodyPr/>
        <a:lstStyle/>
        <a:p>
          <a:endParaRPr lang="es-ES_tradnl"/>
        </a:p>
      </dgm:t>
    </dgm:pt>
    <dgm:pt modelId="{82F37226-FDD2-4C44-AB29-72D1AFE77BCB}">
      <dgm:prSet phldrT="[Texto]"/>
      <dgm:spPr/>
      <dgm:t>
        <a:bodyPr/>
        <a:lstStyle/>
        <a:p>
          <a:r>
            <a:rPr lang="es-ES_tradnl" dirty="0" smtClean="0"/>
            <a:t> </a:t>
          </a:r>
          <a:endParaRPr lang="es-ES_tradnl" dirty="0"/>
        </a:p>
      </dgm:t>
    </dgm:pt>
    <dgm:pt modelId="{86D4763D-F49F-416D-993B-F84542FE4CDA}" type="parTrans" cxnId="{B87E5267-61E7-48C2-BAE1-BF7F05296129}">
      <dgm:prSet/>
      <dgm:spPr/>
      <dgm:t>
        <a:bodyPr/>
        <a:lstStyle/>
        <a:p>
          <a:endParaRPr lang="es-ES_tradnl"/>
        </a:p>
      </dgm:t>
    </dgm:pt>
    <dgm:pt modelId="{13F7B716-046D-4E5A-AFC1-F9D01E40B8B2}" type="sibTrans" cxnId="{B87E5267-61E7-48C2-BAE1-BF7F05296129}">
      <dgm:prSet/>
      <dgm:spPr/>
      <dgm:t>
        <a:bodyPr/>
        <a:lstStyle/>
        <a:p>
          <a:endParaRPr lang="es-ES_tradnl"/>
        </a:p>
      </dgm:t>
    </dgm:pt>
    <dgm:pt modelId="{3139E65E-0F4B-4542-B837-0C059164E64E}">
      <dgm:prSet phldrT="[Texto]"/>
      <dgm:spPr/>
      <dgm:t>
        <a:bodyPr/>
        <a:lstStyle/>
        <a:p>
          <a:r>
            <a:rPr lang="es-ES_tradnl" dirty="0" smtClean="0"/>
            <a:t> </a:t>
          </a:r>
          <a:endParaRPr lang="es-ES_tradnl" dirty="0"/>
        </a:p>
      </dgm:t>
    </dgm:pt>
    <dgm:pt modelId="{40F135FF-0AA4-4476-ACB9-EE8D9DC28164}" type="parTrans" cxnId="{750EEF6F-001A-4519-A86F-3EEC85981E57}">
      <dgm:prSet/>
      <dgm:spPr/>
      <dgm:t>
        <a:bodyPr/>
        <a:lstStyle/>
        <a:p>
          <a:endParaRPr lang="es-ES_tradnl"/>
        </a:p>
      </dgm:t>
    </dgm:pt>
    <dgm:pt modelId="{EF884C8F-273A-4652-B6EC-A8987179CEBF}" type="sibTrans" cxnId="{750EEF6F-001A-4519-A86F-3EEC85981E57}">
      <dgm:prSet/>
      <dgm:spPr/>
      <dgm:t>
        <a:bodyPr/>
        <a:lstStyle/>
        <a:p>
          <a:endParaRPr lang="es-ES_tradnl"/>
        </a:p>
      </dgm:t>
    </dgm:pt>
    <dgm:pt modelId="{3D853CC8-124D-4D86-8ECD-CE2B3B318AB6}">
      <dgm:prSet phldrT="[Texto]"/>
      <dgm:spPr/>
      <dgm:t>
        <a:bodyPr/>
        <a:lstStyle/>
        <a:p>
          <a:endParaRPr lang="es-ES_tradnl" dirty="0"/>
        </a:p>
      </dgm:t>
    </dgm:pt>
    <dgm:pt modelId="{9C323B07-3977-4CA5-B868-EB55340AD4C0}" type="parTrans" cxnId="{BB6B3191-C099-433E-B694-C5C54AE6D434}">
      <dgm:prSet/>
      <dgm:spPr/>
      <dgm:t>
        <a:bodyPr/>
        <a:lstStyle/>
        <a:p>
          <a:endParaRPr lang="es-ES_tradnl"/>
        </a:p>
      </dgm:t>
    </dgm:pt>
    <dgm:pt modelId="{AD2960BB-523C-44D8-9007-2C8456BD7FCB}" type="sibTrans" cxnId="{BB6B3191-C099-433E-B694-C5C54AE6D434}">
      <dgm:prSet/>
      <dgm:spPr/>
      <dgm:t>
        <a:bodyPr/>
        <a:lstStyle/>
        <a:p>
          <a:endParaRPr lang="es-ES_tradnl"/>
        </a:p>
      </dgm:t>
    </dgm:pt>
    <dgm:pt modelId="{2A7392A1-7BD6-4F7A-BDE7-5A4AA2D02C28}">
      <dgm:prSet phldrT="[Texto]"/>
      <dgm:spPr/>
      <dgm:t>
        <a:bodyPr/>
        <a:lstStyle/>
        <a:p>
          <a:endParaRPr lang="es-ES_tradnl" dirty="0"/>
        </a:p>
      </dgm:t>
    </dgm:pt>
    <dgm:pt modelId="{ECCE9701-2CEB-442B-9B7D-23CD31271625}" type="parTrans" cxnId="{348FAE60-969F-482D-95E0-814BE78D2496}">
      <dgm:prSet/>
      <dgm:spPr/>
      <dgm:t>
        <a:bodyPr/>
        <a:lstStyle/>
        <a:p>
          <a:endParaRPr lang="es-ES_tradnl"/>
        </a:p>
      </dgm:t>
    </dgm:pt>
    <dgm:pt modelId="{CB3909BD-7ED6-4309-9685-F724E2CD1BE5}" type="sibTrans" cxnId="{348FAE60-969F-482D-95E0-814BE78D2496}">
      <dgm:prSet/>
      <dgm:spPr/>
      <dgm:t>
        <a:bodyPr/>
        <a:lstStyle/>
        <a:p>
          <a:endParaRPr lang="es-ES_tradnl"/>
        </a:p>
      </dgm:t>
    </dgm:pt>
    <dgm:pt modelId="{01890786-033F-4035-92F3-82FB467CEF25}">
      <dgm:prSet phldrT="[Texto]"/>
      <dgm:spPr/>
      <dgm:t>
        <a:bodyPr/>
        <a:lstStyle/>
        <a:p>
          <a:endParaRPr lang="es-ES_tradnl" dirty="0"/>
        </a:p>
      </dgm:t>
    </dgm:pt>
    <dgm:pt modelId="{C8416A88-169A-4A81-9B9A-DF6344F9D1F3}" type="parTrans" cxnId="{6FEF18C3-3558-4228-9DFA-B80C72883C48}">
      <dgm:prSet/>
      <dgm:spPr/>
      <dgm:t>
        <a:bodyPr/>
        <a:lstStyle/>
        <a:p>
          <a:endParaRPr lang="es-ES_tradnl"/>
        </a:p>
      </dgm:t>
    </dgm:pt>
    <dgm:pt modelId="{A5F4BE7A-09C1-4403-8A9E-6254B4B1CADD}" type="sibTrans" cxnId="{6FEF18C3-3558-4228-9DFA-B80C72883C48}">
      <dgm:prSet/>
      <dgm:spPr/>
      <dgm:t>
        <a:bodyPr/>
        <a:lstStyle/>
        <a:p>
          <a:endParaRPr lang="es-ES_tradnl"/>
        </a:p>
      </dgm:t>
    </dgm:pt>
    <dgm:pt modelId="{382D70AD-EE56-4F8A-9378-7FBA2B552762}">
      <dgm:prSet phldrT="[Texto]"/>
      <dgm:spPr/>
      <dgm:t>
        <a:bodyPr/>
        <a:lstStyle/>
        <a:p>
          <a:endParaRPr lang="es-ES_tradnl" dirty="0"/>
        </a:p>
      </dgm:t>
    </dgm:pt>
    <dgm:pt modelId="{4FB9353C-175F-4EF9-9334-71AC4B48655D}" type="parTrans" cxnId="{FFC87662-CEE9-4334-95EC-F2512B854177}">
      <dgm:prSet/>
      <dgm:spPr/>
      <dgm:t>
        <a:bodyPr/>
        <a:lstStyle/>
        <a:p>
          <a:endParaRPr lang="es-ES_tradnl"/>
        </a:p>
      </dgm:t>
    </dgm:pt>
    <dgm:pt modelId="{1064E9E1-BD41-4A72-8CAD-7D49C5CEF331}" type="sibTrans" cxnId="{FFC87662-CEE9-4334-95EC-F2512B854177}">
      <dgm:prSet/>
      <dgm:spPr/>
      <dgm:t>
        <a:bodyPr/>
        <a:lstStyle/>
        <a:p>
          <a:endParaRPr lang="es-ES_tradnl"/>
        </a:p>
      </dgm:t>
    </dgm:pt>
    <dgm:pt modelId="{51DFC154-2A46-43C7-B5DB-4041EDFA3BB5}">
      <dgm:prSet phldrT="[Texto]"/>
      <dgm:spPr/>
      <dgm:t>
        <a:bodyPr/>
        <a:lstStyle/>
        <a:p>
          <a:endParaRPr lang="es-ES_tradnl" dirty="0"/>
        </a:p>
      </dgm:t>
    </dgm:pt>
    <dgm:pt modelId="{E9C31E61-CCE6-41F3-B995-78EB6F6EFF4D}" type="parTrans" cxnId="{A6F76535-5B17-4010-AF7A-931BDD2E2D57}">
      <dgm:prSet/>
      <dgm:spPr/>
      <dgm:t>
        <a:bodyPr/>
        <a:lstStyle/>
        <a:p>
          <a:endParaRPr lang="es-ES_tradnl"/>
        </a:p>
      </dgm:t>
    </dgm:pt>
    <dgm:pt modelId="{52022C8A-DDEA-4A9F-B865-C43CBB309D4B}" type="sibTrans" cxnId="{A6F76535-5B17-4010-AF7A-931BDD2E2D57}">
      <dgm:prSet/>
      <dgm:spPr/>
      <dgm:t>
        <a:bodyPr/>
        <a:lstStyle/>
        <a:p>
          <a:endParaRPr lang="es-ES_tradnl"/>
        </a:p>
      </dgm:t>
    </dgm:pt>
    <dgm:pt modelId="{840AF6C4-B7DC-403E-8C90-E674AD0013D5}" type="pres">
      <dgm:prSet presAssocID="{8D405E18-9BDA-439D-B0FF-85DFA7EA77F4}" presName="Name0" presStyleCnt="0">
        <dgm:presLayoutVars>
          <dgm:chMax val="1"/>
          <dgm:dir/>
          <dgm:animLvl val="ctr"/>
          <dgm:resizeHandles val="exact"/>
        </dgm:presLayoutVars>
      </dgm:prSet>
      <dgm:spPr/>
      <dgm:t>
        <a:bodyPr/>
        <a:lstStyle/>
        <a:p>
          <a:endParaRPr lang="es-ES"/>
        </a:p>
      </dgm:t>
    </dgm:pt>
    <dgm:pt modelId="{DC0B7578-7754-4CE1-841D-14EDA1D47421}" type="pres">
      <dgm:prSet presAssocID="{DA602DDF-EC05-43FE-BBFD-4B106EDFADA0}" presName="centerShape" presStyleLbl="node0" presStyleIdx="0" presStyleCnt="1"/>
      <dgm:spPr/>
      <dgm:t>
        <a:bodyPr/>
        <a:lstStyle/>
        <a:p>
          <a:endParaRPr lang="es-ES"/>
        </a:p>
      </dgm:t>
    </dgm:pt>
    <dgm:pt modelId="{B92B243F-C6D3-4156-9115-CA587473D256}" type="pres">
      <dgm:prSet presAssocID="{57A6F55A-B0A9-4F57-B73C-66CB27BB9908}" presName="node" presStyleLbl="node1" presStyleIdx="0" presStyleCnt="9">
        <dgm:presLayoutVars>
          <dgm:bulletEnabled val="1"/>
        </dgm:presLayoutVars>
      </dgm:prSet>
      <dgm:spPr/>
      <dgm:t>
        <a:bodyPr/>
        <a:lstStyle/>
        <a:p>
          <a:endParaRPr lang="es-ES_tradnl"/>
        </a:p>
      </dgm:t>
    </dgm:pt>
    <dgm:pt modelId="{E827E233-2753-4824-BC7A-0902CA4C4EE0}" type="pres">
      <dgm:prSet presAssocID="{57A6F55A-B0A9-4F57-B73C-66CB27BB9908}" presName="dummy" presStyleCnt="0"/>
      <dgm:spPr/>
    </dgm:pt>
    <dgm:pt modelId="{CB8310B8-AE91-45A6-8C1E-0E72645B907C}" type="pres">
      <dgm:prSet presAssocID="{62198B1F-1049-4CDF-9489-D5035F9D732E}" presName="sibTrans" presStyleLbl="sibTrans2D1" presStyleIdx="0" presStyleCnt="9"/>
      <dgm:spPr/>
      <dgm:t>
        <a:bodyPr/>
        <a:lstStyle/>
        <a:p>
          <a:endParaRPr lang="es-ES"/>
        </a:p>
      </dgm:t>
    </dgm:pt>
    <dgm:pt modelId="{CC04DC0F-9DDB-4A28-B1A1-15B264E04323}" type="pres">
      <dgm:prSet presAssocID="{8FFC3ADA-4415-4968-A96A-503F2C829FF9}" presName="node" presStyleLbl="node1" presStyleIdx="1" presStyleCnt="9">
        <dgm:presLayoutVars>
          <dgm:bulletEnabled val="1"/>
        </dgm:presLayoutVars>
      </dgm:prSet>
      <dgm:spPr/>
      <dgm:t>
        <a:bodyPr/>
        <a:lstStyle/>
        <a:p>
          <a:endParaRPr lang="es-ES"/>
        </a:p>
      </dgm:t>
    </dgm:pt>
    <dgm:pt modelId="{26F31998-A20E-4476-A32A-AA70D5DE0C45}" type="pres">
      <dgm:prSet presAssocID="{8FFC3ADA-4415-4968-A96A-503F2C829FF9}" presName="dummy" presStyleCnt="0"/>
      <dgm:spPr/>
    </dgm:pt>
    <dgm:pt modelId="{367951D1-8FDD-41CF-8B86-F9C45D45E870}" type="pres">
      <dgm:prSet presAssocID="{B748059B-146D-4815-BF8F-11BE949D6AED}" presName="sibTrans" presStyleLbl="sibTrans2D1" presStyleIdx="1" presStyleCnt="9"/>
      <dgm:spPr/>
      <dgm:t>
        <a:bodyPr/>
        <a:lstStyle/>
        <a:p>
          <a:endParaRPr lang="es-ES"/>
        </a:p>
      </dgm:t>
    </dgm:pt>
    <dgm:pt modelId="{48649419-A090-4C16-9BA6-66590138684E}" type="pres">
      <dgm:prSet presAssocID="{82F37226-FDD2-4C44-AB29-72D1AFE77BCB}" presName="node" presStyleLbl="node1" presStyleIdx="2" presStyleCnt="9">
        <dgm:presLayoutVars>
          <dgm:bulletEnabled val="1"/>
        </dgm:presLayoutVars>
      </dgm:prSet>
      <dgm:spPr/>
      <dgm:t>
        <a:bodyPr/>
        <a:lstStyle/>
        <a:p>
          <a:endParaRPr lang="es-ES"/>
        </a:p>
      </dgm:t>
    </dgm:pt>
    <dgm:pt modelId="{9F6AC6DB-28F3-4DC5-B17D-2097CD548305}" type="pres">
      <dgm:prSet presAssocID="{82F37226-FDD2-4C44-AB29-72D1AFE77BCB}" presName="dummy" presStyleCnt="0"/>
      <dgm:spPr/>
    </dgm:pt>
    <dgm:pt modelId="{18D591EA-CD48-4E63-B4F1-F7D0B99C008E}" type="pres">
      <dgm:prSet presAssocID="{13F7B716-046D-4E5A-AFC1-F9D01E40B8B2}" presName="sibTrans" presStyleLbl="sibTrans2D1" presStyleIdx="2" presStyleCnt="9"/>
      <dgm:spPr/>
      <dgm:t>
        <a:bodyPr/>
        <a:lstStyle/>
        <a:p>
          <a:endParaRPr lang="es-ES"/>
        </a:p>
      </dgm:t>
    </dgm:pt>
    <dgm:pt modelId="{7F0E55A0-6870-4701-BB16-91D2C624ABAA}" type="pres">
      <dgm:prSet presAssocID="{3139E65E-0F4B-4542-B837-0C059164E64E}" presName="node" presStyleLbl="node1" presStyleIdx="3" presStyleCnt="9">
        <dgm:presLayoutVars>
          <dgm:bulletEnabled val="1"/>
        </dgm:presLayoutVars>
      </dgm:prSet>
      <dgm:spPr/>
      <dgm:t>
        <a:bodyPr/>
        <a:lstStyle/>
        <a:p>
          <a:endParaRPr lang="es-ES"/>
        </a:p>
      </dgm:t>
    </dgm:pt>
    <dgm:pt modelId="{19371528-CADF-4A35-8DEC-1833A2698044}" type="pres">
      <dgm:prSet presAssocID="{3139E65E-0F4B-4542-B837-0C059164E64E}" presName="dummy" presStyleCnt="0"/>
      <dgm:spPr/>
    </dgm:pt>
    <dgm:pt modelId="{28528A7F-5AB5-49DB-89E4-0F50DF7987F7}" type="pres">
      <dgm:prSet presAssocID="{EF884C8F-273A-4652-B6EC-A8987179CEBF}" presName="sibTrans" presStyleLbl="sibTrans2D1" presStyleIdx="3" presStyleCnt="9"/>
      <dgm:spPr/>
      <dgm:t>
        <a:bodyPr/>
        <a:lstStyle/>
        <a:p>
          <a:endParaRPr lang="es-ES"/>
        </a:p>
      </dgm:t>
    </dgm:pt>
    <dgm:pt modelId="{CE91C89F-2E71-4FC3-A9A5-0B5A04260D02}" type="pres">
      <dgm:prSet presAssocID="{2A7392A1-7BD6-4F7A-BDE7-5A4AA2D02C28}" presName="node" presStyleLbl="node1" presStyleIdx="4" presStyleCnt="9">
        <dgm:presLayoutVars>
          <dgm:bulletEnabled val="1"/>
        </dgm:presLayoutVars>
      </dgm:prSet>
      <dgm:spPr/>
      <dgm:t>
        <a:bodyPr/>
        <a:lstStyle/>
        <a:p>
          <a:endParaRPr lang="es-ES"/>
        </a:p>
      </dgm:t>
    </dgm:pt>
    <dgm:pt modelId="{03A8AE48-26E0-4588-994A-B8A17EF81A94}" type="pres">
      <dgm:prSet presAssocID="{2A7392A1-7BD6-4F7A-BDE7-5A4AA2D02C28}" presName="dummy" presStyleCnt="0"/>
      <dgm:spPr/>
    </dgm:pt>
    <dgm:pt modelId="{5999CE1B-2A1A-433A-9B34-0A73828F95DD}" type="pres">
      <dgm:prSet presAssocID="{CB3909BD-7ED6-4309-9685-F724E2CD1BE5}" presName="sibTrans" presStyleLbl="sibTrans2D1" presStyleIdx="4" presStyleCnt="9"/>
      <dgm:spPr/>
      <dgm:t>
        <a:bodyPr/>
        <a:lstStyle/>
        <a:p>
          <a:endParaRPr lang="es-ES"/>
        </a:p>
      </dgm:t>
    </dgm:pt>
    <dgm:pt modelId="{A8DC1480-6CEC-4556-99EB-BA78AC0B09DB}" type="pres">
      <dgm:prSet presAssocID="{01890786-033F-4035-92F3-82FB467CEF25}" presName="node" presStyleLbl="node1" presStyleIdx="5" presStyleCnt="9">
        <dgm:presLayoutVars>
          <dgm:bulletEnabled val="1"/>
        </dgm:presLayoutVars>
      </dgm:prSet>
      <dgm:spPr/>
      <dgm:t>
        <a:bodyPr/>
        <a:lstStyle/>
        <a:p>
          <a:endParaRPr lang="es-ES"/>
        </a:p>
      </dgm:t>
    </dgm:pt>
    <dgm:pt modelId="{73701F30-238B-4FBB-A6BC-E95F542F6A55}" type="pres">
      <dgm:prSet presAssocID="{01890786-033F-4035-92F3-82FB467CEF25}" presName="dummy" presStyleCnt="0"/>
      <dgm:spPr/>
    </dgm:pt>
    <dgm:pt modelId="{67653E9F-8359-4FF3-8389-0269B07B08C1}" type="pres">
      <dgm:prSet presAssocID="{A5F4BE7A-09C1-4403-8A9E-6254B4B1CADD}" presName="sibTrans" presStyleLbl="sibTrans2D1" presStyleIdx="5" presStyleCnt="9"/>
      <dgm:spPr/>
      <dgm:t>
        <a:bodyPr/>
        <a:lstStyle/>
        <a:p>
          <a:endParaRPr lang="es-ES"/>
        </a:p>
      </dgm:t>
    </dgm:pt>
    <dgm:pt modelId="{E97F5BFA-3211-4811-86DD-5DB554A90DFC}" type="pres">
      <dgm:prSet presAssocID="{382D70AD-EE56-4F8A-9378-7FBA2B552762}" presName="node" presStyleLbl="node1" presStyleIdx="6" presStyleCnt="9">
        <dgm:presLayoutVars>
          <dgm:bulletEnabled val="1"/>
        </dgm:presLayoutVars>
      </dgm:prSet>
      <dgm:spPr/>
      <dgm:t>
        <a:bodyPr/>
        <a:lstStyle/>
        <a:p>
          <a:endParaRPr lang="es-ES"/>
        </a:p>
      </dgm:t>
    </dgm:pt>
    <dgm:pt modelId="{772BCDF0-B2BE-4E09-98BE-B76343AD1C11}" type="pres">
      <dgm:prSet presAssocID="{382D70AD-EE56-4F8A-9378-7FBA2B552762}" presName="dummy" presStyleCnt="0"/>
      <dgm:spPr/>
    </dgm:pt>
    <dgm:pt modelId="{CE1F7565-1F01-49B0-98E8-EF9C3C5D486A}" type="pres">
      <dgm:prSet presAssocID="{1064E9E1-BD41-4A72-8CAD-7D49C5CEF331}" presName="sibTrans" presStyleLbl="sibTrans2D1" presStyleIdx="6" presStyleCnt="9"/>
      <dgm:spPr/>
      <dgm:t>
        <a:bodyPr/>
        <a:lstStyle/>
        <a:p>
          <a:endParaRPr lang="es-ES"/>
        </a:p>
      </dgm:t>
    </dgm:pt>
    <dgm:pt modelId="{591B70C5-38F1-448D-83E2-6FE3D82B6DF4}" type="pres">
      <dgm:prSet presAssocID="{51DFC154-2A46-43C7-B5DB-4041EDFA3BB5}" presName="node" presStyleLbl="node1" presStyleIdx="7" presStyleCnt="9">
        <dgm:presLayoutVars>
          <dgm:bulletEnabled val="1"/>
        </dgm:presLayoutVars>
      </dgm:prSet>
      <dgm:spPr/>
      <dgm:t>
        <a:bodyPr/>
        <a:lstStyle/>
        <a:p>
          <a:endParaRPr lang="es-ES"/>
        </a:p>
      </dgm:t>
    </dgm:pt>
    <dgm:pt modelId="{1E25C372-326A-4871-AA41-CD3EED3DA95E}" type="pres">
      <dgm:prSet presAssocID="{51DFC154-2A46-43C7-B5DB-4041EDFA3BB5}" presName="dummy" presStyleCnt="0"/>
      <dgm:spPr/>
    </dgm:pt>
    <dgm:pt modelId="{16ED739C-E414-4D61-9EF8-EA3B79152337}" type="pres">
      <dgm:prSet presAssocID="{52022C8A-DDEA-4A9F-B865-C43CBB309D4B}" presName="sibTrans" presStyleLbl="sibTrans2D1" presStyleIdx="7" presStyleCnt="9"/>
      <dgm:spPr/>
      <dgm:t>
        <a:bodyPr/>
        <a:lstStyle/>
        <a:p>
          <a:endParaRPr lang="es-ES"/>
        </a:p>
      </dgm:t>
    </dgm:pt>
    <dgm:pt modelId="{93A2F733-BE5B-453E-A591-6710A60839BF}" type="pres">
      <dgm:prSet presAssocID="{3D853CC8-124D-4D86-8ECD-CE2B3B318AB6}" presName="node" presStyleLbl="node1" presStyleIdx="8" presStyleCnt="9">
        <dgm:presLayoutVars>
          <dgm:bulletEnabled val="1"/>
        </dgm:presLayoutVars>
      </dgm:prSet>
      <dgm:spPr/>
      <dgm:t>
        <a:bodyPr/>
        <a:lstStyle/>
        <a:p>
          <a:endParaRPr lang="es-ES"/>
        </a:p>
      </dgm:t>
    </dgm:pt>
    <dgm:pt modelId="{C4C64748-1937-43AE-8B8D-B29AC219416A}" type="pres">
      <dgm:prSet presAssocID="{3D853CC8-124D-4D86-8ECD-CE2B3B318AB6}" presName="dummy" presStyleCnt="0"/>
      <dgm:spPr/>
    </dgm:pt>
    <dgm:pt modelId="{83040E1C-D18E-4D54-9FFE-84A82FDFAEB9}" type="pres">
      <dgm:prSet presAssocID="{AD2960BB-523C-44D8-9007-2C8456BD7FCB}" presName="sibTrans" presStyleLbl="sibTrans2D1" presStyleIdx="8" presStyleCnt="9"/>
      <dgm:spPr/>
      <dgm:t>
        <a:bodyPr/>
        <a:lstStyle/>
        <a:p>
          <a:endParaRPr lang="es-ES"/>
        </a:p>
      </dgm:t>
    </dgm:pt>
  </dgm:ptLst>
  <dgm:cxnLst>
    <dgm:cxn modelId="{846AE554-FF53-4A10-B400-29B30235DBFB}" type="presOf" srcId="{8FFC3ADA-4415-4968-A96A-503F2C829FF9}" destId="{CC04DC0F-9DDB-4A28-B1A1-15B264E04323}" srcOrd="0" destOrd="0" presId="urn:microsoft.com/office/officeart/2005/8/layout/radial6"/>
    <dgm:cxn modelId="{3633E3C9-1DBD-4964-806F-49AE621F2E5C}" type="presOf" srcId="{62198B1F-1049-4CDF-9489-D5035F9D732E}" destId="{CB8310B8-AE91-45A6-8C1E-0E72645B907C}" srcOrd="0" destOrd="0" presId="urn:microsoft.com/office/officeart/2005/8/layout/radial6"/>
    <dgm:cxn modelId="{F34B35D3-BF2D-4AEA-9E15-1C1BBDB798E1}" type="presOf" srcId="{EF884C8F-273A-4652-B6EC-A8987179CEBF}" destId="{28528A7F-5AB5-49DB-89E4-0F50DF7987F7}" srcOrd="0" destOrd="0" presId="urn:microsoft.com/office/officeart/2005/8/layout/radial6"/>
    <dgm:cxn modelId="{A6F76535-5B17-4010-AF7A-931BDD2E2D57}" srcId="{DA602DDF-EC05-43FE-BBFD-4B106EDFADA0}" destId="{51DFC154-2A46-43C7-B5DB-4041EDFA3BB5}" srcOrd="7" destOrd="0" parTransId="{E9C31E61-CCE6-41F3-B995-78EB6F6EFF4D}" sibTransId="{52022C8A-DDEA-4A9F-B865-C43CBB309D4B}"/>
    <dgm:cxn modelId="{3B02475C-337C-44A5-9CC6-36CC11032D56}" srcId="{8D405E18-9BDA-439D-B0FF-85DFA7EA77F4}" destId="{DA602DDF-EC05-43FE-BBFD-4B106EDFADA0}" srcOrd="0" destOrd="0" parTransId="{B10897C7-440B-4A4C-A13F-4A16B42F3212}" sibTransId="{69573646-AB31-4A2C-BF3D-C8CB9B2C23DA}"/>
    <dgm:cxn modelId="{1B61BEBB-3A00-4052-9F33-6C012184ACA3}" type="presOf" srcId="{13F7B716-046D-4E5A-AFC1-F9D01E40B8B2}" destId="{18D591EA-CD48-4E63-B4F1-F7D0B99C008E}" srcOrd="0" destOrd="0" presId="urn:microsoft.com/office/officeart/2005/8/layout/radial6"/>
    <dgm:cxn modelId="{750EEF6F-001A-4519-A86F-3EEC85981E57}" srcId="{DA602DDF-EC05-43FE-BBFD-4B106EDFADA0}" destId="{3139E65E-0F4B-4542-B837-0C059164E64E}" srcOrd="3" destOrd="0" parTransId="{40F135FF-0AA4-4476-ACB9-EE8D9DC28164}" sibTransId="{EF884C8F-273A-4652-B6EC-A8987179CEBF}"/>
    <dgm:cxn modelId="{BAF802E7-188C-4945-9A76-0394F467AEF3}" type="presOf" srcId="{82F37226-FDD2-4C44-AB29-72D1AFE77BCB}" destId="{48649419-A090-4C16-9BA6-66590138684E}" srcOrd="0" destOrd="0" presId="urn:microsoft.com/office/officeart/2005/8/layout/radial6"/>
    <dgm:cxn modelId="{5C20347F-B8B1-49D3-9DE7-F219AE28ABBB}" type="presOf" srcId="{51DFC154-2A46-43C7-B5DB-4041EDFA3BB5}" destId="{591B70C5-38F1-448D-83E2-6FE3D82B6DF4}" srcOrd="0" destOrd="0" presId="urn:microsoft.com/office/officeart/2005/8/layout/radial6"/>
    <dgm:cxn modelId="{4621D8A9-1919-4B1C-B861-F882FE1FB195}" type="presOf" srcId="{1064E9E1-BD41-4A72-8CAD-7D49C5CEF331}" destId="{CE1F7565-1F01-49B0-98E8-EF9C3C5D486A}" srcOrd="0" destOrd="0" presId="urn:microsoft.com/office/officeart/2005/8/layout/radial6"/>
    <dgm:cxn modelId="{2845C11A-B300-4C3B-AA1E-4CC3ECD672E5}" type="presOf" srcId="{A5F4BE7A-09C1-4403-8A9E-6254B4B1CADD}" destId="{67653E9F-8359-4FF3-8389-0269B07B08C1}" srcOrd="0" destOrd="0" presId="urn:microsoft.com/office/officeart/2005/8/layout/radial6"/>
    <dgm:cxn modelId="{F02622E6-D564-4C81-8654-870C81B83A18}" type="presOf" srcId="{2A7392A1-7BD6-4F7A-BDE7-5A4AA2D02C28}" destId="{CE91C89F-2E71-4FC3-A9A5-0B5A04260D02}" srcOrd="0" destOrd="0" presId="urn:microsoft.com/office/officeart/2005/8/layout/radial6"/>
    <dgm:cxn modelId="{BB6B3191-C099-433E-B694-C5C54AE6D434}" srcId="{DA602DDF-EC05-43FE-BBFD-4B106EDFADA0}" destId="{3D853CC8-124D-4D86-8ECD-CE2B3B318AB6}" srcOrd="8" destOrd="0" parTransId="{9C323B07-3977-4CA5-B868-EB55340AD4C0}" sibTransId="{AD2960BB-523C-44D8-9007-2C8456BD7FCB}"/>
    <dgm:cxn modelId="{F9B52ACA-DBFB-4506-A292-A9758FFCE5E4}" type="presOf" srcId="{382D70AD-EE56-4F8A-9378-7FBA2B552762}" destId="{E97F5BFA-3211-4811-86DD-5DB554A90DFC}" srcOrd="0" destOrd="0" presId="urn:microsoft.com/office/officeart/2005/8/layout/radial6"/>
    <dgm:cxn modelId="{8BC7E8FB-9ED3-4B1D-8387-F2DD5356877D}" type="presOf" srcId="{DA602DDF-EC05-43FE-BBFD-4B106EDFADA0}" destId="{DC0B7578-7754-4CE1-841D-14EDA1D47421}" srcOrd="0" destOrd="0" presId="urn:microsoft.com/office/officeart/2005/8/layout/radial6"/>
    <dgm:cxn modelId="{9CBECB77-B6E4-4BE3-BF61-BDABB4BABFAB}" type="presOf" srcId="{57A6F55A-B0A9-4F57-B73C-66CB27BB9908}" destId="{B92B243F-C6D3-4156-9115-CA587473D256}" srcOrd="0" destOrd="0" presId="urn:microsoft.com/office/officeart/2005/8/layout/radial6"/>
    <dgm:cxn modelId="{A256794F-3CBC-4482-AC44-9B78333C326A}" type="presOf" srcId="{3139E65E-0F4B-4542-B837-0C059164E64E}" destId="{7F0E55A0-6870-4701-BB16-91D2C624ABAA}" srcOrd="0" destOrd="0" presId="urn:microsoft.com/office/officeart/2005/8/layout/radial6"/>
    <dgm:cxn modelId="{E80E139B-DD3F-4A55-A595-194982DECAA2}" type="presOf" srcId="{52022C8A-DDEA-4A9F-B865-C43CBB309D4B}" destId="{16ED739C-E414-4D61-9EF8-EA3B79152337}" srcOrd="0" destOrd="0" presId="urn:microsoft.com/office/officeart/2005/8/layout/radial6"/>
    <dgm:cxn modelId="{6FEF18C3-3558-4228-9DFA-B80C72883C48}" srcId="{DA602DDF-EC05-43FE-BBFD-4B106EDFADA0}" destId="{01890786-033F-4035-92F3-82FB467CEF25}" srcOrd="5" destOrd="0" parTransId="{C8416A88-169A-4A81-9B9A-DF6344F9D1F3}" sibTransId="{A5F4BE7A-09C1-4403-8A9E-6254B4B1CADD}"/>
    <dgm:cxn modelId="{8F19A042-D79D-4F84-9974-AFFE67F17959}" type="presOf" srcId="{8D405E18-9BDA-439D-B0FF-85DFA7EA77F4}" destId="{840AF6C4-B7DC-403E-8C90-E674AD0013D5}" srcOrd="0" destOrd="0" presId="urn:microsoft.com/office/officeart/2005/8/layout/radial6"/>
    <dgm:cxn modelId="{66827ACC-3D0C-4C7F-982E-40C510C3ACC7}" type="presOf" srcId="{B748059B-146D-4815-BF8F-11BE949D6AED}" destId="{367951D1-8FDD-41CF-8B86-F9C45D45E870}" srcOrd="0" destOrd="0" presId="urn:microsoft.com/office/officeart/2005/8/layout/radial6"/>
    <dgm:cxn modelId="{655F027B-D511-474A-8AF9-482F4408A226}" type="presOf" srcId="{3D853CC8-124D-4D86-8ECD-CE2B3B318AB6}" destId="{93A2F733-BE5B-453E-A591-6710A60839BF}" srcOrd="0" destOrd="0" presId="urn:microsoft.com/office/officeart/2005/8/layout/radial6"/>
    <dgm:cxn modelId="{F8FF82A5-7698-4755-9609-A750AE35EC72}" type="presOf" srcId="{01890786-033F-4035-92F3-82FB467CEF25}" destId="{A8DC1480-6CEC-4556-99EB-BA78AC0B09DB}" srcOrd="0" destOrd="0" presId="urn:microsoft.com/office/officeart/2005/8/layout/radial6"/>
    <dgm:cxn modelId="{5D217074-FA00-413D-848C-F02E54025169}" type="presOf" srcId="{CB3909BD-7ED6-4309-9685-F724E2CD1BE5}" destId="{5999CE1B-2A1A-433A-9B34-0A73828F95DD}" srcOrd="0" destOrd="0" presId="urn:microsoft.com/office/officeart/2005/8/layout/radial6"/>
    <dgm:cxn modelId="{FFC87662-CEE9-4334-95EC-F2512B854177}" srcId="{DA602DDF-EC05-43FE-BBFD-4B106EDFADA0}" destId="{382D70AD-EE56-4F8A-9378-7FBA2B552762}" srcOrd="6" destOrd="0" parTransId="{4FB9353C-175F-4EF9-9334-71AC4B48655D}" sibTransId="{1064E9E1-BD41-4A72-8CAD-7D49C5CEF331}"/>
    <dgm:cxn modelId="{20CA19E7-2539-46F4-8C39-348E2C080A27}" srcId="{DA602DDF-EC05-43FE-BBFD-4B106EDFADA0}" destId="{8FFC3ADA-4415-4968-A96A-503F2C829FF9}" srcOrd="1" destOrd="0" parTransId="{1B5009E0-C0A7-48D3-9028-ADD1D232CD5F}" sibTransId="{B748059B-146D-4815-BF8F-11BE949D6AED}"/>
    <dgm:cxn modelId="{B87E5267-61E7-48C2-BAE1-BF7F05296129}" srcId="{DA602DDF-EC05-43FE-BBFD-4B106EDFADA0}" destId="{82F37226-FDD2-4C44-AB29-72D1AFE77BCB}" srcOrd="2" destOrd="0" parTransId="{86D4763D-F49F-416D-993B-F84542FE4CDA}" sibTransId="{13F7B716-046D-4E5A-AFC1-F9D01E40B8B2}"/>
    <dgm:cxn modelId="{3B68F1BB-7B81-4C2D-B8C0-31BFA35B0FC0}" type="presOf" srcId="{AD2960BB-523C-44D8-9007-2C8456BD7FCB}" destId="{83040E1C-D18E-4D54-9FFE-84A82FDFAEB9}" srcOrd="0" destOrd="0" presId="urn:microsoft.com/office/officeart/2005/8/layout/radial6"/>
    <dgm:cxn modelId="{348FAE60-969F-482D-95E0-814BE78D2496}" srcId="{DA602DDF-EC05-43FE-BBFD-4B106EDFADA0}" destId="{2A7392A1-7BD6-4F7A-BDE7-5A4AA2D02C28}" srcOrd="4" destOrd="0" parTransId="{ECCE9701-2CEB-442B-9B7D-23CD31271625}" sibTransId="{CB3909BD-7ED6-4309-9685-F724E2CD1BE5}"/>
    <dgm:cxn modelId="{09FBF95A-32C8-4383-815A-986FD0E18675}" srcId="{DA602DDF-EC05-43FE-BBFD-4B106EDFADA0}" destId="{57A6F55A-B0A9-4F57-B73C-66CB27BB9908}" srcOrd="0" destOrd="0" parTransId="{677BCE1E-C0C4-4C5D-BD09-1D50B91B2094}" sibTransId="{62198B1F-1049-4CDF-9489-D5035F9D732E}"/>
    <dgm:cxn modelId="{41922A4B-267C-4356-9F73-5F4B20A27FB6}" type="presParOf" srcId="{840AF6C4-B7DC-403E-8C90-E674AD0013D5}" destId="{DC0B7578-7754-4CE1-841D-14EDA1D47421}" srcOrd="0" destOrd="0" presId="urn:microsoft.com/office/officeart/2005/8/layout/radial6"/>
    <dgm:cxn modelId="{AAFDA5C5-D1AE-45DF-8855-9134852BD60D}" type="presParOf" srcId="{840AF6C4-B7DC-403E-8C90-E674AD0013D5}" destId="{B92B243F-C6D3-4156-9115-CA587473D256}" srcOrd="1" destOrd="0" presId="urn:microsoft.com/office/officeart/2005/8/layout/radial6"/>
    <dgm:cxn modelId="{123302CB-2E04-4998-89C2-4E1EC11EACCD}" type="presParOf" srcId="{840AF6C4-B7DC-403E-8C90-E674AD0013D5}" destId="{E827E233-2753-4824-BC7A-0902CA4C4EE0}" srcOrd="2" destOrd="0" presId="urn:microsoft.com/office/officeart/2005/8/layout/radial6"/>
    <dgm:cxn modelId="{399F124B-1FAC-4614-AC67-F11253729B35}" type="presParOf" srcId="{840AF6C4-B7DC-403E-8C90-E674AD0013D5}" destId="{CB8310B8-AE91-45A6-8C1E-0E72645B907C}" srcOrd="3" destOrd="0" presId="urn:microsoft.com/office/officeart/2005/8/layout/radial6"/>
    <dgm:cxn modelId="{1107BB3D-F82E-4E4F-8F52-65E3B1DEB3A8}" type="presParOf" srcId="{840AF6C4-B7DC-403E-8C90-E674AD0013D5}" destId="{CC04DC0F-9DDB-4A28-B1A1-15B264E04323}" srcOrd="4" destOrd="0" presId="urn:microsoft.com/office/officeart/2005/8/layout/radial6"/>
    <dgm:cxn modelId="{4566E6A8-C692-429F-8825-E1BF4E211CD3}" type="presParOf" srcId="{840AF6C4-B7DC-403E-8C90-E674AD0013D5}" destId="{26F31998-A20E-4476-A32A-AA70D5DE0C45}" srcOrd="5" destOrd="0" presId="urn:microsoft.com/office/officeart/2005/8/layout/radial6"/>
    <dgm:cxn modelId="{B2B67A2F-38BD-442D-8D7C-6665C8882965}" type="presParOf" srcId="{840AF6C4-B7DC-403E-8C90-E674AD0013D5}" destId="{367951D1-8FDD-41CF-8B86-F9C45D45E870}" srcOrd="6" destOrd="0" presId="urn:microsoft.com/office/officeart/2005/8/layout/radial6"/>
    <dgm:cxn modelId="{48E469E4-0931-4270-8F7C-A0CCFEAB27BC}" type="presParOf" srcId="{840AF6C4-B7DC-403E-8C90-E674AD0013D5}" destId="{48649419-A090-4C16-9BA6-66590138684E}" srcOrd="7" destOrd="0" presId="urn:microsoft.com/office/officeart/2005/8/layout/radial6"/>
    <dgm:cxn modelId="{788CB360-574B-44FA-A451-822CF757A777}" type="presParOf" srcId="{840AF6C4-B7DC-403E-8C90-E674AD0013D5}" destId="{9F6AC6DB-28F3-4DC5-B17D-2097CD548305}" srcOrd="8" destOrd="0" presId="urn:microsoft.com/office/officeart/2005/8/layout/radial6"/>
    <dgm:cxn modelId="{91801F1F-653A-4A0E-A8B9-42E16CCF3619}" type="presParOf" srcId="{840AF6C4-B7DC-403E-8C90-E674AD0013D5}" destId="{18D591EA-CD48-4E63-B4F1-F7D0B99C008E}" srcOrd="9" destOrd="0" presId="urn:microsoft.com/office/officeart/2005/8/layout/radial6"/>
    <dgm:cxn modelId="{872B8E39-7EFA-4466-8A36-5D01148A6C85}" type="presParOf" srcId="{840AF6C4-B7DC-403E-8C90-E674AD0013D5}" destId="{7F0E55A0-6870-4701-BB16-91D2C624ABAA}" srcOrd="10" destOrd="0" presId="urn:microsoft.com/office/officeart/2005/8/layout/radial6"/>
    <dgm:cxn modelId="{12D9338D-9617-4ED7-A232-165A0AF09A9E}" type="presParOf" srcId="{840AF6C4-B7DC-403E-8C90-E674AD0013D5}" destId="{19371528-CADF-4A35-8DEC-1833A2698044}" srcOrd="11" destOrd="0" presId="urn:microsoft.com/office/officeart/2005/8/layout/radial6"/>
    <dgm:cxn modelId="{434ED23D-82C6-4DC9-BAC4-747202014977}" type="presParOf" srcId="{840AF6C4-B7DC-403E-8C90-E674AD0013D5}" destId="{28528A7F-5AB5-49DB-89E4-0F50DF7987F7}" srcOrd="12" destOrd="0" presId="urn:microsoft.com/office/officeart/2005/8/layout/radial6"/>
    <dgm:cxn modelId="{5C41735A-8D58-4238-85FD-CC5AF1ED416A}" type="presParOf" srcId="{840AF6C4-B7DC-403E-8C90-E674AD0013D5}" destId="{CE91C89F-2E71-4FC3-A9A5-0B5A04260D02}" srcOrd="13" destOrd="0" presId="urn:microsoft.com/office/officeart/2005/8/layout/radial6"/>
    <dgm:cxn modelId="{B4CD130E-F621-49C9-90F7-67B3EF4E4A56}" type="presParOf" srcId="{840AF6C4-B7DC-403E-8C90-E674AD0013D5}" destId="{03A8AE48-26E0-4588-994A-B8A17EF81A94}" srcOrd="14" destOrd="0" presId="urn:microsoft.com/office/officeart/2005/8/layout/radial6"/>
    <dgm:cxn modelId="{A505FE56-A85D-44AA-B585-499476BF001E}" type="presParOf" srcId="{840AF6C4-B7DC-403E-8C90-E674AD0013D5}" destId="{5999CE1B-2A1A-433A-9B34-0A73828F95DD}" srcOrd="15" destOrd="0" presId="urn:microsoft.com/office/officeart/2005/8/layout/radial6"/>
    <dgm:cxn modelId="{B8F879D3-7975-4C01-894F-0D10FA8E310D}" type="presParOf" srcId="{840AF6C4-B7DC-403E-8C90-E674AD0013D5}" destId="{A8DC1480-6CEC-4556-99EB-BA78AC0B09DB}" srcOrd="16" destOrd="0" presId="urn:microsoft.com/office/officeart/2005/8/layout/radial6"/>
    <dgm:cxn modelId="{24FF7CF4-B98B-48B1-B3DF-76F683DC417E}" type="presParOf" srcId="{840AF6C4-B7DC-403E-8C90-E674AD0013D5}" destId="{73701F30-238B-4FBB-A6BC-E95F542F6A55}" srcOrd="17" destOrd="0" presId="urn:microsoft.com/office/officeart/2005/8/layout/radial6"/>
    <dgm:cxn modelId="{057CC7C3-D7BC-4E30-B0B1-36F7D8A55CF0}" type="presParOf" srcId="{840AF6C4-B7DC-403E-8C90-E674AD0013D5}" destId="{67653E9F-8359-4FF3-8389-0269B07B08C1}" srcOrd="18" destOrd="0" presId="urn:microsoft.com/office/officeart/2005/8/layout/radial6"/>
    <dgm:cxn modelId="{5A15204A-85FD-4457-BB65-7579AAA5951A}" type="presParOf" srcId="{840AF6C4-B7DC-403E-8C90-E674AD0013D5}" destId="{E97F5BFA-3211-4811-86DD-5DB554A90DFC}" srcOrd="19" destOrd="0" presId="urn:microsoft.com/office/officeart/2005/8/layout/radial6"/>
    <dgm:cxn modelId="{629C1A71-8332-423A-9D82-773788AF09F4}" type="presParOf" srcId="{840AF6C4-B7DC-403E-8C90-E674AD0013D5}" destId="{772BCDF0-B2BE-4E09-98BE-B76343AD1C11}" srcOrd="20" destOrd="0" presId="urn:microsoft.com/office/officeart/2005/8/layout/radial6"/>
    <dgm:cxn modelId="{B491C42A-1F0B-45C4-AD1E-42A27D1E29AE}" type="presParOf" srcId="{840AF6C4-B7DC-403E-8C90-E674AD0013D5}" destId="{CE1F7565-1F01-49B0-98E8-EF9C3C5D486A}" srcOrd="21" destOrd="0" presId="urn:microsoft.com/office/officeart/2005/8/layout/radial6"/>
    <dgm:cxn modelId="{3DE0782D-6AED-4A77-B464-F30917E9902F}" type="presParOf" srcId="{840AF6C4-B7DC-403E-8C90-E674AD0013D5}" destId="{591B70C5-38F1-448D-83E2-6FE3D82B6DF4}" srcOrd="22" destOrd="0" presId="urn:microsoft.com/office/officeart/2005/8/layout/radial6"/>
    <dgm:cxn modelId="{064EA351-6D32-4C27-AF68-FEE19FDFA227}" type="presParOf" srcId="{840AF6C4-B7DC-403E-8C90-E674AD0013D5}" destId="{1E25C372-326A-4871-AA41-CD3EED3DA95E}" srcOrd="23" destOrd="0" presId="urn:microsoft.com/office/officeart/2005/8/layout/radial6"/>
    <dgm:cxn modelId="{47E3942B-F67C-4160-8676-0769D082B418}" type="presParOf" srcId="{840AF6C4-B7DC-403E-8C90-E674AD0013D5}" destId="{16ED739C-E414-4D61-9EF8-EA3B79152337}" srcOrd="24" destOrd="0" presId="urn:microsoft.com/office/officeart/2005/8/layout/radial6"/>
    <dgm:cxn modelId="{A0F3379D-16B9-40AC-AF2A-3AA858D69F85}" type="presParOf" srcId="{840AF6C4-B7DC-403E-8C90-E674AD0013D5}" destId="{93A2F733-BE5B-453E-A591-6710A60839BF}" srcOrd="25" destOrd="0" presId="urn:microsoft.com/office/officeart/2005/8/layout/radial6"/>
    <dgm:cxn modelId="{FE4F122A-3569-40B8-8C06-B88B6509CC14}" type="presParOf" srcId="{840AF6C4-B7DC-403E-8C90-E674AD0013D5}" destId="{C4C64748-1937-43AE-8B8D-B29AC219416A}" srcOrd="26" destOrd="0" presId="urn:microsoft.com/office/officeart/2005/8/layout/radial6"/>
    <dgm:cxn modelId="{97CDBB3B-A047-4CA0-B0C2-53BBB5C01260}" type="presParOf" srcId="{840AF6C4-B7DC-403E-8C90-E674AD0013D5}" destId="{83040E1C-D18E-4D54-9FFE-84A82FDFAEB9}" srcOrd="27" destOrd="0" presId="urn:microsoft.com/office/officeart/2005/8/layout/radial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0F78BB0-50B2-43B8-B920-8EB1BA6F0BAC}" type="doc">
      <dgm:prSet loTypeId="urn:microsoft.com/office/officeart/2005/8/layout/list1" loCatId="list" qsTypeId="urn:microsoft.com/office/officeart/2005/8/quickstyle/simple1#3" qsCatId="simple" csTypeId="urn:microsoft.com/office/officeart/2005/8/colors/colorful5" csCatId="colorful" phldr="1"/>
      <dgm:spPr/>
      <dgm:t>
        <a:bodyPr/>
        <a:lstStyle/>
        <a:p>
          <a:endParaRPr lang="es-ES"/>
        </a:p>
      </dgm:t>
    </dgm:pt>
    <dgm:pt modelId="{F5915E3A-7DA7-41D3-B5E5-CEDF74229A91}">
      <dgm:prSet phldrT="[Texto]"/>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s-ES" dirty="0" smtClean="0">
              <a:solidFill>
                <a:schemeClr val="tx1"/>
              </a:solidFill>
              <a:latin typeface="Century Gothic" pitchFamily="34" charset="0"/>
            </a:rPr>
            <a:t>En situaciones formales</a:t>
          </a:r>
          <a:endParaRPr lang="es-ES" dirty="0">
            <a:solidFill>
              <a:schemeClr val="tx1"/>
            </a:solidFill>
            <a:latin typeface="Century Gothic" pitchFamily="34" charset="0"/>
          </a:endParaRPr>
        </a:p>
      </dgm:t>
    </dgm:pt>
    <dgm:pt modelId="{EA36CE50-753A-41D6-9F2F-AEAA2FAE098B}" type="parTrans" cxnId="{CECA0CDD-543D-4643-B968-62C710B17580}">
      <dgm:prSet/>
      <dgm:spPr/>
      <dgm:t>
        <a:bodyPr/>
        <a:lstStyle/>
        <a:p>
          <a:endParaRPr lang="es-ES"/>
        </a:p>
      </dgm:t>
    </dgm:pt>
    <dgm:pt modelId="{A16931C1-725B-479F-945F-27512CD38FBF}" type="sibTrans" cxnId="{CECA0CDD-543D-4643-B968-62C710B17580}">
      <dgm:prSet/>
      <dgm:spPr/>
      <dgm:t>
        <a:bodyPr/>
        <a:lstStyle/>
        <a:p>
          <a:endParaRPr lang="es-ES"/>
        </a:p>
      </dgm:t>
    </dgm:pt>
    <dgm:pt modelId="{3DD6769C-C7A2-440C-84C8-21B44A3F62FE}">
      <dgm:prSet phldrT="[Texto]"/>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s-ES" dirty="0" smtClean="0">
              <a:solidFill>
                <a:schemeClr val="tx1"/>
              </a:solidFill>
              <a:latin typeface="Century Gothic" pitchFamily="34" charset="0"/>
            </a:rPr>
            <a:t>En situaciones informales</a:t>
          </a:r>
          <a:endParaRPr lang="es-ES" dirty="0">
            <a:solidFill>
              <a:schemeClr val="tx1"/>
            </a:solidFill>
            <a:latin typeface="Century Gothic" pitchFamily="34" charset="0"/>
          </a:endParaRPr>
        </a:p>
      </dgm:t>
    </dgm:pt>
    <dgm:pt modelId="{305EE6A7-7016-4984-ADFF-99B63F393C57}" type="parTrans" cxnId="{AF0413E0-478D-43D6-9A9F-DABE172FD76A}">
      <dgm:prSet/>
      <dgm:spPr/>
      <dgm:t>
        <a:bodyPr/>
        <a:lstStyle/>
        <a:p>
          <a:endParaRPr lang="es-ES"/>
        </a:p>
      </dgm:t>
    </dgm:pt>
    <dgm:pt modelId="{A05E534F-BBAE-448F-9460-D72BF90A5BA8}" type="sibTrans" cxnId="{AF0413E0-478D-43D6-9A9F-DABE172FD76A}">
      <dgm:prSet/>
      <dgm:spPr/>
      <dgm:t>
        <a:bodyPr/>
        <a:lstStyle/>
        <a:p>
          <a:endParaRPr lang="es-ES"/>
        </a:p>
      </dgm:t>
    </dgm:pt>
    <dgm:pt modelId="{F7B6F3AE-A53C-4136-BD8F-B294005B05E6}" type="pres">
      <dgm:prSet presAssocID="{20F78BB0-50B2-43B8-B920-8EB1BA6F0BAC}" presName="linear" presStyleCnt="0">
        <dgm:presLayoutVars>
          <dgm:dir/>
          <dgm:animLvl val="lvl"/>
          <dgm:resizeHandles val="exact"/>
        </dgm:presLayoutVars>
      </dgm:prSet>
      <dgm:spPr/>
      <dgm:t>
        <a:bodyPr/>
        <a:lstStyle/>
        <a:p>
          <a:endParaRPr lang="es-ES"/>
        </a:p>
      </dgm:t>
    </dgm:pt>
    <dgm:pt modelId="{75FC0CD8-13FA-4579-B196-4BAE5931755E}" type="pres">
      <dgm:prSet presAssocID="{F5915E3A-7DA7-41D3-B5E5-CEDF74229A91}" presName="parentLin" presStyleCnt="0"/>
      <dgm:spPr/>
    </dgm:pt>
    <dgm:pt modelId="{BF5B84AB-A2D0-4971-A193-5EA08A6695FD}" type="pres">
      <dgm:prSet presAssocID="{F5915E3A-7DA7-41D3-B5E5-CEDF74229A91}" presName="parentLeftMargin" presStyleLbl="node1" presStyleIdx="0" presStyleCnt="2"/>
      <dgm:spPr/>
      <dgm:t>
        <a:bodyPr/>
        <a:lstStyle/>
        <a:p>
          <a:endParaRPr lang="es-ES"/>
        </a:p>
      </dgm:t>
    </dgm:pt>
    <dgm:pt modelId="{3420ED87-629D-42CA-A05D-91230D5BB196}" type="pres">
      <dgm:prSet presAssocID="{F5915E3A-7DA7-41D3-B5E5-CEDF74229A91}" presName="parentText" presStyleLbl="node1" presStyleIdx="0" presStyleCnt="2">
        <dgm:presLayoutVars>
          <dgm:chMax val="0"/>
          <dgm:bulletEnabled val="1"/>
        </dgm:presLayoutVars>
      </dgm:prSet>
      <dgm:spPr/>
      <dgm:t>
        <a:bodyPr/>
        <a:lstStyle/>
        <a:p>
          <a:endParaRPr lang="es-ES"/>
        </a:p>
      </dgm:t>
    </dgm:pt>
    <dgm:pt modelId="{91563DDE-199E-476C-B573-DBF5C8A80044}" type="pres">
      <dgm:prSet presAssocID="{F5915E3A-7DA7-41D3-B5E5-CEDF74229A91}" presName="negativeSpace" presStyleCnt="0"/>
      <dgm:spPr/>
    </dgm:pt>
    <dgm:pt modelId="{849E5031-B084-4D6E-A817-1CA5A86DF854}" type="pres">
      <dgm:prSet presAssocID="{F5915E3A-7DA7-41D3-B5E5-CEDF74229A91}" presName="childText" presStyleLbl="conFgAcc1" presStyleIdx="0" presStyleCnt="2">
        <dgm:presLayoutVars>
          <dgm:bulletEnabled val="1"/>
        </dgm:presLayoutVars>
      </dgm:prSet>
      <dgm:spPr/>
    </dgm:pt>
    <dgm:pt modelId="{642CAAD1-7373-4D7A-BD9E-D797876E832D}" type="pres">
      <dgm:prSet presAssocID="{A16931C1-725B-479F-945F-27512CD38FBF}" presName="spaceBetweenRectangles" presStyleCnt="0"/>
      <dgm:spPr/>
    </dgm:pt>
    <dgm:pt modelId="{5D18418C-75BD-4A37-8A0B-6C638E7B7CA7}" type="pres">
      <dgm:prSet presAssocID="{3DD6769C-C7A2-440C-84C8-21B44A3F62FE}" presName="parentLin" presStyleCnt="0"/>
      <dgm:spPr/>
    </dgm:pt>
    <dgm:pt modelId="{1AC6E78F-2801-44D8-9A94-964355D77AB2}" type="pres">
      <dgm:prSet presAssocID="{3DD6769C-C7A2-440C-84C8-21B44A3F62FE}" presName="parentLeftMargin" presStyleLbl="node1" presStyleIdx="0" presStyleCnt="2"/>
      <dgm:spPr/>
      <dgm:t>
        <a:bodyPr/>
        <a:lstStyle/>
        <a:p>
          <a:endParaRPr lang="es-ES"/>
        </a:p>
      </dgm:t>
    </dgm:pt>
    <dgm:pt modelId="{17A90D25-793F-49EB-9C9F-1FB06CE2AD63}" type="pres">
      <dgm:prSet presAssocID="{3DD6769C-C7A2-440C-84C8-21B44A3F62FE}" presName="parentText" presStyleLbl="node1" presStyleIdx="1" presStyleCnt="2">
        <dgm:presLayoutVars>
          <dgm:chMax val="0"/>
          <dgm:bulletEnabled val="1"/>
        </dgm:presLayoutVars>
      </dgm:prSet>
      <dgm:spPr/>
      <dgm:t>
        <a:bodyPr/>
        <a:lstStyle/>
        <a:p>
          <a:endParaRPr lang="es-ES"/>
        </a:p>
      </dgm:t>
    </dgm:pt>
    <dgm:pt modelId="{39F5E8A2-2F03-4982-98EC-64391362A971}" type="pres">
      <dgm:prSet presAssocID="{3DD6769C-C7A2-440C-84C8-21B44A3F62FE}" presName="negativeSpace" presStyleCnt="0"/>
      <dgm:spPr/>
    </dgm:pt>
    <dgm:pt modelId="{212B5537-BF1A-42CA-B234-B0414AFB22AE}" type="pres">
      <dgm:prSet presAssocID="{3DD6769C-C7A2-440C-84C8-21B44A3F62FE}" presName="childText" presStyleLbl="conFgAcc1" presStyleIdx="1" presStyleCnt="2">
        <dgm:presLayoutVars>
          <dgm:bulletEnabled val="1"/>
        </dgm:presLayoutVars>
      </dgm:prSet>
      <dgm:spPr/>
    </dgm:pt>
  </dgm:ptLst>
  <dgm:cxnLst>
    <dgm:cxn modelId="{54740B3C-7DC9-45CD-8596-A2C168017EDE}" type="presOf" srcId="{F5915E3A-7DA7-41D3-B5E5-CEDF74229A91}" destId="{3420ED87-629D-42CA-A05D-91230D5BB196}" srcOrd="1" destOrd="0" presId="urn:microsoft.com/office/officeart/2005/8/layout/list1"/>
    <dgm:cxn modelId="{CECA0CDD-543D-4643-B968-62C710B17580}" srcId="{20F78BB0-50B2-43B8-B920-8EB1BA6F0BAC}" destId="{F5915E3A-7DA7-41D3-B5E5-CEDF74229A91}" srcOrd="0" destOrd="0" parTransId="{EA36CE50-753A-41D6-9F2F-AEAA2FAE098B}" sibTransId="{A16931C1-725B-479F-945F-27512CD38FBF}"/>
    <dgm:cxn modelId="{AF0413E0-478D-43D6-9A9F-DABE172FD76A}" srcId="{20F78BB0-50B2-43B8-B920-8EB1BA6F0BAC}" destId="{3DD6769C-C7A2-440C-84C8-21B44A3F62FE}" srcOrd="1" destOrd="0" parTransId="{305EE6A7-7016-4984-ADFF-99B63F393C57}" sibTransId="{A05E534F-BBAE-448F-9460-D72BF90A5BA8}"/>
    <dgm:cxn modelId="{448AE4E1-856C-497C-BBFE-D9E9A9C19DCB}" type="presOf" srcId="{3DD6769C-C7A2-440C-84C8-21B44A3F62FE}" destId="{1AC6E78F-2801-44D8-9A94-964355D77AB2}" srcOrd="0" destOrd="0" presId="urn:microsoft.com/office/officeart/2005/8/layout/list1"/>
    <dgm:cxn modelId="{F867DBD8-6C7C-4072-A02E-FFA320BC2C2B}" type="presOf" srcId="{3DD6769C-C7A2-440C-84C8-21B44A3F62FE}" destId="{17A90D25-793F-49EB-9C9F-1FB06CE2AD63}" srcOrd="1" destOrd="0" presId="urn:microsoft.com/office/officeart/2005/8/layout/list1"/>
    <dgm:cxn modelId="{32E9D417-B69D-4243-B1D4-58DD3C10DC18}" type="presOf" srcId="{F5915E3A-7DA7-41D3-B5E5-CEDF74229A91}" destId="{BF5B84AB-A2D0-4971-A193-5EA08A6695FD}" srcOrd="0" destOrd="0" presId="urn:microsoft.com/office/officeart/2005/8/layout/list1"/>
    <dgm:cxn modelId="{0802F54F-F5C2-4CA4-BBBE-84ED4EB1C082}" type="presOf" srcId="{20F78BB0-50B2-43B8-B920-8EB1BA6F0BAC}" destId="{F7B6F3AE-A53C-4136-BD8F-B294005B05E6}" srcOrd="0" destOrd="0" presId="urn:microsoft.com/office/officeart/2005/8/layout/list1"/>
    <dgm:cxn modelId="{BCD31D33-BC2F-410E-981E-9BFDDDA9AB02}" type="presParOf" srcId="{F7B6F3AE-A53C-4136-BD8F-B294005B05E6}" destId="{75FC0CD8-13FA-4579-B196-4BAE5931755E}" srcOrd="0" destOrd="0" presId="urn:microsoft.com/office/officeart/2005/8/layout/list1"/>
    <dgm:cxn modelId="{F9856D53-6270-4853-B8BC-A04824F056AF}" type="presParOf" srcId="{75FC0CD8-13FA-4579-B196-4BAE5931755E}" destId="{BF5B84AB-A2D0-4971-A193-5EA08A6695FD}" srcOrd="0" destOrd="0" presId="urn:microsoft.com/office/officeart/2005/8/layout/list1"/>
    <dgm:cxn modelId="{83D51359-58B6-4B0A-B9DE-C6661F94E9E1}" type="presParOf" srcId="{75FC0CD8-13FA-4579-B196-4BAE5931755E}" destId="{3420ED87-629D-42CA-A05D-91230D5BB196}" srcOrd="1" destOrd="0" presId="urn:microsoft.com/office/officeart/2005/8/layout/list1"/>
    <dgm:cxn modelId="{BD65156D-E210-4F53-B49F-D97B34DBE452}" type="presParOf" srcId="{F7B6F3AE-A53C-4136-BD8F-B294005B05E6}" destId="{91563DDE-199E-476C-B573-DBF5C8A80044}" srcOrd="1" destOrd="0" presId="urn:microsoft.com/office/officeart/2005/8/layout/list1"/>
    <dgm:cxn modelId="{4813F720-9712-40D8-9778-8DFE0E581BB9}" type="presParOf" srcId="{F7B6F3AE-A53C-4136-BD8F-B294005B05E6}" destId="{849E5031-B084-4D6E-A817-1CA5A86DF854}" srcOrd="2" destOrd="0" presId="urn:microsoft.com/office/officeart/2005/8/layout/list1"/>
    <dgm:cxn modelId="{D99286B0-05F2-41FA-ACC7-8A61B4BF0B06}" type="presParOf" srcId="{F7B6F3AE-A53C-4136-BD8F-B294005B05E6}" destId="{642CAAD1-7373-4D7A-BD9E-D797876E832D}" srcOrd="3" destOrd="0" presId="urn:microsoft.com/office/officeart/2005/8/layout/list1"/>
    <dgm:cxn modelId="{196F1FD9-C3D2-4F1D-8BD4-BA9F807603D4}" type="presParOf" srcId="{F7B6F3AE-A53C-4136-BD8F-B294005B05E6}" destId="{5D18418C-75BD-4A37-8A0B-6C638E7B7CA7}" srcOrd="4" destOrd="0" presId="urn:microsoft.com/office/officeart/2005/8/layout/list1"/>
    <dgm:cxn modelId="{AE1D5AAA-0142-46B5-9861-02714DABD194}" type="presParOf" srcId="{5D18418C-75BD-4A37-8A0B-6C638E7B7CA7}" destId="{1AC6E78F-2801-44D8-9A94-964355D77AB2}" srcOrd="0" destOrd="0" presId="urn:microsoft.com/office/officeart/2005/8/layout/list1"/>
    <dgm:cxn modelId="{93C5899D-D3C4-422C-98D7-BBAC43EA6205}" type="presParOf" srcId="{5D18418C-75BD-4A37-8A0B-6C638E7B7CA7}" destId="{17A90D25-793F-49EB-9C9F-1FB06CE2AD63}" srcOrd="1" destOrd="0" presId="urn:microsoft.com/office/officeart/2005/8/layout/list1"/>
    <dgm:cxn modelId="{2E2E525E-1EB0-40D8-A1D1-1D95A622B3E1}" type="presParOf" srcId="{F7B6F3AE-A53C-4136-BD8F-B294005B05E6}" destId="{39F5E8A2-2F03-4982-98EC-64391362A971}" srcOrd="5" destOrd="0" presId="urn:microsoft.com/office/officeart/2005/8/layout/list1"/>
    <dgm:cxn modelId="{173D2CF0-7401-4DFC-85F7-C0E1DE408C03}" type="presParOf" srcId="{F7B6F3AE-A53C-4136-BD8F-B294005B05E6}" destId="{212B5537-BF1A-42CA-B234-B0414AFB22AE}" srcOrd="6"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1CAFDFB-A191-4DAD-B55C-D6D2FB38F8E4}" type="doc">
      <dgm:prSet loTypeId="urn:microsoft.com/office/officeart/2005/8/layout/pyramid2" loCatId="list" qsTypeId="urn:microsoft.com/office/officeart/2005/8/quickstyle/simple1#15" qsCatId="simple" csTypeId="urn:microsoft.com/office/officeart/2005/8/colors/accent3_3" csCatId="accent3" phldr="1"/>
      <dgm:spPr/>
    </dgm:pt>
    <dgm:pt modelId="{13876C43-2CB2-4D9E-AB8A-43DE7C38015F}">
      <dgm:prSet phldrT="[Texto]" custT="1"/>
      <dgm:spPr/>
      <dgm:t>
        <a:bodyPr/>
        <a:lstStyle/>
        <a:p>
          <a:r>
            <a:rPr lang="es-ES" sz="1800" dirty="0" smtClean="0"/>
            <a:t>Objetivos </a:t>
          </a:r>
          <a:endParaRPr lang="es-ES" sz="1800" dirty="0"/>
        </a:p>
      </dgm:t>
    </dgm:pt>
    <dgm:pt modelId="{9D2682B7-B9B3-4566-872F-E1952629F683}" type="parTrans" cxnId="{70AAEDB3-3C2C-4173-A637-57E63AF7654C}">
      <dgm:prSet/>
      <dgm:spPr/>
      <dgm:t>
        <a:bodyPr/>
        <a:lstStyle/>
        <a:p>
          <a:endParaRPr lang="es-ES" sz="2400"/>
        </a:p>
      </dgm:t>
    </dgm:pt>
    <dgm:pt modelId="{AAAA9C9C-2409-42F9-A4D7-748A422634CD}" type="sibTrans" cxnId="{70AAEDB3-3C2C-4173-A637-57E63AF7654C}">
      <dgm:prSet/>
      <dgm:spPr/>
      <dgm:t>
        <a:bodyPr/>
        <a:lstStyle/>
        <a:p>
          <a:endParaRPr lang="es-ES" sz="2400"/>
        </a:p>
      </dgm:t>
    </dgm:pt>
    <dgm:pt modelId="{965A1B73-688A-4751-916C-692E9E027D54}">
      <dgm:prSet phldrT="[Texto]" custT="1"/>
      <dgm:spPr/>
      <dgm:t>
        <a:bodyPr/>
        <a:lstStyle/>
        <a:p>
          <a:r>
            <a:rPr lang="es-ES" sz="1800" dirty="0" smtClean="0"/>
            <a:t>Competencias</a:t>
          </a:r>
          <a:endParaRPr lang="es-ES" sz="1800" dirty="0"/>
        </a:p>
      </dgm:t>
    </dgm:pt>
    <dgm:pt modelId="{EE0DF88E-2847-4418-BCC3-9AE7C24D6106}" type="parTrans" cxnId="{9E4074D9-0DBD-4F54-9158-788C5EEDBDC4}">
      <dgm:prSet/>
      <dgm:spPr/>
      <dgm:t>
        <a:bodyPr/>
        <a:lstStyle/>
        <a:p>
          <a:endParaRPr lang="es-ES" sz="2400"/>
        </a:p>
      </dgm:t>
    </dgm:pt>
    <dgm:pt modelId="{FAD46297-CB74-41ED-B9CF-5D26CF3FB63B}" type="sibTrans" cxnId="{9E4074D9-0DBD-4F54-9158-788C5EEDBDC4}">
      <dgm:prSet/>
      <dgm:spPr/>
      <dgm:t>
        <a:bodyPr/>
        <a:lstStyle/>
        <a:p>
          <a:endParaRPr lang="es-ES" sz="2400"/>
        </a:p>
      </dgm:t>
    </dgm:pt>
    <dgm:pt modelId="{E15E314C-A1C8-4708-9CFF-82188D70B0AB}">
      <dgm:prSet phldrT="[Texto]" custT="1"/>
      <dgm:spPr/>
      <dgm:t>
        <a:bodyPr/>
        <a:lstStyle/>
        <a:p>
          <a:r>
            <a:rPr lang="es-ES" sz="1800" dirty="0" smtClean="0"/>
            <a:t>Contenidos</a:t>
          </a:r>
          <a:endParaRPr lang="es-ES" sz="1800" dirty="0"/>
        </a:p>
      </dgm:t>
    </dgm:pt>
    <dgm:pt modelId="{D3E521AF-A140-4781-AF30-2391EFB31211}" type="parTrans" cxnId="{02022832-B2A1-4FF4-8B66-9C43AF131C6E}">
      <dgm:prSet/>
      <dgm:spPr/>
      <dgm:t>
        <a:bodyPr/>
        <a:lstStyle/>
        <a:p>
          <a:endParaRPr lang="es-ES" sz="2400"/>
        </a:p>
      </dgm:t>
    </dgm:pt>
    <dgm:pt modelId="{A908F1A6-6DE5-4836-AD93-9AD3091F1D18}" type="sibTrans" cxnId="{02022832-B2A1-4FF4-8B66-9C43AF131C6E}">
      <dgm:prSet/>
      <dgm:spPr/>
      <dgm:t>
        <a:bodyPr/>
        <a:lstStyle/>
        <a:p>
          <a:endParaRPr lang="es-ES" sz="2400"/>
        </a:p>
      </dgm:t>
    </dgm:pt>
    <dgm:pt modelId="{3D7EDC20-B270-4B4C-AA77-A934C70CF655}">
      <dgm:prSet phldrT="[Texto]" custT="1"/>
      <dgm:spPr/>
      <dgm:t>
        <a:bodyPr/>
        <a:lstStyle/>
        <a:p>
          <a:r>
            <a:rPr lang="es-ES" sz="1800" dirty="0" smtClean="0"/>
            <a:t>Metodología didáctica</a:t>
          </a:r>
          <a:endParaRPr lang="es-ES" sz="1800" dirty="0"/>
        </a:p>
      </dgm:t>
    </dgm:pt>
    <dgm:pt modelId="{68AC2683-55A1-41BD-8A3C-EA7C6741F354}" type="parTrans" cxnId="{F0617D8D-F02D-4684-B749-8AC05D3B81E8}">
      <dgm:prSet/>
      <dgm:spPr/>
      <dgm:t>
        <a:bodyPr/>
        <a:lstStyle/>
        <a:p>
          <a:endParaRPr lang="es-ES" sz="2400"/>
        </a:p>
      </dgm:t>
    </dgm:pt>
    <dgm:pt modelId="{EE626DEB-A0E9-4FF3-8803-C49112E886FC}" type="sibTrans" cxnId="{F0617D8D-F02D-4684-B749-8AC05D3B81E8}">
      <dgm:prSet/>
      <dgm:spPr/>
      <dgm:t>
        <a:bodyPr/>
        <a:lstStyle/>
        <a:p>
          <a:endParaRPr lang="es-ES" sz="2400"/>
        </a:p>
      </dgm:t>
    </dgm:pt>
    <dgm:pt modelId="{BECA396D-17C8-456C-B3EE-0AAB3C816C28}">
      <dgm:prSet phldrT="[Texto]" custT="1"/>
      <dgm:spPr/>
      <dgm:t>
        <a:bodyPr/>
        <a:lstStyle/>
        <a:p>
          <a:r>
            <a:rPr lang="es-ES" sz="1800" dirty="0" smtClean="0"/>
            <a:t>Estándares y resultados</a:t>
          </a:r>
          <a:endParaRPr lang="es-ES" sz="1800" dirty="0"/>
        </a:p>
      </dgm:t>
    </dgm:pt>
    <dgm:pt modelId="{9013B7E4-863C-4E76-B104-839516B62869}" type="parTrans" cxnId="{E9AF768E-9230-4F03-89F9-28713413F2E4}">
      <dgm:prSet/>
      <dgm:spPr/>
      <dgm:t>
        <a:bodyPr/>
        <a:lstStyle/>
        <a:p>
          <a:endParaRPr lang="es-ES" sz="2400"/>
        </a:p>
      </dgm:t>
    </dgm:pt>
    <dgm:pt modelId="{142BBE35-7B4C-42F2-90AC-56688DABF97A}" type="sibTrans" cxnId="{E9AF768E-9230-4F03-89F9-28713413F2E4}">
      <dgm:prSet/>
      <dgm:spPr/>
      <dgm:t>
        <a:bodyPr/>
        <a:lstStyle/>
        <a:p>
          <a:endParaRPr lang="es-ES" sz="2400"/>
        </a:p>
      </dgm:t>
    </dgm:pt>
    <dgm:pt modelId="{44DB499F-71AE-4B8B-80A5-1DFA43AB080B}">
      <dgm:prSet phldrT="[Texto]" custT="1"/>
      <dgm:spPr/>
      <dgm:t>
        <a:bodyPr/>
        <a:lstStyle/>
        <a:p>
          <a:r>
            <a:rPr lang="es-ES" sz="1800" dirty="0" smtClean="0"/>
            <a:t>Criterios de evaluación del grado de adquisición de competencias</a:t>
          </a:r>
          <a:endParaRPr lang="es-ES" sz="1800" dirty="0"/>
        </a:p>
      </dgm:t>
    </dgm:pt>
    <dgm:pt modelId="{CEDC5D1A-3B6B-4BC0-AFAB-63887D05C1EF}" type="parTrans" cxnId="{9EBBA7EA-AFE7-4605-8A77-24BE3B3D2B8F}">
      <dgm:prSet/>
      <dgm:spPr/>
      <dgm:t>
        <a:bodyPr/>
        <a:lstStyle/>
        <a:p>
          <a:endParaRPr lang="es-ES" sz="2400"/>
        </a:p>
      </dgm:t>
    </dgm:pt>
    <dgm:pt modelId="{D017B801-11AD-4DAA-B95B-A5DB7AF6BBA9}" type="sibTrans" cxnId="{9EBBA7EA-AFE7-4605-8A77-24BE3B3D2B8F}">
      <dgm:prSet/>
      <dgm:spPr/>
      <dgm:t>
        <a:bodyPr/>
        <a:lstStyle/>
        <a:p>
          <a:endParaRPr lang="es-ES" sz="2400"/>
        </a:p>
      </dgm:t>
    </dgm:pt>
    <dgm:pt modelId="{471E54CF-0DD8-4382-8997-677C36FB962E}" type="pres">
      <dgm:prSet presAssocID="{61CAFDFB-A191-4DAD-B55C-D6D2FB38F8E4}" presName="compositeShape" presStyleCnt="0">
        <dgm:presLayoutVars>
          <dgm:dir/>
          <dgm:resizeHandles/>
        </dgm:presLayoutVars>
      </dgm:prSet>
      <dgm:spPr/>
    </dgm:pt>
    <dgm:pt modelId="{D71413BA-8302-4136-8455-57D4ADA42A49}" type="pres">
      <dgm:prSet presAssocID="{61CAFDFB-A191-4DAD-B55C-D6D2FB38F8E4}" presName="pyramid" presStyleLbl="node1" presStyleIdx="0" presStyleCnt="1"/>
      <dgm:spPr/>
    </dgm:pt>
    <dgm:pt modelId="{1661D8FF-5FFE-4675-BDF6-6B5A6202E96C}" type="pres">
      <dgm:prSet presAssocID="{61CAFDFB-A191-4DAD-B55C-D6D2FB38F8E4}" presName="theList" presStyleCnt="0"/>
      <dgm:spPr/>
    </dgm:pt>
    <dgm:pt modelId="{54708107-81E1-41C4-96AE-3FC957F2D043}" type="pres">
      <dgm:prSet presAssocID="{13876C43-2CB2-4D9E-AB8A-43DE7C38015F}" presName="aNode" presStyleLbl="fgAcc1" presStyleIdx="0" presStyleCnt="6" custScaleX="112018">
        <dgm:presLayoutVars>
          <dgm:bulletEnabled val="1"/>
        </dgm:presLayoutVars>
      </dgm:prSet>
      <dgm:spPr/>
      <dgm:t>
        <a:bodyPr/>
        <a:lstStyle/>
        <a:p>
          <a:endParaRPr lang="es-ES"/>
        </a:p>
      </dgm:t>
    </dgm:pt>
    <dgm:pt modelId="{153B8675-B565-4B99-AA62-3440881B8A71}" type="pres">
      <dgm:prSet presAssocID="{13876C43-2CB2-4D9E-AB8A-43DE7C38015F}" presName="aSpace" presStyleCnt="0"/>
      <dgm:spPr/>
    </dgm:pt>
    <dgm:pt modelId="{5DCA57D4-C83C-4A41-867F-2D769ABA9A57}" type="pres">
      <dgm:prSet presAssocID="{965A1B73-688A-4751-916C-692E9E027D54}" presName="aNode" presStyleLbl="fgAcc1" presStyleIdx="1" presStyleCnt="6" custScaleX="112018">
        <dgm:presLayoutVars>
          <dgm:bulletEnabled val="1"/>
        </dgm:presLayoutVars>
      </dgm:prSet>
      <dgm:spPr/>
      <dgm:t>
        <a:bodyPr/>
        <a:lstStyle/>
        <a:p>
          <a:endParaRPr lang="es-ES"/>
        </a:p>
      </dgm:t>
    </dgm:pt>
    <dgm:pt modelId="{6F879EB9-719F-4B3D-9718-67C534E0A96E}" type="pres">
      <dgm:prSet presAssocID="{965A1B73-688A-4751-916C-692E9E027D54}" presName="aSpace" presStyleCnt="0"/>
      <dgm:spPr/>
    </dgm:pt>
    <dgm:pt modelId="{C432EDAA-CFD2-4D7B-B0E8-2122D24FE52B}" type="pres">
      <dgm:prSet presAssocID="{E15E314C-A1C8-4708-9CFF-82188D70B0AB}" presName="aNode" presStyleLbl="fgAcc1" presStyleIdx="2" presStyleCnt="6" custScaleX="112018">
        <dgm:presLayoutVars>
          <dgm:bulletEnabled val="1"/>
        </dgm:presLayoutVars>
      </dgm:prSet>
      <dgm:spPr/>
      <dgm:t>
        <a:bodyPr/>
        <a:lstStyle/>
        <a:p>
          <a:endParaRPr lang="es-ES"/>
        </a:p>
      </dgm:t>
    </dgm:pt>
    <dgm:pt modelId="{E4FDE950-065B-4C9D-A477-7A996055F30F}" type="pres">
      <dgm:prSet presAssocID="{E15E314C-A1C8-4708-9CFF-82188D70B0AB}" presName="aSpace" presStyleCnt="0"/>
      <dgm:spPr/>
    </dgm:pt>
    <dgm:pt modelId="{E2F574CF-3139-45FC-8A92-11947D7CE655}" type="pres">
      <dgm:prSet presAssocID="{3D7EDC20-B270-4B4C-AA77-A934C70CF655}" presName="aNode" presStyleLbl="fgAcc1" presStyleIdx="3" presStyleCnt="6" custScaleX="112018">
        <dgm:presLayoutVars>
          <dgm:bulletEnabled val="1"/>
        </dgm:presLayoutVars>
      </dgm:prSet>
      <dgm:spPr/>
      <dgm:t>
        <a:bodyPr/>
        <a:lstStyle/>
        <a:p>
          <a:endParaRPr lang="es-ES"/>
        </a:p>
      </dgm:t>
    </dgm:pt>
    <dgm:pt modelId="{9065D985-3AC8-454D-85FB-94F975F2546A}" type="pres">
      <dgm:prSet presAssocID="{3D7EDC20-B270-4B4C-AA77-A934C70CF655}" presName="aSpace" presStyleCnt="0"/>
      <dgm:spPr/>
    </dgm:pt>
    <dgm:pt modelId="{162E40A8-D85D-4759-9A4D-C982BCFB45A2}" type="pres">
      <dgm:prSet presAssocID="{BECA396D-17C8-456C-B3EE-0AAB3C816C28}" presName="aNode" presStyleLbl="fgAcc1" presStyleIdx="4" presStyleCnt="6" custScaleX="112018">
        <dgm:presLayoutVars>
          <dgm:bulletEnabled val="1"/>
        </dgm:presLayoutVars>
      </dgm:prSet>
      <dgm:spPr/>
      <dgm:t>
        <a:bodyPr/>
        <a:lstStyle/>
        <a:p>
          <a:endParaRPr lang="es-ES"/>
        </a:p>
      </dgm:t>
    </dgm:pt>
    <dgm:pt modelId="{1AA752B9-B390-49B2-A01C-30FA2A6CF965}" type="pres">
      <dgm:prSet presAssocID="{BECA396D-17C8-456C-B3EE-0AAB3C816C28}" presName="aSpace" presStyleCnt="0"/>
      <dgm:spPr/>
    </dgm:pt>
    <dgm:pt modelId="{E5B98CF6-B884-4C6C-B108-8715655CB4D8}" type="pres">
      <dgm:prSet presAssocID="{44DB499F-71AE-4B8B-80A5-1DFA43AB080B}" presName="aNode" presStyleLbl="fgAcc1" presStyleIdx="5" presStyleCnt="6" custScaleX="114026" custScaleY="116070">
        <dgm:presLayoutVars>
          <dgm:bulletEnabled val="1"/>
        </dgm:presLayoutVars>
      </dgm:prSet>
      <dgm:spPr/>
      <dgm:t>
        <a:bodyPr/>
        <a:lstStyle/>
        <a:p>
          <a:endParaRPr lang="es-ES"/>
        </a:p>
      </dgm:t>
    </dgm:pt>
    <dgm:pt modelId="{BD90CCCF-65F6-4742-84A2-513E544ADBEB}" type="pres">
      <dgm:prSet presAssocID="{44DB499F-71AE-4B8B-80A5-1DFA43AB080B}" presName="aSpace" presStyleCnt="0"/>
      <dgm:spPr/>
    </dgm:pt>
  </dgm:ptLst>
  <dgm:cxnLst>
    <dgm:cxn modelId="{9E4074D9-0DBD-4F54-9158-788C5EEDBDC4}" srcId="{61CAFDFB-A191-4DAD-B55C-D6D2FB38F8E4}" destId="{965A1B73-688A-4751-916C-692E9E027D54}" srcOrd="1" destOrd="0" parTransId="{EE0DF88E-2847-4418-BCC3-9AE7C24D6106}" sibTransId="{FAD46297-CB74-41ED-B9CF-5D26CF3FB63B}"/>
    <dgm:cxn modelId="{F0617D8D-F02D-4684-B749-8AC05D3B81E8}" srcId="{61CAFDFB-A191-4DAD-B55C-D6D2FB38F8E4}" destId="{3D7EDC20-B270-4B4C-AA77-A934C70CF655}" srcOrd="3" destOrd="0" parTransId="{68AC2683-55A1-41BD-8A3C-EA7C6741F354}" sibTransId="{EE626DEB-A0E9-4FF3-8803-C49112E886FC}"/>
    <dgm:cxn modelId="{91F153E3-C401-4DBE-AAA2-0061413EBA4F}" type="presOf" srcId="{3D7EDC20-B270-4B4C-AA77-A934C70CF655}" destId="{E2F574CF-3139-45FC-8A92-11947D7CE655}" srcOrd="0" destOrd="0" presId="urn:microsoft.com/office/officeart/2005/8/layout/pyramid2"/>
    <dgm:cxn modelId="{82E53A0B-96C6-4D1B-9CFF-4110557EFEE5}" type="presOf" srcId="{13876C43-2CB2-4D9E-AB8A-43DE7C38015F}" destId="{54708107-81E1-41C4-96AE-3FC957F2D043}" srcOrd="0" destOrd="0" presId="urn:microsoft.com/office/officeart/2005/8/layout/pyramid2"/>
    <dgm:cxn modelId="{09845449-0E2D-4A5E-8E71-E0B324E9B999}" type="presOf" srcId="{BECA396D-17C8-456C-B3EE-0AAB3C816C28}" destId="{162E40A8-D85D-4759-9A4D-C982BCFB45A2}" srcOrd="0" destOrd="0" presId="urn:microsoft.com/office/officeart/2005/8/layout/pyramid2"/>
    <dgm:cxn modelId="{C1A83BEF-45C4-4346-B0BE-1EE6E85CA30F}" type="presOf" srcId="{965A1B73-688A-4751-916C-692E9E027D54}" destId="{5DCA57D4-C83C-4A41-867F-2D769ABA9A57}" srcOrd="0" destOrd="0" presId="urn:microsoft.com/office/officeart/2005/8/layout/pyramid2"/>
    <dgm:cxn modelId="{84E89941-8FF5-4CA6-B7AC-1AE198211E75}" type="presOf" srcId="{E15E314C-A1C8-4708-9CFF-82188D70B0AB}" destId="{C432EDAA-CFD2-4D7B-B0E8-2122D24FE52B}" srcOrd="0" destOrd="0" presId="urn:microsoft.com/office/officeart/2005/8/layout/pyramid2"/>
    <dgm:cxn modelId="{02022832-B2A1-4FF4-8B66-9C43AF131C6E}" srcId="{61CAFDFB-A191-4DAD-B55C-D6D2FB38F8E4}" destId="{E15E314C-A1C8-4708-9CFF-82188D70B0AB}" srcOrd="2" destOrd="0" parTransId="{D3E521AF-A140-4781-AF30-2391EFB31211}" sibTransId="{A908F1A6-6DE5-4836-AD93-9AD3091F1D18}"/>
    <dgm:cxn modelId="{E9AF768E-9230-4F03-89F9-28713413F2E4}" srcId="{61CAFDFB-A191-4DAD-B55C-D6D2FB38F8E4}" destId="{BECA396D-17C8-456C-B3EE-0AAB3C816C28}" srcOrd="4" destOrd="0" parTransId="{9013B7E4-863C-4E76-B104-839516B62869}" sibTransId="{142BBE35-7B4C-42F2-90AC-56688DABF97A}"/>
    <dgm:cxn modelId="{9EBBA7EA-AFE7-4605-8A77-24BE3B3D2B8F}" srcId="{61CAFDFB-A191-4DAD-B55C-D6D2FB38F8E4}" destId="{44DB499F-71AE-4B8B-80A5-1DFA43AB080B}" srcOrd="5" destOrd="0" parTransId="{CEDC5D1A-3B6B-4BC0-AFAB-63887D05C1EF}" sibTransId="{D017B801-11AD-4DAA-B95B-A5DB7AF6BBA9}"/>
    <dgm:cxn modelId="{70AAEDB3-3C2C-4173-A637-57E63AF7654C}" srcId="{61CAFDFB-A191-4DAD-B55C-D6D2FB38F8E4}" destId="{13876C43-2CB2-4D9E-AB8A-43DE7C38015F}" srcOrd="0" destOrd="0" parTransId="{9D2682B7-B9B3-4566-872F-E1952629F683}" sibTransId="{AAAA9C9C-2409-42F9-A4D7-748A422634CD}"/>
    <dgm:cxn modelId="{5234A7C2-5122-4CB8-89A2-1F969F4EF413}" type="presOf" srcId="{61CAFDFB-A191-4DAD-B55C-D6D2FB38F8E4}" destId="{471E54CF-0DD8-4382-8997-677C36FB962E}" srcOrd="0" destOrd="0" presId="urn:microsoft.com/office/officeart/2005/8/layout/pyramid2"/>
    <dgm:cxn modelId="{797B6AB7-AC2B-4B5F-809A-C19710BF6931}" type="presOf" srcId="{44DB499F-71AE-4B8B-80A5-1DFA43AB080B}" destId="{E5B98CF6-B884-4C6C-B108-8715655CB4D8}" srcOrd="0" destOrd="0" presId="urn:microsoft.com/office/officeart/2005/8/layout/pyramid2"/>
    <dgm:cxn modelId="{9C8178F4-4802-45E9-B4C3-0D73FE8EBDDD}" type="presParOf" srcId="{471E54CF-0DD8-4382-8997-677C36FB962E}" destId="{D71413BA-8302-4136-8455-57D4ADA42A49}" srcOrd="0" destOrd="0" presId="urn:microsoft.com/office/officeart/2005/8/layout/pyramid2"/>
    <dgm:cxn modelId="{9C7C1349-EBB3-42A7-B804-194D4818D229}" type="presParOf" srcId="{471E54CF-0DD8-4382-8997-677C36FB962E}" destId="{1661D8FF-5FFE-4675-BDF6-6B5A6202E96C}" srcOrd="1" destOrd="0" presId="urn:microsoft.com/office/officeart/2005/8/layout/pyramid2"/>
    <dgm:cxn modelId="{27395D39-22DB-40F3-A3B6-CDE91D551BE4}" type="presParOf" srcId="{1661D8FF-5FFE-4675-BDF6-6B5A6202E96C}" destId="{54708107-81E1-41C4-96AE-3FC957F2D043}" srcOrd="0" destOrd="0" presId="urn:microsoft.com/office/officeart/2005/8/layout/pyramid2"/>
    <dgm:cxn modelId="{C8CABD94-56E4-45FE-BCF8-E60316D13BA7}" type="presParOf" srcId="{1661D8FF-5FFE-4675-BDF6-6B5A6202E96C}" destId="{153B8675-B565-4B99-AA62-3440881B8A71}" srcOrd="1" destOrd="0" presId="urn:microsoft.com/office/officeart/2005/8/layout/pyramid2"/>
    <dgm:cxn modelId="{462CD015-5C25-4A2B-8AC3-195E492C604B}" type="presParOf" srcId="{1661D8FF-5FFE-4675-BDF6-6B5A6202E96C}" destId="{5DCA57D4-C83C-4A41-867F-2D769ABA9A57}" srcOrd="2" destOrd="0" presId="urn:microsoft.com/office/officeart/2005/8/layout/pyramid2"/>
    <dgm:cxn modelId="{8F07FCD1-2B06-476E-B1E6-323BEF0381DD}" type="presParOf" srcId="{1661D8FF-5FFE-4675-BDF6-6B5A6202E96C}" destId="{6F879EB9-719F-4B3D-9718-67C534E0A96E}" srcOrd="3" destOrd="0" presId="urn:microsoft.com/office/officeart/2005/8/layout/pyramid2"/>
    <dgm:cxn modelId="{C6CBF319-B35C-498C-A12B-64B808D11E0D}" type="presParOf" srcId="{1661D8FF-5FFE-4675-BDF6-6B5A6202E96C}" destId="{C432EDAA-CFD2-4D7B-B0E8-2122D24FE52B}" srcOrd="4" destOrd="0" presId="urn:microsoft.com/office/officeart/2005/8/layout/pyramid2"/>
    <dgm:cxn modelId="{F2BBCB0B-E666-4C4F-A588-E74C1AD6D1EF}" type="presParOf" srcId="{1661D8FF-5FFE-4675-BDF6-6B5A6202E96C}" destId="{E4FDE950-065B-4C9D-A477-7A996055F30F}" srcOrd="5" destOrd="0" presId="urn:microsoft.com/office/officeart/2005/8/layout/pyramid2"/>
    <dgm:cxn modelId="{2EC985F7-5A7C-43C8-97F0-2E4AA4933FC7}" type="presParOf" srcId="{1661D8FF-5FFE-4675-BDF6-6B5A6202E96C}" destId="{E2F574CF-3139-45FC-8A92-11947D7CE655}" srcOrd="6" destOrd="0" presId="urn:microsoft.com/office/officeart/2005/8/layout/pyramid2"/>
    <dgm:cxn modelId="{B97D9DB7-292D-4233-952E-665C8A808E8B}" type="presParOf" srcId="{1661D8FF-5FFE-4675-BDF6-6B5A6202E96C}" destId="{9065D985-3AC8-454D-85FB-94F975F2546A}" srcOrd="7" destOrd="0" presId="urn:microsoft.com/office/officeart/2005/8/layout/pyramid2"/>
    <dgm:cxn modelId="{E60C0FAF-B496-486F-AB90-812738A7FE9A}" type="presParOf" srcId="{1661D8FF-5FFE-4675-BDF6-6B5A6202E96C}" destId="{162E40A8-D85D-4759-9A4D-C982BCFB45A2}" srcOrd="8" destOrd="0" presId="urn:microsoft.com/office/officeart/2005/8/layout/pyramid2"/>
    <dgm:cxn modelId="{E33D507B-39B9-4AB7-855E-BB622DDD544E}" type="presParOf" srcId="{1661D8FF-5FFE-4675-BDF6-6B5A6202E96C}" destId="{1AA752B9-B390-49B2-A01C-30FA2A6CF965}" srcOrd="9" destOrd="0" presId="urn:microsoft.com/office/officeart/2005/8/layout/pyramid2"/>
    <dgm:cxn modelId="{84A08E8F-3B41-4281-9CA2-5EB59E200C73}" type="presParOf" srcId="{1661D8FF-5FFE-4675-BDF6-6B5A6202E96C}" destId="{E5B98CF6-B884-4C6C-B108-8715655CB4D8}" srcOrd="10" destOrd="0" presId="urn:microsoft.com/office/officeart/2005/8/layout/pyramid2"/>
    <dgm:cxn modelId="{2AA49E26-97A9-4F92-A4FE-0EE478F937BF}" type="presParOf" srcId="{1661D8FF-5FFE-4675-BDF6-6B5A6202E96C}" destId="{BD90CCCF-65F6-4742-84A2-513E544ADBEB}" srcOrd="11"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31A21F7-E66A-4FA5-BC27-0F4AF77AC641}"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s-ES"/>
        </a:p>
      </dgm:t>
    </dgm:pt>
    <dgm:pt modelId="{A69E5196-9A01-4C44-BFEC-CBEC6AB1015B}">
      <dgm:prSet phldrT="[Texto]"/>
      <dgm:spPr>
        <a:solidFill>
          <a:srgbClr val="FFC000"/>
        </a:solidFill>
      </dgm:spPr>
      <dgm:t>
        <a:bodyPr/>
        <a:lstStyle/>
        <a:p>
          <a:r>
            <a:rPr lang="es-ES" dirty="0" smtClean="0"/>
            <a:t>Objetos con los que pensar</a:t>
          </a:r>
          <a:endParaRPr lang="es-ES" dirty="0"/>
        </a:p>
      </dgm:t>
    </dgm:pt>
    <dgm:pt modelId="{F59C30F5-BE4D-4BA1-88DB-3D19005938F0}" type="parTrans" cxnId="{9DD0FE32-707C-481B-BEB0-DC5E79BCD7EF}">
      <dgm:prSet/>
      <dgm:spPr/>
      <dgm:t>
        <a:bodyPr/>
        <a:lstStyle/>
        <a:p>
          <a:endParaRPr lang="es-ES"/>
        </a:p>
      </dgm:t>
    </dgm:pt>
    <dgm:pt modelId="{1DF0245E-E0DD-44CE-B0F9-90F484684821}" type="sibTrans" cxnId="{9DD0FE32-707C-481B-BEB0-DC5E79BCD7EF}">
      <dgm:prSet/>
      <dgm:spPr/>
      <dgm:t>
        <a:bodyPr/>
        <a:lstStyle/>
        <a:p>
          <a:endParaRPr lang="es-ES"/>
        </a:p>
      </dgm:t>
    </dgm:pt>
    <dgm:pt modelId="{465E0219-60F5-4C79-80E5-4D214AB1CE1A}">
      <dgm:prSet phldrT="[Texto]"/>
      <dgm:spPr>
        <a:solidFill>
          <a:srgbClr val="92D050"/>
        </a:solidFill>
      </dgm:spPr>
      <dgm:t>
        <a:bodyPr/>
        <a:lstStyle/>
        <a:p>
          <a:r>
            <a:rPr lang="es-ES" dirty="0" smtClean="0"/>
            <a:t>Objetos de representación de la realidad</a:t>
          </a:r>
          <a:endParaRPr lang="es-ES" dirty="0"/>
        </a:p>
      </dgm:t>
    </dgm:pt>
    <dgm:pt modelId="{DDD161BE-2557-422C-92A7-CBD56578D140}" type="parTrans" cxnId="{7D7C94AA-F960-4907-B177-889A77AF4604}">
      <dgm:prSet/>
      <dgm:spPr/>
      <dgm:t>
        <a:bodyPr/>
        <a:lstStyle/>
        <a:p>
          <a:endParaRPr lang="es-ES"/>
        </a:p>
      </dgm:t>
    </dgm:pt>
    <dgm:pt modelId="{1658CE3D-8C09-48F3-83E8-E1598C19CFBF}" type="sibTrans" cxnId="{7D7C94AA-F960-4907-B177-889A77AF4604}">
      <dgm:prSet/>
      <dgm:spPr/>
      <dgm:t>
        <a:bodyPr/>
        <a:lstStyle/>
        <a:p>
          <a:endParaRPr lang="es-ES"/>
        </a:p>
      </dgm:t>
    </dgm:pt>
    <dgm:pt modelId="{71777028-8D9F-4029-AB18-81C34B0353A3}">
      <dgm:prSet phldrT="[Texto]"/>
      <dgm:spPr>
        <a:solidFill>
          <a:schemeClr val="accent6">
            <a:lumMod val="75000"/>
          </a:schemeClr>
        </a:solidFill>
      </dgm:spPr>
      <dgm:t>
        <a:bodyPr/>
        <a:lstStyle/>
        <a:p>
          <a:r>
            <a:rPr lang="es-ES" dirty="0" smtClean="0"/>
            <a:t>Objetos de conocimiento</a:t>
          </a:r>
          <a:endParaRPr lang="es-ES" dirty="0"/>
        </a:p>
      </dgm:t>
    </dgm:pt>
    <dgm:pt modelId="{EB935937-195D-4065-A969-30A9870780B9}" type="parTrans" cxnId="{667581A8-777A-4E62-90E8-6F5E11B3B940}">
      <dgm:prSet/>
      <dgm:spPr/>
      <dgm:t>
        <a:bodyPr/>
        <a:lstStyle/>
        <a:p>
          <a:endParaRPr lang="es-ES"/>
        </a:p>
      </dgm:t>
    </dgm:pt>
    <dgm:pt modelId="{DB6D9641-FC42-4A53-96B4-A39727BB4AED}" type="sibTrans" cxnId="{667581A8-777A-4E62-90E8-6F5E11B3B940}">
      <dgm:prSet/>
      <dgm:spPr/>
      <dgm:t>
        <a:bodyPr/>
        <a:lstStyle/>
        <a:p>
          <a:endParaRPr lang="es-ES"/>
        </a:p>
      </dgm:t>
    </dgm:pt>
    <dgm:pt modelId="{7796F0F7-C2CC-46CF-803C-BDDB27F4FF25}">
      <dgm:prSet phldrT="[Texto]"/>
      <dgm:spPr/>
      <dgm:t>
        <a:bodyPr/>
        <a:lstStyle/>
        <a:p>
          <a:r>
            <a:rPr lang="es-ES" dirty="0" smtClean="0"/>
            <a:t>Instrumentos de aprendizaje</a:t>
          </a:r>
          <a:endParaRPr lang="es-ES" dirty="0"/>
        </a:p>
      </dgm:t>
    </dgm:pt>
    <dgm:pt modelId="{5DEA68ED-E4DD-4D4E-B8CE-6FD6EFF011C5}" type="parTrans" cxnId="{40FCA4A7-36FD-48A9-86C1-2C637CED5E2C}">
      <dgm:prSet/>
      <dgm:spPr/>
      <dgm:t>
        <a:bodyPr/>
        <a:lstStyle/>
        <a:p>
          <a:endParaRPr lang="es-ES"/>
        </a:p>
      </dgm:t>
    </dgm:pt>
    <dgm:pt modelId="{FB0DEE2A-B4E6-4FFD-AE3B-878BD4018B1D}" type="sibTrans" cxnId="{40FCA4A7-36FD-48A9-86C1-2C637CED5E2C}">
      <dgm:prSet/>
      <dgm:spPr/>
      <dgm:t>
        <a:bodyPr/>
        <a:lstStyle/>
        <a:p>
          <a:endParaRPr lang="es-ES"/>
        </a:p>
      </dgm:t>
    </dgm:pt>
    <dgm:pt modelId="{AAC2A521-A76F-4F1A-9CCF-79454469373B}">
      <dgm:prSet phldrT="[Texto]"/>
      <dgm:spPr>
        <a:solidFill>
          <a:schemeClr val="accent4">
            <a:lumMod val="60000"/>
            <a:lumOff val="40000"/>
          </a:schemeClr>
        </a:solidFill>
      </dgm:spPr>
      <dgm:t>
        <a:bodyPr/>
        <a:lstStyle/>
        <a:p>
          <a:r>
            <a:rPr lang="es-ES" dirty="0" smtClean="0"/>
            <a:t>Objetos de expresión y comunicación</a:t>
          </a:r>
          <a:endParaRPr lang="es-ES" dirty="0"/>
        </a:p>
      </dgm:t>
    </dgm:pt>
    <dgm:pt modelId="{0E955E75-38A1-4BDE-8BCB-CD7EAB56717D}" type="parTrans" cxnId="{370D0338-2648-467C-B9B0-FEC5B28C675C}">
      <dgm:prSet/>
      <dgm:spPr/>
      <dgm:t>
        <a:bodyPr/>
        <a:lstStyle/>
        <a:p>
          <a:endParaRPr lang="es-ES"/>
        </a:p>
      </dgm:t>
    </dgm:pt>
    <dgm:pt modelId="{2E683711-06CF-4FB6-92EB-EB5A25507E8F}" type="sibTrans" cxnId="{370D0338-2648-467C-B9B0-FEC5B28C675C}">
      <dgm:prSet/>
      <dgm:spPr/>
      <dgm:t>
        <a:bodyPr/>
        <a:lstStyle/>
        <a:p>
          <a:endParaRPr lang="es-ES"/>
        </a:p>
      </dgm:t>
    </dgm:pt>
    <dgm:pt modelId="{36A50E7C-8FB6-457D-BA06-2E1F2B88CCD0}">
      <dgm:prSet phldrT="[Texto]"/>
      <dgm:spPr>
        <a:solidFill>
          <a:schemeClr val="accent3">
            <a:lumMod val="75000"/>
          </a:schemeClr>
        </a:solidFill>
      </dgm:spPr>
      <dgm:t>
        <a:bodyPr/>
        <a:lstStyle/>
        <a:p>
          <a:r>
            <a:rPr lang="es-ES" dirty="0" smtClean="0"/>
            <a:t>Objeto de interacción social y educativo</a:t>
          </a:r>
          <a:endParaRPr lang="es-ES" dirty="0"/>
        </a:p>
      </dgm:t>
    </dgm:pt>
    <dgm:pt modelId="{CE1CA9A5-DE98-401F-BAF2-373326D4631D}" type="parTrans" cxnId="{7EF8B8C3-48C2-450B-9AF0-3CAE849FF1ED}">
      <dgm:prSet/>
      <dgm:spPr/>
      <dgm:t>
        <a:bodyPr/>
        <a:lstStyle/>
        <a:p>
          <a:endParaRPr lang="es-ES"/>
        </a:p>
      </dgm:t>
    </dgm:pt>
    <dgm:pt modelId="{7CCF34CB-1746-4D09-83E7-FDAB1770EE1D}" type="sibTrans" cxnId="{7EF8B8C3-48C2-450B-9AF0-3CAE849FF1ED}">
      <dgm:prSet/>
      <dgm:spPr/>
      <dgm:t>
        <a:bodyPr/>
        <a:lstStyle/>
        <a:p>
          <a:endParaRPr lang="es-ES"/>
        </a:p>
      </dgm:t>
    </dgm:pt>
    <dgm:pt modelId="{9A626091-42BF-4743-A28F-1565198E1C94}" type="pres">
      <dgm:prSet presAssocID="{031A21F7-E66A-4FA5-BC27-0F4AF77AC641}" presName="Name0" presStyleCnt="0">
        <dgm:presLayoutVars>
          <dgm:chMax val="7"/>
          <dgm:chPref val="7"/>
          <dgm:dir/>
        </dgm:presLayoutVars>
      </dgm:prSet>
      <dgm:spPr/>
      <dgm:t>
        <a:bodyPr/>
        <a:lstStyle/>
        <a:p>
          <a:endParaRPr lang="es-ES"/>
        </a:p>
      </dgm:t>
    </dgm:pt>
    <dgm:pt modelId="{769C32E1-B8C6-4554-8EA7-00881F10B7B7}" type="pres">
      <dgm:prSet presAssocID="{031A21F7-E66A-4FA5-BC27-0F4AF77AC641}" presName="Name1" presStyleCnt="0"/>
      <dgm:spPr/>
    </dgm:pt>
    <dgm:pt modelId="{B0A65381-2770-448C-84C1-7DCC52D390B8}" type="pres">
      <dgm:prSet presAssocID="{031A21F7-E66A-4FA5-BC27-0F4AF77AC641}" presName="cycle" presStyleCnt="0"/>
      <dgm:spPr/>
    </dgm:pt>
    <dgm:pt modelId="{275D3F81-5D05-46DC-81E3-837EBE01603F}" type="pres">
      <dgm:prSet presAssocID="{031A21F7-E66A-4FA5-BC27-0F4AF77AC641}" presName="srcNode" presStyleLbl="node1" presStyleIdx="0" presStyleCnt="6"/>
      <dgm:spPr/>
    </dgm:pt>
    <dgm:pt modelId="{CEBA0F06-8964-43BA-A970-1DD7572A1127}" type="pres">
      <dgm:prSet presAssocID="{031A21F7-E66A-4FA5-BC27-0F4AF77AC641}" presName="conn" presStyleLbl="parChTrans1D2" presStyleIdx="0" presStyleCnt="1"/>
      <dgm:spPr/>
      <dgm:t>
        <a:bodyPr/>
        <a:lstStyle/>
        <a:p>
          <a:endParaRPr lang="es-ES"/>
        </a:p>
      </dgm:t>
    </dgm:pt>
    <dgm:pt modelId="{DE979633-540F-4C93-B320-356E30B924B7}" type="pres">
      <dgm:prSet presAssocID="{031A21F7-E66A-4FA5-BC27-0F4AF77AC641}" presName="extraNode" presStyleLbl="node1" presStyleIdx="0" presStyleCnt="6"/>
      <dgm:spPr/>
    </dgm:pt>
    <dgm:pt modelId="{6ED0539F-3FA8-43B5-914F-22D61FAA4748}" type="pres">
      <dgm:prSet presAssocID="{031A21F7-E66A-4FA5-BC27-0F4AF77AC641}" presName="dstNode" presStyleLbl="node1" presStyleIdx="0" presStyleCnt="6"/>
      <dgm:spPr/>
    </dgm:pt>
    <dgm:pt modelId="{BC257DD5-CE17-44B3-9AA4-2F511BF1FECA}" type="pres">
      <dgm:prSet presAssocID="{A69E5196-9A01-4C44-BFEC-CBEC6AB1015B}" presName="text_1" presStyleLbl="node1" presStyleIdx="0" presStyleCnt="6">
        <dgm:presLayoutVars>
          <dgm:bulletEnabled val="1"/>
        </dgm:presLayoutVars>
      </dgm:prSet>
      <dgm:spPr/>
      <dgm:t>
        <a:bodyPr/>
        <a:lstStyle/>
        <a:p>
          <a:endParaRPr lang="es-ES"/>
        </a:p>
      </dgm:t>
    </dgm:pt>
    <dgm:pt modelId="{69C26C00-D041-496E-83F5-4EC2C4ACCFBD}" type="pres">
      <dgm:prSet presAssocID="{A69E5196-9A01-4C44-BFEC-CBEC6AB1015B}" presName="accent_1" presStyleCnt="0"/>
      <dgm:spPr/>
    </dgm:pt>
    <dgm:pt modelId="{9AF3D7AE-AF91-4BCF-9D60-8F86311748AE}" type="pres">
      <dgm:prSet presAssocID="{A69E5196-9A01-4C44-BFEC-CBEC6AB1015B}" presName="accentRepeatNode" presStyleLbl="solidFgAcc1" presStyleIdx="0" presStyleCnt="6"/>
      <dgm:spPr/>
    </dgm:pt>
    <dgm:pt modelId="{C69D1359-69CA-4258-A94F-2281ADFA9C5B}" type="pres">
      <dgm:prSet presAssocID="{465E0219-60F5-4C79-80E5-4D214AB1CE1A}" presName="text_2" presStyleLbl="node1" presStyleIdx="1" presStyleCnt="6">
        <dgm:presLayoutVars>
          <dgm:bulletEnabled val="1"/>
        </dgm:presLayoutVars>
      </dgm:prSet>
      <dgm:spPr/>
      <dgm:t>
        <a:bodyPr/>
        <a:lstStyle/>
        <a:p>
          <a:endParaRPr lang="es-ES"/>
        </a:p>
      </dgm:t>
    </dgm:pt>
    <dgm:pt modelId="{8C81F0C6-233E-4991-872C-2F011B66608A}" type="pres">
      <dgm:prSet presAssocID="{465E0219-60F5-4C79-80E5-4D214AB1CE1A}" presName="accent_2" presStyleCnt="0"/>
      <dgm:spPr/>
    </dgm:pt>
    <dgm:pt modelId="{BBB62F7B-C49E-42BB-8339-85037A8E2789}" type="pres">
      <dgm:prSet presAssocID="{465E0219-60F5-4C79-80E5-4D214AB1CE1A}" presName="accentRepeatNode" presStyleLbl="solidFgAcc1" presStyleIdx="1" presStyleCnt="6"/>
      <dgm:spPr/>
    </dgm:pt>
    <dgm:pt modelId="{06DB8A4A-3DE8-4C36-9CE0-C749645B5B7F}" type="pres">
      <dgm:prSet presAssocID="{71777028-8D9F-4029-AB18-81C34B0353A3}" presName="text_3" presStyleLbl="node1" presStyleIdx="2" presStyleCnt="6">
        <dgm:presLayoutVars>
          <dgm:bulletEnabled val="1"/>
        </dgm:presLayoutVars>
      </dgm:prSet>
      <dgm:spPr/>
      <dgm:t>
        <a:bodyPr/>
        <a:lstStyle/>
        <a:p>
          <a:endParaRPr lang="es-ES"/>
        </a:p>
      </dgm:t>
    </dgm:pt>
    <dgm:pt modelId="{60939291-4EEF-40BF-B8F3-8E612CC31BFF}" type="pres">
      <dgm:prSet presAssocID="{71777028-8D9F-4029-AB18-81C34B0353A3}" presName="accent_3" presStyleCnt="0"/>
      <dgm:spPr/>
    </dgm:pt>
    <dgm:pt modelId="{1FD5266B-D221-403F-9359-9EFC865ECCA6}" type="pres">
      <dgm:prSet presAssocID="{71777028-8D9F-4029-AB18-81C34B0353A3}" presName="accentRepeatNode" presStyleLbl="solidFgAcc1" presStyleIdx="2" presStyleCnt="6"/>
      <dgm:spPr/>
    </dgm:pt>
    <dgm:pt modelId="{0CA7E9FB-C985-435E-B77B-76439F199BF1}" type="pres">
      <dgm:prSet presAssocID="{7796F0F7-C2CC-46CF-803C-BDDB27F4FF25}" presName="text_4" presStyleLbl="node1" presStyleIdx="3" presStyleCnt="6">
        <dgm:presLayoutVars>
          <dgm:bulletEnabled val="1"/>
        </dgm:presLayoutVars>
      </dgm:prSet>
      <dgm:spPr/>
      <dgm:t>
        <a:bodyPr/>
        <a:lstStyle/>
        <a:p>
          <a:endParaRPr lang="es-ES"/>
        </a:p>
      </dgm:t>
    </dgm:pt>
    <dgm:pt modelId="{FBD31715-202F-4187-AE11-9D73B605E330}" type="pres">
      <dgm:prSet presAssocID="{7796F0F7-C2CC-46CF-803C-BDDB27F4FF25}" presName="accent_4" presStyleCnt="0"/>
      <dgm:spPr/>
    </dgm:pt>
    <dgm:pt modelId="{571C722B-C798-4541-9D5C-7C7EE4E533EB}" type="pres">
      <dgm:prSet presAssocID="{7796F0F7-C2CC-46CF-803C-BDDB27F4FF25}" presName="accentRepeatNode" presStyleLbl="solidFgAcc1" presStyleIdx="3" presStyleCnt="6"/>
      <dgm:spPr/>
    </dgm:pt>
    <dgm:pt modelId="{AA9D5B0D-4A48-4024-BEC5-F949EB0714B0}" type="pres">
      <dgm:prSet presAssocID="{AAC2A521-A76F-4F1A-9CCF-79454469373B}" presName="text_5" presStyleLbl="node1" presStyleIdx="4" presStyleCnt="6">
        <dgm:presLayoutVars>
          <dgm:bulletEnabled val="1"/>
        </dgm:presLayoutVars>
      </dgm:prSet>
      <dgm:spPr/>
      <dgm:t>
        <a:bodyPr/>
        <a:lstStyle/>
        <a:p>
          <a:endParaRPr lang="es-ES"/>
        </a:p>
      </dgm:t>
    </dgm:pt>
    <dgm:pt modelId="{B4602E11-A559-4EC4-AFB6-E8FE10DE5725}" type="pres">
      <dgm:prSet presAssocID="{AAC2A521-A76F-4F1A-9CCF-79454469373B}" presName="accent_5" presStyleCnt="0"/>
      <dgm:spPr/>
    </dgm:pt>
    <dgm:pt modelId="{FA87C25B-6066-49B8-8840-F768BC8A00CB}" type="pres">
      <dgm:prSet presAssocID="{AAC2A521-A76F-4F1A-9CCF-79454469373B}" presName="accentRepeatNode" presStyleLbl="solidFgAcc1" presStyleIdx="4" presStyleCnt="6"/>
      <dgm:spPr/>
    </dgm:pt>
    <dgm:pt modelId="{61C460B7-C5AD-479A-A6E4-516A9F4DAD5C}" type="pres">
      <dgm:prSet presAssocID="{36A50E7C-8FB6-457D-BA06-2E1F2B88CCD0}" presName="text_6" presStyleLbl="node1" presStyleIdx="5" presStyleCnt="6">
        <dgm:presLayoutVars>
          <dgm:bulletEnabled val="1"/>
        </dgm:presLayoutVars>
      </dgm:prSet>
      <dgm:spPr/>
      <dgm:t>
        <a:bodyPr/>
        <a:lstStyle/>
        <a:p>
          <a:endParaRPr lang="es-ES"/>
        </a:p>
      </dgm:t>
    </dgm:pt>
    <dgm:pt modelId="{01106726-8DB6-48ED-8F82-66145A979E06}" type="pres">
      <dgm:prSet presAssocID="{36A50E7C-8FB6-457D-BA06-2E1F2B88CCD0}" presName="accent_6" presStyleCnt="0"/>
      <dgm:spPr/>
    </dgm:pt>
    <dgm:pt modelId="{3A4E367E-3733-4F85-9071-CC237ADCB4A7}" type="pres">
      <dgm:prSet presAssocID="{36A50E7C-8FB6-457D-BA06-2E1F2B88CCD0}" presName="accentRepeatNode" presStyleLbl="solidFgAcc1" presStyleIdx="5" presStyleCnt="6"/>
      <dgm:spPr/>
    </dgm:pt>
  </dgm:ptLst>
  <dgm:cxnLst>
    <dgm:cxn modelId="{801D9F92-43E7-4E9A-8E61-DFCC5498799D}" type="presOf" srcId="{36A50E7C-8FB6-457D-BA06-2E1F2B88CCD0}" destId="{61C460B7-C5AD-479A-A6E4-516A9F4DAD5C}" srcOrd="0" destOrd="0" presId="urn:microsoft.com/office/officeart/2008/layout/VerticalCurvedList"/>
    <dgm:cxn modelId="{370D0338-2648-467C-B9B0-FEC5B28C675C}" srcId="{031A21F7-E66A-4FA5-BC27-0F4AF77AC641}" destId="{AAC2A521-A76F-4F1A-9CCF-79454469373B}" srcOrd="4" destOrd="0" parTransId="{0E955E75-38A1-4BDE-8BCB-CD7EAB56717D}" sibTransId="{2E683711-06CF-4FB6-92EB-EB5A25507E8F}"/>
    <dgm:cxn modelId="{17D436A8-265C-44E9-A667-4C37B27BC05A}" type="presOf" srcId="{71777028-8D9F-4029-AB18-81C34B0353A3}" destId="{06DB8A4A-3DE8-4C36-9CE0-C749645B5B7F}" srcOrd="0" destOrd="0" presId="urn:microsoft.com/office/officeart/2008/layout/VerticalCurvedList"/>
    <dgm:cxn modelId="{1F366B3B-1871-4FF6-B391-635EA92474DD}" type="presOf" srcId="{7796F0F7-C2CC-46CF-803C-BDDB27F4FF25}" destId="{0CA7E9FB-C985-435E-B77B-76439F199BF1}" srcOrd="0" destOrd="0" presId="urn:microsoft.com/office/officeart/2008/layout/VerticalCurvedList"/>
    <dgm:cxn modelId="{1061C81E-FB06-4A3E-9AA7-CA415FB5D25B}" type="presOf" srcId="{AAC2A521-A76F-4F1A-9CCF-79454469373B}" destId="{AA9D5B0D-4A48-4024-BEC5-F949EB0714B0}" srcOrd="0" destOrd="0" presId="urn:microsoft.com/office/officeart/2008/layout/VerticalCurvedList"/>
    <dgm:cxn modelId="{6861894D-3C22-4A39-81A2-94EEDAFAEF83}" type="presOf" srcId="{1DF0245E-E0DD-44CE-B0F9-90F484684821}" destId="{CEBA0F06-8964-43BA-A970-1DD7572A1127}" srcOrd="0" destOrd="0" presId="urn:microsoft.com/office/officeart/2008/layout/VerticalCurvedList"/>
    <dgm:cxn modelId="{7D7C94AA-F960-4907-B177-889A77AF4604}" srcId="{031A21F7-E66A-4FA5-BC27-0F4AF77AC641}" destId="{465E0219-60F5-4C79-80E5-4D214AB1CE1A}" srcOrd="1" destOrd="0" parTransId="{DDD161BE-2557-422C-92A7-CBD56578D140}" sibTransId="{1658CE3D-8C09-48F3-83E8-E1598C19CFBF}"/>
    <dgm:cxn modelId="{F9313928-25B4-4C6A-8C2B-CE3653DCEE86}" type="presOf" srcId="{465E0219-60F5-4C79-80E5-4D214AB1CE1A}" destId="{C69D1359-69CA-4258-A94F-2281ADFA9C5B}" srcOrd="0" destOrd="0" presId="urn:microsoft.com/office/officeart/2008/layout/VerticalCurvedList"/>
    <dgm:cxn modelId="{40FCA4A7-36FD-48A9-86C1-2C637CED5E2C}" srcId="{031A21F7-E66A-4FA5-BC27-0F4AF77AC641}" destId="{7796F0F7-C2CC-46CF-803C-BDDB27F4FF25}" srcOrd="3" destOrd="0" parTransId="{5DEA68ED-E4DD-4D4E-B8CE-6FD6EFF011C5}" sibTransId="{FB0DEE2A-B4E6-4FFD-AE3B-878BD4018B1D}"/>
    <dgm:cxn modelId="{4FE3E0E4-ADB7-4A7A-B816-B468454268FC}" type="presOf" srcId="{A69E5196-9A01-4C44-BFEC-CBEC6AB1015B}" destId="{BC257DD5-CE17-44B3-9AA4-2F511BF1FECA}" srcOrd="0" destOrd="0" presId="urn:microsoft.com/office/officeart/2008/layout/VerticalCurvedList"/>
    <dgm:cxn modelId="{7EF8B8C3-48C2-450B-9AF0-3CAE849FF1ED}" srcId="{031A21F7-E66A-4FA5-BC27-0F4AF77AC641}" destId="{36A50E7C-8FB6-457D-BA06-2E1F2B88CCD0}" srcOrd="5" destOrd="0" parTransId="{CE1CA9A5-DE98-401F-BAF2-373326D4631D}" sibTransId="{7CCF34CB-1746-4D09-83E7-FDAB1770EE1D}"/>
    <dgm:cxn modelId="{667581A8-777A-4E62-90E8-6F5E11B3B940}" srcId="{031A21F7-E66A-4FA5-BC27-0F4AF77AC641}" destId="{71777028-8D9F-4029-AB18-81C34B0353A3}" srcOrd="2" destOrd="0" parTransId="{EB935937-195D-4065-A969-30A9870780B9}" sibTransId="{DB6D9641-FC42-4A53-96B4-A39727BB4AED}"/>
    <dgm:cxn modelId="{9DD0FE32-707C-481B-BEB0-DC5E79BCD7EF}" srcId="{031A21F7-E66A-4FA5-BC27-0F4AF77AC641}" destId="{A69E5196-9A01-4C44-BFEC-CBEC6AB1015B}" srcOrd="0" destOrd="0" parTransId="{F59C30F5-BE4D-4BA1-88DB-3D19005938F0}" sibTransId="{1DF0245E-E0DD-44CE-B0F9-90F484684821}"/>
    <dgm:cxn modelId="{D1918AD0-C489-4400-85B2-78F896A7D3F8}" type="presOf" srcId="{031A21F7-E66A-4FA5-BC27-0F4AF77AC641}" destId="{9A626091-42BF-4743-A28F-1565198E1C94}" srcOrd="0" destOrd="0" presId="urn:microsoft.com/office/officeart/2008/layout/VerticalCurvedList"/>
    <dgm:cxn modelId="{9BD72DBA-69E7-4883-95E3-082E22955A2B}" type="presParOf" srcId="{9A626091-42BF-4743-A28F-1565198E1C94}" destId="{769C32E1-B8C6-4554-8EA7-00881F10B7B7}" srcOrd="0" destOrd="0" presId="urn:microsoft.com/office/officeart/2008/layout/VerticalCurvedList"/>
    <dgm:cxn modelId="{18A98AF4-0AA8-4BE9-A40B-F934C8164EA7}" type="presParOf" srcId="{769C32E1-B8C6-4554-8EA7-00881F10B7B7}" destId="{B0A65381-2770-448C-84C1-7DCC52D390B8}" srcOrd="0" destOrd="0" presId="urn:microsoft.com/office/officeart/2008/layout/VerticalCurvedList"/>
    <dgm:cxn modelId="{6B1A2449-86EA-42BC-81A4-1911AB363C5C}" type="presParOf" srcId="{B0A65381-2770-448C-84C1-7DCC52D390B8}" destId="{275D3F81-5D05-46DC-81E3-837EBE01603F}" srcOrd="0" destOrd="0" presId="urn:microsoft.com/office/officeart/2008/layout/VerticalCurvedList"/>
    <dgm:cxn modelId="{D2E20089-278B-45F2-BFD0-2AFA0E53A616}" type="presParOf" srcId="{B0A65381-2770-448C-84C1-7DCC52D390B8}" destId="{CEBA0F06-8964-43BA-A970-1DD7572A1127}" srcOrd="1" destOrd="0" presId="urn:microsoft.com/office/officeart/2008/layout/VerticalCurvedList"/>
    <dgm:cxn modelId="{2A4C9568-27CF-4B63-B81C-909361A48CC5}" type="presParOf" srcId="{B0A65381-2770-448C-84C1-7DCC52D390B8}" destId="{DE979633-540F-4C93-B320-356E30B924B7}" srcOrd="2" destOrd="0" presId="urn:microsoft.com/office/officeart/2008/layout/VerticalCurvedList"/>
    <dgm:cxn modelId="{D481F3A7-A43C-417F-BD0C-7CC338A03292}" type="presParOf" srcId="{B0A65381-2770-448C-84C1-7DCC52D390B8}" destId="{6ED0539F-3FA8-43B5-914F-22D61FAA4748}" srcOrd="3" destOrd="0" presId="urn:microsoft.com/office/officeart/2008/layout/VerticalCurvedList"/>
    <dgm:cxn modelId="{DB3A49F9-B205-4194-8D07-A4F52766B6B4}" type="presParOf" srcId="{769C32E1-B8C6-4554-8EA7-00881F10B7B7}" destId="{BC257DD5-CE17-44B3-9AA4-2F511BF1FECA}" srcOrd="1" destOrd="0" presId="urn:microsoft.com/office/officeart/2008/layout/VerticalCurvedList"/>
    <dgm:cxn modelId="{5E093CF0-1C41-4979-9FBD-377E3D0FD98E}" type="presParOf" srcId="{769C32E1-B8C6-4554-8EA7-00881F10B7B7}" destId="{69C26C00-D041-496E-83F5-4EC2C4ACCFBD}" srcOrd="2" destOrd="0" presId="urn:microsoft.com/office/officeart/2008/layout/VerticalCurvedList"/>
    <dgm:cxn modelId="{11D52222-1FF9-4F18-9A36-54438B2C8C72}" type="presParOf" srcId="{69C26C00-D041-496E-83F5-4EC2C4ACCFBD}" destId="{9AF3D7AE-AF91-4BCF-9D60-8F86311748AE}" srcOrd="0" destOrd="0" presId="urn:microsoft.com/office/officeart/2008/layout/VerticalCurvedList"/>
    <dgm:cxn modelId="{FF65CAE2-4CC9-4059-9590-6532C76B89F4}" type="presParOf" srcId="{769C32E1-B8C6-4554-8EA7-00881F10B7B7}" destId="{C69D1359-69CA-4258-A94F-2281ADFA9C5B}" srcOrd="3" destOrd="0" presId="urn:microsoft.com/office/officeart/2008/layout/VerticalCurvedList"/>
    <dgm:cxn modelId="{D43D4D33-CDD6-45FA-9C57-E8A523749195}" type="presParOf" srcId="{769C32E1-B8C6-4554-8EA7-00881F10B7B7}" destId="{8C81F0C6-233E-4991-872C-2F011B66608A}" srcOrd="4" destOrd="0" presId="urn:microsoft.com/office/officeart/2008/layout/VerticalCurvedList"/>
    <dgm:cxn modelId="{A996520C-7891-40B6-BB16-18C9D9DD3688}" type="presParOf" srcId="{8C81F0C6-233E-4991-872C-2F011B66608A}" destId="{BBB62F7B-C49E-42BB-8339-85037A8E2789}" srcOrd="0" destOrd="0" presId="urn:microsoft.com/office/officeart/2008/layout/VerticalCurvedList"/>
    <dgm:cxn modelId="{71DF29F7-EB62-45A7-8AC4-CEB1AB87DC85}" type="presParOf" srcId="{769C32E1-B8C6-4554-8EA7-00881F10B7B7}" destId="{06DB8A4A-3DE8-4C36-9CE0-C749645B5B7F}" srcOrd="5" destOrd="0" presId="urn:microsoft.com/office/officeart/2008/layout/VerticalCurvedList"/>
    <dgm:cxn modelId="{11983A1B-79FA-435C-BB7F-4A2FDE45AE5A}" type="presParOf" srcId="{769C32E1-B8C6-4554-8EA7-00881F10B7B7}" destId="{60939291-4EEF-40BF-B8F3-8E612CC31BFF}" srcOrd="6" destOrd="0" presId="urn:microsoft.com/office/officeart/2008/layout/VerticalCurvedList"/>
    <dgm:cxn modelId="{A80A1CB8-F48D-4658-A443-83CCFCEA3F20}" type="presParOf" srcId="{60939291-4EEF-40BF-B8F3-8E612CC31BFF}" destId="{1FD5266B-D221-403F-9359-9EFC865ECCA6}" srcOrd="0" destOrd="0" presId="urn:microsoft.com/office/officeart/2008/layout/VerticalCurvedList"/>
    <dgm:cxn modelId="{B7553684-194E-42BA-95C5-0AD30057022A}" type="presParOf" srcId="{769C32E1-B8C6-4554-8EA7-00881F10B7B7}" destId="{0CA7E9FB-C985-435E-B77B-76439F199BF1}" srcOrd="7" destOrd="0" presId="urn:microsoft.com/office/officeart/2008/layout/VerticalCurvedList"/>
    <dgm:cxn modelId="{D45F879C-BCA6-42D4-BB2E-C3B66BFEC547}" type="presParOf" srcId="{769C32E1-B8C6-4554-8EA7-00881F10B7B7}" destId="{FBD31715-202F-4187-AE11-9D73B605E330}" srcOrd="8" destOrd="0" presId="urn:microsoft.com/office/officeart/2008/layout/VerticalCurvedList"/>
    <dgm:cxn modelId="{5DE316C5-DD46-4270-A900-EFE6EDEC5E0E}" type="presParOf" srcId="{FBD31715-202F-4187-AE11-9D73B605E330}" destId="{571C722B-C798-4541-9D5C-7C7EE4E533EB}" srcOrd="0" destOrd="0" presId="urn:microsoft.com/office/officeart/2008/layout/VerticalCurvedList"/>
    <dgm:cxn modelId="{0F76F5B7-4276-4E86-8D68-C8CD63893C1B}" type="presParOf" srcId="{769C32E1-B8C6-4554-8EA7-00881F10B7B7}" destId="{AA9D5B0D-4A48-4024-BEC5-F949EB0714B0}" srcOrd="9" destOrd="0" presId="urn:microsoft.com/office/officeart/2008/layout/VerticalCurvedList"/>
    <dgm:cxn modelId="{904A2D5B-8A71-4CD5-B2C3-0C604C785189}" type="presParOf" srcId="{769C32E1-B8C6-4554-8EA7-00881F10B7B7}" destId="{B4602E11-A559-4EC4-AFB6-E8FE10DE5725}" srcOrd="10" destOrd="0" presId="urn:microsoft.com/office/officeart/2008/layout/VerticalCurvedList"/>
    <dgm:cxn modelId="{26761ED0-D334-4DAB-912D-965D8E916364}" type="presParOf" srcId="{B4602E11-A559-4EC4-AFB6-E8FE10DE5725}" destId="{FA87C25B-6066-49B8-8840-F768BC8A00CB}" srcOrd="0" destOrd="0" presId="urn:microsoft.com/office/officeart/2008/layout/VerticalCurvedList"/>
    <dgm:cxn modelId="{905B3A74-3281-403B-AB82-8C634E6936C5}" type="presParOf" srcId="{769C32E1-B8C6-4554-8EA7-00881F10B7B7}" destId="{61C460B7-C5AD-479A-A6E4-516A9F4DAD5C}" srcOrd="11" destOrd="0" presId="urn:microsoft.com/office/officeart/2008/layout/VerticalCurvedList"/>
    <dgm:cxn modelId="{07902A98-5866-4CF5-ABBE-9DDE2072C792}" type="presParOf" srcId="{769C32E1-B8C6-4554-8EA7-00881F10B7B7}" destId="{01106726-8DB6-48ED-8F82-66145A979E06}" srcOrd="12" destOrd="0" presId="urn:microsoft.com/office/officeart/2008/layout/VerticalCurvedList"/>
    <dgm:cxn modelId="{971C6882-4C28-4E19-BE0B-689E7389E151}" type="presParOf" srcId="{01106726-8DB6-48ED-8F82-66145A979E06}" destId="{3A4E367E-3733-4F85-9071-CC237ADCB4A7}" srcOrd="0" destOrd="0" presId="urn:microsoft.com/office/officeart/2008/layout/VerticalCurvedList"/>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B5789D4-44AB-422E-A5F0-607CEFF84D28}">
      <dsp:nvSpPr>
        <dsp:cNvPr id="0" name=""/>
        <dsp:cNvSpPr/>
      </dsp:nvSpPr>
      <dsp:spPr>
        <a:xfrm>
          <a:off x="6431" y="818443"/>
          <a:ext cx="2283342" cy="2969624"/>
        </a:xfrm>
        <a:prstGeom prst="round2SameRect">
          <a:avLst>
            <a:gd name="adj1" fmla="val 8000"/>
            <a:gd name="adj2" fmla="val 0"/>
          </a:avLst>
        </a:prstGeom>
        <a:solidFill>
          <a:schemeClr val="accent1">
            <a:lumMod val="20000"/>
            <a:lumOff val="8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r>
            <a:rPr lang="es-ES" sz="1400" b="1" kern="1200" dirty="0" smtClean="0">
              <a:solidFill>
                <a:schemeClr val="tx1"/>
              </a:solidFill>
              <a:latin typeface="Century Gothic" pitchFamily="34" charset="0"/>
            </a:rPr>
            <a:t>INFORMACIÓN COMO </a:t>
          </a:r>
          <a:r>
            <a:rPr lang="es-ES" sz="1400" b="1" kern="1200" dirty="0" err="1" smtClean="0">
              <a:solidFill>
                <a:schemeClr val="tx1"/>
              </a:solidFill>
              <a:latin typeface="Century Gothic" pitchFamily="34" charset="0"/>
            </a:rPr>
            <a:t>FUENTE</a:t>
          </a:r>
          <a:r>
            <a:rPr lang="es-ES" sz="1400" kern="1200" dirty="0" err="1" smtClean="0">
              <a:solidFill>
                <a:schemeClr val="tx1"/>
              </a:solidFill>
              <a:latin typeface="Century Gothic" pitchFamily="34" charset="0"/>
            </a:rPr>
            <a:t>:Búsqueda</a:t>
          </a:r>
          <a:r>
            <a:rPr lang="es-ES" sz="1400" kern="1200" dirty="0" smtClean="0">
              <a:solidFill>
                <a:schemeClr val="tx1"/>
              </a:solidFill>
              <a:latin typeface="Century Gothic" pitchFamily="34" charset="0"/>
            </a:rPr>
            <a:t>, selección, evaluación y organización de la información.</a:t>
          </a:r>
          <a:endParaRPr lang="es-ES" sz="1400" kern="1200" dirty="0">
            <a:solidFill>
              <a:schemeClr val="tx1"/>
            </a:solidFill>
            <a:latin typeface="Century Gothic" pitchFamily="34" charset="0"/>
          </a:endParaRPr>
        </a:p>
        <a:p>
          <a:pPr marL="114300" lvl="1" indent="-114300" algn="l" defTabSz="622300">
            <a:lnSpc>
              <a:spcPct val="90000"/>
            </a:lnSpc>
            <a:spcBef>
              <a:spcPct val="0"/>
            </a:spcBef>
            <a:spcAft>
              <a:spcPct val="15000"/>
            </a:spcAft>
            <a:buChar char="••"/>
          </a:pPr>
          <a:endParaRPr lang="es-ES" sz="1400" b="1" kern="1200" dirty="0">
            <a:solidFill>
              <a:schemeClr val="tx1"/>
            </a:solidFill>
            <a:latin typeface="Century Gothic" pitchFamily="34" charset="0"/>
          </a:endParaRPr>
        </a:p>
        <a:p>
          <a:pPr marL="114300" lvl="1" indent="-114300" algn="l" defTabSz="622300">
            <a:lnSpc>
              <a:spcPct val="90000"/>
            </a:lnSpc>
            <a:spcBef>
              <a:spcPct val="0"/>
            </a:spcBef>
            <a:spcAft>
              <a:spcPct val="15000"/>
            </a:spcAft>
            <a:buChar char="••"/>
          </a:pPr>
          <a:r>
            <a:rPr lang="es-ES" sz="1400" b="1" kern="1200" dirty="0" smtClean="0">
              <a:solidFill>
                <a:schemeClr val="tx1"/>
              </a:solidFill>
              <a:latin typeface="Century Gothic" pitchFamily="34" charset="0"/>
            </a:rPr>
            <a:t>INFORMACIÓN COMO PRODUCTO</a:t>
          </a:r>
          <a:r>
            <a:rPr lang="es-ES" sz="1400" kern="1200" dirty="0" smtClean="0">
              <a:solidFill>
                <a:schemeClr val="tx1"/>
              </a:solidFill>
              <a:latin typeface="Century Gothic" pitchFamily="34" charset="0"/>
            </a:rPr>
            <a:t>: la estructuración y modelaje de la información y el desarrollo de ideas propias (conocimiento).</a:t>
          </a:r>
          <a:endParaRPr lang="es-ES" sz="1400" kern="1200" dirty="0">
            <a:solidFill>
              <a:schemeClr val="tx1"/>
            </a:solidFill>
            <a:latin typeface="Century Gothic" pitchFamily="34" charset="0"/>
          </a:endParaRPr>
        </a:p>
      </dsp:txBody>
      <dsp:txXfrm>
        <a:off x="6431" y="818443"/>
        <a:ext cx="2283342" cy="2969624"/>
      </dsp:txXfrm>
    </dsp:sp>
    <dsp:sp modelId="{6C73C12B-D496-4473-A2F0-0763E99BCAF3}">
      <dsp:nvSpPr>
        <dsp:cNvPr id="0" name=""/>
        <dsp:cNvSpPr/>
      </dsp:nvSpPr>
      <dsp:spPr>
        <a:xfrm>
          <a:off x="1134" y="3543321"/>
          <a:ext cx="2283342" cy="732920"/>
        </a:xfrm>
        <a:prstGeom prst="rect">
          <a:avLst/>
        </a:prstGeom>
        <a:solidFill>
          <a:schemeClr val="accent1">
            <a:lumMod val="7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0" rIns="17780" bIns="0" numCol="1" spcCol="1270" anchor="ctr" anchorCtr="0">
          <a:noAutofit/>
        </a:bodyPr>
        <a:lstStyle/>
        <a:p>
          <a:pPr lvl="0" algn="ctr" defTabSz="622300">
            <a:lnSpc>
              <a:spcPct val="90000"/>
            </a:lnSpc>
            <a:spcBef>
              <a:spcPct val="0"/>
            </a:spcBef>
            <a:spcAft>
              <a:spcPct val="35000"/>
            </a:spcAft>
          </a:pPr>
          <a:r>
            <a:rPr lang="es-ES_tradnl" sz="1400" b="0" kern="1200" dirty="0" smtClean="0">
              <a:solidFill>
                <a:schemeClr val="bg1"/>
              </a:solidFill>
              <a:latin typeface="Century Gothic" pitchFamily="34" charset="0"/>
            </a:rPr>
            <a:t>DIMENSIÓN DE LA INFORMACIÓN</a:t>
          </a:r>
          <a:endParaRPr lang="es-ES" sz="1400" b="0" kern="1200" dirty="0">
            <a:solidFill>
              <a:schemeClr val="bg1"/>
            </a:solidFill>
            <a:latin typeface="Century Gothic" pitchFamily="34" charset="0"/>
          </a:endParaRPr>
        </a:p>
      </dsp:txBody>
      <dsp:txXfrm>
        <a:off x="1134" y="3543321"/>
        <a:ext cx="1607987" cy="732920"/>
      </dsp:txXfrm>
    </dsp:sp>
    <dsp:sp modelId="{DDD41C96-214E-474B-8BCD-F4AFD31AF927}">
      <dsp:nvSpPr>
        <dsp:cNvPr id="0" name=""/>
        <dsp:cNvSpPr/>
      </dsp:nvSpPr>
      <dsp:spPr>
        <a:xfrm>
          <a:off x="1679011" y="3271906"/>
          <a:ext cx="799169" cy="799169"/>
        </a:xfrm>
        <a:prstGeom prst="ellipse">
          <a:avLst/>
        </a:prstGeom>
        <a:blipFill rotWithShape="0">
          <a:blip xmlns:r="http://schemas.openxmlformats.org/officeDocument/2006/relationships" r:embed="rId1"/>
          <a:stretch>
            <a:fillRect/>
          </a:stretch>
        </a:blip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501E4D1-F11C-4D97-A370-49348C8696FE}">
      <dsp:nvSpPr>
        <dsp:cNvPr id="0" name=""/>
        <dsp:cNvSpPr/>
      </dsp:nvSpPr>
      <dsp:spPr>
        <a:xfrm>
          <a:off x="2676170" y="855443"/>
          <a:ext cx="2283342" cy="2821625"/>
        </a:xfrm>
        <a:prstGeom prst="round2SameRect">
          <a:avLst>
            <a:gd name="adj1" fmla="val 8000"/>
            <a:gd name="adj2" fmla="val 0"/>
          </a:avLst>
        </a:prstGeom>
        <a:solidFill>
          <a:schemeClr val="accent1">
            <a:lumMod val="40000"/>
            <a:lumOff val="6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r>
            <a:rPr lang="es-ES_tradnl" sz="1400" b="1" kern="1200" dirty="0" smtClean="0">
              <a:solidFill>
                <a:schemeClr val="tx1"/>
              </a:solidFill>
              <a:latin typeface="Century Gothic" pitchFamily="34" charset="0"/>
            </a:rPr>
            <a:t>COMUNICACIÓN EFECTIVA</a:t>
          </a:r>
          <a:r>
            <a:rPr lang="es-ES_tradnl" sz="1400" kern="1200" dirty="0" smtClean="0">
              <a:solidFill>
                <a:schemeClr val="tx1"/>
              </a:solidFill>
              <a:latin typeface="Century Gothic" pitchFamily="34" charset="0"/>
            </a:rPr>
            <a:t>: </a:t>
          </a:r>
          <a:r>
            <a:rPr lang="es-ES_tradnl" sz="1300" kern="1200" dirty="0" smtClean="0">
              <a:solidFill>
                <a:schemeClr val="tx1"/>
              </a:solidFill>
              <a:latin typeface="Century Gothic" pitchFamily="34" charset="0"/>
            </a:rPr>
            <a:t>Compartir  y transmitir.</a:t>
          </a:r>
          <a:endParaRPr lang="es-ES" sz="1300" kern="1200" dirty="0">
            <a:solidFill>
              <a:schemeClr val="tx1"/>
            </a:solidFill>
            <a:latin typeface="Century Gothic" pitchFamily="34" charset="0"/>
          </a:endParaRPr>
        </a:p>
        <a:p>
          <a:pPr marL="114300" lvl="1" indent="-114300" algn="l" defTabSz="577850">
            <a:lnSpc>
              <a:spcPct val="90000"/>
            </a:lnSpc>
            <a:spcBef>
              <a:spcPct val="0"/>
            </a:spcBef>
            <a:spcAft>
              <a:spcPct val="15000"/>
            </a:spcAft>
            <a:buChar char="••"/>
          </a:pPr>
          <a:endParaRPr lang="es-ES" sz="1300" kern="1200" dirty="0">
            <a:solidFill>
              <a:schemeClr val="tx1"/>
            </a:solidFill>
            <a:latin typeface="Century Gothic" pitchFamily="34" charset="0"/>
          </a:endParaRPr>
        </a:p>
        <a:p>
          <a:pPr marL="114300" lvl="1" indent="-114300" algn="l" defTabSz="577850">
            <a:lnSpc>
              <a:spcPct val="90000"/>
            </a:lnSpc>
            <a:spcBef>
              <a:spcPct val="0"/>
            </a:spcBef>
            <a:spcAft>
              <a:spcPct val="15000"/>
            </a:spcAft>
            <a:buChar char="••"/>
          </a:pPr>
          <a:endParaRPr lang="es-ES" sz="1300" kern="1200" dirty="0">
            <a:solidFill>
              <a:schemeClr val="tx1"/>
            </a:solidFill>
            <a:latin typeface="Century Gothic" pitchFamily="34" charset="0"/>
          </a:endParaRPr>
        </a:p>
        <a:p>
          <a:pPr marL="114300" lvl="1" indent="-114300" algn="l" defTabSz="622300">
            <a:lnSpc>
              <a:spcPct val="90000"/>
            </a:lnSpc>
            <a:spcBef>
              <a:spcPct val="0"/>
            </a:spcBef>
            <a:spcAft>
              <a:spcPct val="15000"/>
            </a:spcAft>
            <a:buChar char="••"/>
          </a:pPr>
          <a:r>
            <a:rPr lang="es-ES_tradnl" sz="1400" b="1" kern="1200" dirty="0" smtClean="0">
              <a:solidFill>
                <a:schemeClr val="tx1"/>
              </a:solidFill>
              <a:latin typeface="Century Gothic" pitchFamily="34" charset="0"/>
            </a:rPr>
            <a:t>COLABORACIÓN E INTERACCIÓN: </a:t>
          </a:r>
          <a:r>
            <a:rPr lang="es-ES" sz="1400" b="0" kern="1200" dirty="0" smtClean="0">
              <a:solidFill>
                <a:schemeClr val="tx1"/>
              </a:solidFill>
              <a:latin typeface="Century Gothic" pitchFamily="34" charset="0"/>
            </a:rPr>
            <a:t>colaboración o el trabajo en equipo y la adaptabilidad y flexibilidad.</a:t>
          </a:r>
          <a:endParaRPr lang="es-ES" sz="1400" b="1" kern="1200" dirty="0">
            <a:solidFill>
              <a:schemeClr val="tx1"/>
            </a:solidFill>
            <a:latin typeface="Century Gothic" pitchFamily="34" charset="0"/>
          </a:endParaRPr>
        </a:p>
      </dsp:txBody>
      <dsp:txXfrm>
        <a:off x="2676170" y="855443"/>
        <a:ext cx="2283342" cy="2821625"/>
      </dsp:txXfrm>
    </dsp:sp>
    <dsp:sp modelId="{58100715-ABB4-4CF3-BF4E-031F75F5576E}">
      <dsp:nvSpPr>
        <dsp:cNvPr id="0" name=""/>
        <dsp:cNvSpPr/>
      </dsp:nvSpPr>
      <dsp:spPr>
        <a:xfrm>
          <a:off x="2666283" y="3561275"/>
          <a:ext cx="2283342" cy="732920"/>
        </a:xfrm>
        <a:prstGeom prst="rect">
          <a:avLst/>
        </a:prstGeom>
        <a:solidFill>
          <a:schemeClr val="accent1">
            <a:lumMod val="7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0" rIns="17780" bIns="0" numCol="1" spcCol="1270" anchor="ctr" anchorCtr="0">
          <a:noAutofit/>
        </a:bodyPr>
        <a:lstStyle/>
        <a:p>
          <a:pPr lvl="0" algn="ctr" defTabSz="622300">
            <a:lnSpc>
              <a:spcPct val="90000"/>
            </a:lnSpc>
            <a:spcBef>
              <a:spcPct val="0"/>
            </a:spcBef>
            <a:spcAft>
              <a:spcPct val="35000"/>
            </a:spcAft>
          </a:pPr>
          <a:r>
            <a:rPr lang="es-ES_tradnl" sz="1400" kern="1200" dirty="0" smtClean="0">
              <a:solidFill>
                <a:schemeClr val="bg1"/>
              </a:solidFill>
              <a:latin typeface="Century Gothic" pitchFamily="34" charset="0"/>
            </a:rPr>
            <a:t>DIMENSIÓN DE LA COMUNICACIÓN</a:t>
          </a:r>
          <a:endParaRPr lang="es-ES" sz="1400" kern="1200" dirty="0">
            <a:solidFill>
              <a:schemeClr val="bg1"/>
            </a:solidFill>
            <a:latin typeface="Century Gothic" pitchFamily="34" charset="0"/>
          </a:endParaRPr>
        </a:p>
      </dsp:txBody>
      <dsp:txXfrm>
        <a:off x="2666283" y="3561275"/>
        <a:ext cx="1607987" cy="732920"/>
      </dsp:txXfrm>
    </dsp:sp>
    <dsp:sp modelId="{5E067EF8-C585-4D96-9CBC-EF6ACC634D1E}">
      <dsp:nvSpPr>
        <dsp:cNvPr id="0" name=""/>
        <dsp:cNvSpPr/>
      </dsp:nvSpPr>
      <dsp:spPr>
        <a:xfrm>
          <a:off x="4348749" y="3234906"/>
          <a:ext cx="799169" cy="799169"/>
        </a:xfrm>
        <a:prstGeom prst="ellipse">
          <a:avLst/>
        </a:prstGeom>
        <a:blipFill rotWithShape="0">
          <a:blip xmlns:r="http://schemas.openxmlformats.org/officeDocument/2006/relationships" r:embed="rId2"/>
          <a:stretch>
            <a:fillRect/>
          </a:stretch>
        </a:blipFill>
        <a:ln w="25400" cap="flat" cmpd="sng" algn="ctr">
          <a:solidFill>
            <a:schemeClr val="accent4">
              <a:tint val="40000"/>
              <a:alpha val="90000"/>
              <a:hueOff val="-1972853"/>
              <a:satOff val="11079"/>
              <a:lumOff val="704"/>
              <a:alphaOff val="0"/>
            </a:schemeClr>
          </a:solidFill>
          <a:prstDash val="solid"/>
        </a:ln>
        <a:effectLst/>
      </dsp:spPr>
      <dsp:style>
        <a:lnRef idx="2">
          <a:scrgbClr r="0" g="0" b="0"/>
        </a:lnRef>
        <a:fillRef idx="1">
          <a:scrgbClr r="0" g="0" b="0"/>
        </a:fillRef>
        <a:effectRef idx="0">
          <a:scrgbClr r="0" g="0" b="0"/>
        </a:effectRef>
        <a:fontRef idx="minor"/>
      </dsp:style>
    </dsp:sp>
    <dsp:sp modelId="{2304C1C0-318E-4C6A-918A-C9EF684D7069}">
      <dsp:nvSpPr>
        <dsp:cNvPr id="0" name=""/>
        <dsp:cNvSpPr/>
      </dsp:nvSpPr>
      <dsp:spPr>
        <a:xfrm>
          <a:off x="5345908" y="892323"/>
          <a:ext cx="2351522" cy="2674103"/>
        </a:xfrm>
        <a:prstGeom prst="round2SameRect">
          <a:avLst>
            <a:gd name="adj1" fmla="val 8000"/>
            <a:gd name="adj2" fmla="val 0"/>
          </a:avLst>
        </a:prstGeom>
        <a:solidFill>
          <a:schemeClr val="accent1">
            <a:lumMod val="60000"/>
            <a:lumOff val="4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r>
            <a:rPr lang="es-ES_tradnl" sz="1400" b="1" kern="1200" dirty="0" smtClean="0">
              <a:solidFill>
                <a:schemeClr val="tx1"/>
              </a:solidFill>
              <a:latin typeface="Century Gothic" pitchFamily="34" charset="0"/>
            </a:rPr>
            <a:t>RESPONSABIULIDAD SOCIAL: </a:t>
          </a:r>
          <a:r>
            <a:rPr lang="es-ES" sz="1400" b="0" kern="1200" dirty="0" smtClean="0">
              <a:solidFill>
                <a:schemeClr val="tx1"/>
              </a:solidFill>
              <a:latin typeface="Century Gothic" pitchFamily="34" charset="0"/>
            </a:rPr>
            <a:t>uso responsable y riesgos</a:t>
          </a:r>
          <a:endParaRPr lang="es-ES" sz="1400" b="0" kern="1200" dirty="0">
            <a:solidFill>
              <a:schemeClr val="tx1"/>
            </a:solidFill>
            <a:latin typeface="Century Gothic" pitchFamily="34" charset="0"/>
          </a:endParaRPr>
        </a:p>
        <a:p>
          <a:pPr marL="57150" lvl="1" indent="-57150" algn="l" defTabSz="488950">
            <a:lnSpc>
              <a:spcPct val="90000"/>
            </a:lnSpc>
            <a:spcBef>
              <a:spcPct val="0"/>
            </a:spcBef>
            <a:spcAft>
              <a:spcPct val="15000"/>
            </a:spcAft>
            <a:buChar char="••"/>
          </a:pPr>
          <a:endParaRPr lang="es-ES" sz="1100" kern="1200" dirty="0">
            <a:solidFill>
              <a:schemeClr val="tx1"/>
            </a:solidFill>
            <a:latin typeface="Century Gothic" pitchFamily="34" charset="0"/>
          </a:endParaRPr>
        </a:p>
        <a:p>
          <a:pPr marL="114300" lvl="1" indent="-114300" algn="l" defTabSz="622300">
            <a:lnSpc>
              <a:spcPct val="90000"/>
            </a:lnSpc>
            <a:spcBef>
              <a:spcPct val="0"/>
            </a:spcBef>
            <a:spcAft>
              <a:spcPct val="15000"/>
            </a:spcAft>
            <a:buChar char="••"/>
          </a:pPr>
          <a:r>
            <a:rPr lang="es-ES_tradnl" sz="1400" b="1" kern="1200" dirty="0" smtClean="0">
              <a:solidFill>
                <a:schemeClr val="tx1"/>
              </a:solidFill>
              <a:latin typeface="Century Gothic" pitchFamily="34" charset="0"/>
            </a:rPr>
            <a:t>IMPACTO SOCIAL:</a:t>
          </a:r>
          <a:r>
            <a:rPr lang="es-ES" sz="1400" b="0" kern="1200" dirty="0" smtClean="0">
              <a:solidFill>
                <a:schemeClr val="tx1"/>
              </a:solidFill>
              <a:latin typeface="Century Gothic" pitchFamily="34" charset="0"/>
            </a:rPr>
            <a:t>implicaciones sociales, económicas y culturales</a:t>
          </a:r>
          <a:endParaRPr lang="es-ES" sz="1400" b="0" kern="1200" dirty="0">
            <a:solidFill>
              <a:schemeClr val="tx1"/>
            </a:solidFill>
            <a:latin typeface="Century Gothic" pitchFamily="34" charset="0"/>
          </a:endParaRPr>
        </a:p>
        <a:p>
          <a:pPr marL="114300" lvl="1" indent="-114300" algn="l" defTabSz="622300">
            <a:lnSpc>
              <a:spcPct val="90000"/>
            </a:lnSpc>
            <a:spcBef>
              <a:spcPct val="0"/>
            </a:spcBef>
            <a:spcAft>
              <a:spcPct val="15000"/>
            </a:spcAft>
            <a:buChar char="••"/>
          </a:pPr>
          <a:r>
            <a:rPr lang="es-ES" sz="1400" b="0" kern="1200" dirty="0" smtClean="0">
              <a:solidFill>
                <a:schemeClr val="tx1"/>
              </a:solidFill>
              <a:latin typeface="Century Gothic" pitchFamily="34" charset="0"/>
            </a:rPr>
            <a:t>para el individuo y la sociedad.</a:t>
          </a:r>
        </a:p>
      </dsp:txBody>
      <dsp:txXfrm>
        <a:off x="5345908" y="892323"/>
        <a:ext cx="2351522" cy="2674103"/>
      </dsp:txXfrm>
    </dsp:sp>
    <dsp:sp modelId="{E14A1FBC-409D-44CB-8B3E-E1C00DE7DC1B}">
      <dsp:nvSpPr>
        <dsp:cNvPr id="0" name=""/>
        <dsp:cNvSpPr/>
      </dsp:nvSpPr>
      <dsp:spPr>
        <a:xfrm>
          <a:off x="5352324" y="3565299"/>
          <a:ext cx="2283342" cy="732920"/>
        </a:xfrm>
        <a:prstGeom prst="rect">
          <a:avLst/>
        </a:prstGeom>
        <a:solidFill>
          <a:schemeClr val="accent1">
            <a:lumMod val="7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0" rIns="17780" bIns="0" numCol="1" spcCol="1270" anchor="ctr" anchorCtr="0">
          <a:noAutofit/>
        </a:bodyPr>
        <a:lstStyle/>
        <a:p>
          <a:pPr lvl="0" algn="ctr" defTabSz="622300">
            <a:lnSpc>
              <a:spcPct val="90000"/>
            </a:lnSpc>
            <a:spcBef>
              <a:spcPct val="0"/>
            </a:spcBef>
            <a:spcAft>
              <a:spcPct val="35000"/>
            </a:spcAft>
          </a:pPr>
          <a:r>
            <a:rPr lang="es-ES_tradnl" sz="1400" kern="1200" dirty="0" smtClean="0">
              <a:solidFill>
                <a:schemeClr val="bg1"/>
              </a:solidFill>
              <a:latin typeface="Century Gothic" pitchFamily="34" charset="0"/>
            </a:rPr>
            <a:t>DIMENSIÓN ÉTICA E IMPACTO SOCIAL</a:t>
          </a:r>
          <a:endParaRPr lang="es-ES" sz="1400" kern="1200" dirty="0">
            <a:solidFill>
              <a:schemeClr val="bg1"/>
            </a:solidFill>
            <a:latin typeface="Century Gothic" pitchFamily="34" charset="0"/>
          </a:endParaRPr>
        </a:p>
      </dsp:txBody>
      <dsp:txXfrm>
        <a:off x="5352324" y="3565299"/>
        <a:ext cx="1607987" cy="732920"/>
      </dsp:txXfrm>
    </dsp:sp>
    <dsp:sp modelId="{74CED619-9364-4787-B3CB-9F91FA15B399}">
      <dsp:nvSpPr>
        <dsp:cNvPr id="0" name=""/>
        <dsp:cNvSpPr/>
      </dsp:nvSpPr>
      <dsp:spPr>
        <a:xfrm>
          <a:off x="7052578" y="3198026"/>
          <a:ext cx="799169" cy="799169"/>
        </a:xfrm>
        <a:prstGeom prst="ellipse">
          <a:avLst/>
        </a:prstGeom>
        <a:blipFill rotWithShape="0">
          <a:blip xmlns:r="http://schemas.openxmlformats.org/officeDocument/2006/relationships" r:embed="rId3"/>
          <a:stretch>
            <a:fillRect/>
          </a:stretch>
        </a:blipFill>
        <a:ln w="25400" cap="flat" cmpd="sng" algn="ctr">
          <a:solidFill>
            <a:schemeClr val="accent4">
              <a:tint val="40000"/>
              <a:alpha val="90000"/>
              <a:hueOff val="-3945706"/>
              <a:satOff val="22157"/>
              <a:lumOff val="1408"/>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3040E1C-D18E-4D54-9FFE-84A82FDFAEB9}">
      <dsp:nvSpPr>
        <dsp:cNvPr id="0" name=""/>
        <dsp:cNvSpPr/>
      </dsp:nvSpPr>
      <dsp:spPr>
        <a:xfrm>
          <a:off x="1306941" y="342640"/>
          <a:ext cx="3482116" cy="3482116"/>
        </a:xfrm>
        <a:prstGeom prst="blockArc">
          <a:avLst>
            <a:gd name="adj1" fmla="val 13800000"/>
            <a:gd name="adj2" fmla="val 16200000"/>
            <a:gd name="adj3" fmla="val 3050"/>
          </a:avLst>
        </a:prstGeom>
        <a:solidFill>
          <a:schemeClr val="accent3">
            <a:hueOff val="11250264"/>
            <a:satOff val="-16880"/>
            <a:lumOff val="-274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6ED739C-E414-4D61-9EF8-EA3B79152337}">
      <dsp:nvSpPr>
        <dsp:cNvPr id="0" name=""/>
        <dsp:cNvSpPr/>
      </dsp:nvSpPr>
      <dsp:spPr>
        <a:xfrm>
          <a:off x="1306941" y="342640"/>
          <a:ext cx="3482116" cy="3482116"/>
        </a:xfrm>
        <a:prstGeom prst="blockArc">
          <a:avLst>
            <a:gd name="adj1" fmla="val 11400000"/>
            <a:gd name="adj2" fmla="val 13800000"/>
            <a:gd name="adj3" fmla="val 3050"/>
          </a:avLst>
        </a:prstGeom>
        <a:solidFill>
          <a:schemeClr val="accent3">
            <a:hueOff val="9843981"/>
            <a:satOff val="-14770"/>
            <a:lumOff val="-240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E1F7565-1F01-49B0-98E8-EF9C3C5D486A}">
      <dsp:nvSpPr>
        <dsp:cNvPr id="0" name=""/>
        <dsp:cNvSpPr/>
      </dsp:nvSpPr>
      <dsp:spPr>
        <a:xfrm>
          <a:off x="1306941" y="342640"/>
          <a:ext cx="3482116" cy="3482116"/>
        </a:xfrm>
        <a:prstGeom prst="blockArc">
          <a:avLst>
            <a:gd name="adj1" fmla="val 9000000"/>
            <a:gd name="adj2" fmla="val 11400000"/>
            <a:gd name="adj3" fmla="val 3050"/>
          </a:avLst>
        </a:prstGeom>
        <a:solidFill>
          <a:schemeClr val="accent3">
            <a:hueOff val="8437698"/>
            <a:satOff val="-12660"/>
            <a:lumOff val="-205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7653E9F-8359-4FF3-8389-0269B07B08C1}">
      <dsp:nvSpPr>
        <dsp:cNvPr id="0" name=""/>
        <dsp:cNvSpPr/>
      </dsp:nvSpPr>
      <dsp:spPr>
        <a:xfrm>
          <a:off x="1306941" y="342640"/>
          <a:ext cx="3482116" cy="3482116"/>
        </a:xfrm>
        <a:prstGeom prst="blockArc">
          <a:avLst>
            <a:gd name="adj1" fmla="val 6600000"/>
            <a:gd name="adj2" fmla="val 9000000"/>
            <a:gd name="adj3" fmla="val 3050"/>
          </a:avLst>
        </a:prstGeom>
        <a:solidFill>
          <a:schemeClr val="accent3">
            <a:hueOff val="7031415"/>
            <a:satOff val="-10550"/>
            <a:lumOff val="-171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999CE1B-2A1A-433A-9B34-0A73828F95DD}">
      <dsp:nvSpPr>
        <dsp:cNvPr id="0" name=""/>
        <dsp:cNvSpPr/>
      </dsp:nvSpPr>
      <dsp:spPr>
        <a:xfrm>
          <a:off x="1306941" y="342640"/>
          <a:ext cx="3482116" cy="3482116"/>
        </a:xfrm>
        <a:prstGeom prst="blockArc">
          <a:avLst>
            <a:gd name="adj1" fmla="val 4200000"/>
            <a:gd name="adj2" fmla="val 6600000"/>
            <a:gd name="adj3" fmla="val 3050"/>
          </a:avLst>
        </a:prstGeom>
        <a:solidFill>
          <a:schemeClr val="accent3">
            <a:hueOff val="5625132"/>
            <a:satOff val="-8440"/>
            <a:lumOff val="-137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8528A7F-5AB5-49DB-89E4-0F50DF7987F7}">
      <dsp:nvSpPr>
        <dsp:cNvPr id="0" name=""/>
        <dsp:cNvSpPr/>
      </dsp:nvSpPr>
      <dsp:spPr>
        <a:xfrm>
          <a:off x="1306941" y="342640"/>
          <a:ext cx="3482116" cy="3482116"/>
        </a:xfrm>
        <a:prstGeom prst="blockArc">
          <a:avLst>
            <a:gd name="adj1" fmla="val 1800000"/>
            <a:gd name="adj2" fmla="val 4200000"/>
            <a:gd name="adj3" fmla="val 3050"/>
          </a:avLst>
        </a:prstGeom>
        <a:solidFill>
          <a:schemeClr val="accent3">
            <a:hueOff val="4218849"/>
            <a:satOff val="-6330"/>
            <a:lumOff val="-102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8D591EA-CD48-4E63-B4F1-F7D0B99C008E}">
      <dsp:nvSpPr>
        <dsp:cNvPr id="0" name=""/>
        <dsp:cNvSpPr/>
      </dsp:nvSpPr>
      <dsp:spPr>
        <a:xfrm>
          <a:off x="1306941" y="342640"/>
          <a:ext cx="3482116" cy="3482116"/>
        </a:xfrm>
        <a:prstGeom prst="blockArc">
          <a:avLst>
            <a:gd name="adj1" fmla="val 21000000"/>
            <a:gd name="adj2" fmla="val 1800000"/>
            <a:gd name="adj3" fmla="val 3050"/>
          </a:avLst>
        </a:prstGeom>
        <a:solidFill>
          <a:schemeClr val="accent3">
            <a:hueOff val="2812566"/>
            <a:satOff val="-4220"/>
            <a:lumOff val="-68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67951D1-8FDD-41CF-8B86-F9C45D45E870}">
      <dsp:nvSpPr>
        <dsp:cNvPr id="0" name=""/>
        <dsp:cNvSpPr/>
      </dsp:nvSpPr>
      <dsp:spPr>
        <a:xfrm>
          <a:off x="1306941" y="342640"/>
          <a:ext cx="3482116" cy="3482116"/>
        </a:xfrm>
        <a:prstGeom prst="blockArc">
          <a:avLst>
            <a:gd name="adj1" fmla="val 18600000"/>
            <a:gd name="adj2" fmla="val 21000000"/>
            <a:gd name="adj3" fmla="val 3050"/>
          </a:avLst>
        </a:prstGeom>
        <a:solidFill>
          <a:schemeClr val="accent3">
            <a:hueOff val="1406283"/>
            <a:satOff val="-2110"/>
            <a:lumOff val="-34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B8310B8-AE91-45A6-8C1E-0E72645B907C}">
      <dsp:nvSpPr>
        <dsp:cNvPr id="0" name=""/>
        <dsp:cNvSpPr/>
      </dsp:nvSpPr>
      <dsp:spPr>
        <a:xfrm>
          <a:off x="1306941" y="342640"/>
          <a:ext cx="3482116" cy="3482116"/>
        </a:xfrm>
        <a:prstGeom prst="blockArc">
          <a:avLst>
            <a:gd name="adj1" fmla="val 16200000"/>
            <a:gd name="adj2" fmla="val 18600000"/>
            <a:gd name="adj3" fmla="val 305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C0B7578-7754-4CE1-841D-14EDA1D47421}">
      <dsp:nvSpPr>
        <dsp:cNvPr id="0" name=""/>
        <dsp:cNvSpPr/>
      </dsp:nvSpPr>
      <dsp:spPr>
        <a:xfrm>
          <a:off x="2521148" y="1556847"/>
          <a:ext cx="1053703" cy="1053703"/>
        </a:xfrm>
        <a:prstGeom prst="ellipse">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2000250">
            <a:lnSpc>
              <a:spcPct val="90000"/>
            </a:lnSpc>
            <a:spcBef>
              <a:spcPct val="0"/>
            </a:spcBef>
            <a:spcAft>
              <a:spcPct val="35000"/>
            </a:spcAft>
          </a:pPr>
          <a:r>
            <a:rPr lang="es-ES_tradnl" sz="4500" kern="1200" dirty="0" smtClean="0"/>
            <a:t> </a:t>
          </a:r>
          <a:endParaRPr lang="es-ES_tradnl" sz="4500" kern="1200" dirty="0"/>
        </a:p>
      </dsp:txBody>
      <dsp:txXfrm>
        <a:off x="2521148" y="1556847"/>
        <a:ext cx="1053703" cy="1053703"/>
      </dsp:txXfrm>
    </dsp:sp>
    <dsp:sp modelId="{B92B243F-C6D3-4156-9115-CA587473D256}">
      <dsp:nvSpPr>
        <dsp:cNvPr id="0" name=""/>
        <dsp:cNvSpPr/>
      </dsp:nvSpPr>
      <dsp:spPr>
        <a:xfrm>
          <a:off x="2679203" y="397"/>
          <a:ext cx="737592" cy="737592"/>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r>
            <a:rPr lang="es-ES_tradnl" sz="3100" kern="1200" dirty="0" smtClean="0"/>
            <a:t> </a:t>
          </a:r>
          <a:endParaRPr lang="es-ES_tradnl" sz="3100" kern="1200" dirty="0"/>
        </a:p>
      </dsp:txBody>
      <dsp:txXfrm>
        <a:off x="2679203" y="397"/>
        <a:ext cx="737592" cy="737592"/>
      </dsp:txXfrm>
    </dsp:sp>
    <dsp:sp modelId="{CC04DC0F-9DDB-4A28-B1A1-15B264E04323}">
      <dsp:nvSpPr>
        <dsp:cNvPr id="0" name=""/>
        <dsp:cNvSpPr/>
      </dsp:nvSpPr>
      <dsp:spPr>
        <a:xfrm>
          <a:off x="3781266" y="401515"/>
          <a:ext cx="737592" cy="737592"/>
        </a:xfrm>
        <a:prstGeom prst="ellipse">
          <a:avLst/>
        </a:prstGeom>
        <a:solidFill>
          <a:schemeClr val="accent3">
            <a:hueOff val="1406283"/>
            <a:satOff val="-2110"/>
            <a:lumOff val="-3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r>
            <a:rPr lang="es-ES_tradnl" sz="3100" kern="1200" dirty="0" smtClean="0"/>
            <a:t> </a:t>
          </a:r>
          <a:endParaRPr lang="es-ES_tradnl" sz="3100" kern="1200" dirty="0"/>
        </a:p>
      </dsp:txBody>
      <dsp:txXfrm>
        <a:off x="3781266" y="401515"/>
        <a:ext cx="737592" cy="737592"/>
      </dsp:txXfrm>
    </dsp:sp>
    <dsp:sp modelId="{48649419-A090-4C16-9BA6-66590138684E}">
      <dsp:nvSpPr>
        <dsp:cNvPr id="0" name=""/>
        <dsp:cNvSpPr/>
      </dsp:nvSpPr>
      <dsp:spPr>
        <a:xfrm>
          <a:off x="4367661" y="1417181"/>
          <a:ext cx="737592" cy="737592"/>
        </a:xfrm>
        <a:prstGeom prst="ellipse">
          <a:avLst/>
        </a:prstGeom>
        <a:solidFill>
          <a:schemeClr val="accent3">
            <a:hueOff val="2812566"/>
            <a:satOff val="-4220"/>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r>
            <a:rPr lang="es-ES_tradnl" sz="3100" kern="1200" dirty="0" smtClean="0"/>
            <a:t> </a:t>
          </a:r>
          <a:endParaRPr lang="es-ES_tradnl" sz="3100" kern="1200" dirty="0"/>
        </a:p>
      </dsp:txBody>
      <dsp:txXfrm>
        <a:off x="4367661" y="1417181"/>
        <a:ext cx="737592" cy="737592"/>
      </dsp:txXfrm>
    </dsp:sp>
    <dsp:sp modelId="{7F0E55A0-6870-4701-BB16-91D2C624ABAA}">
      <dsp:nvSpPr>
        <dsp:cNvPr id="0" name=""/>
        <dsp:cNvSpPr/>
      </dsp:nvSpPr>
      <dsp:spPr>
        <a:xfrm>
          <a:off x="4164008" y="2572155"/>
          <a:ext cx="737592" cy="737592"/>
        </a:xfrm>
        <a:prstGeom prst="ellipse">
          <a:avLst/>
        </a:prstGeom>
        <a:solidFill>
          <a:schemeClr val="accent3">
            <a:hueOff val="4218849"/>
            <a:satOff val="-6330"/>
            <a:lumOff val="-102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r>
            <a:rPr lang="es-ES_tradnl" sz="3100" kern="1200" dirty="0" smtClean="0"/>
            <a:t> </a:t>
          </a:r>
          <a:endParaRPr lang="es-ES_tradnl" sz="3100" kern="1200" dirty="0"/>
        </a:p>
      </dsp:txBody>
      <dsp:txXfrm>
        <a:off x="4164008" y="2572155"/>
        <a:ext cx="737592" cy="737592"/>
      </dsp:txXfrm>
    </dsp:sp>
    <dsp:sp modelId="{CE91C89F-2E71-4FC3-A9A5-0B5A04260D02}">
      <dsp:nvSpPr>
        <dsp:cNvPr id="0" name=""/>
        <dsp:cNvSpPr/>
      </dsp:nvSpPr>
      <dsp:spPr>
        <a:xfrm>
          <a:off x="3265599" y="3326010"/>
          <a:ext cx="737592" cy="737592"/>
        </a:xfrm>
        <a:prstGeom prst="ellipse">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endParaRPr lang="es-ES_tradnl" sz="3100" kern="1200" dirty="0"/>
        </a:p>
      </dsp:txBody>
      <dsp:txXfrm>
        <a:off x="3265599" y="3326010"/>
        <a:ext cx="737592" cy="737592"/>
      </dsp:txXfrm>
    </dsp:sp>
    <dsp:sp modelId="{A8DC1480-6CEC-4556-99EB-BA78AC0B09DB}">
      <dsp:nvSpPr>
        <dsp:cNvPr id="0" name=""/>
        <dsp:cNvSpPr/>
      </dsp:nvSpPr>
      <dsp:spPr>
        <a:xfrm>
          <a:off x="2092808" y="3326010"/>
          <a:ext cx="737592" cy="737592"/>
        </a:xfrm>
        <a:prstGeom prst="ellipse">
          <a:avLst/>
        </a:prstGeom>
        <a:solidFill>
          <a:schemeClr val="accent3">
            <a:hueOff val="7031415"/>
            <a:satOff val="-10550"/>
            <a:lumOff val="-171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endParaRPr lang="es-ES_tradnl" sz="3100" kern="1200" dirty="0"/>
        </a:p>
      </dsp:txBody>
      <dsp:txXfrm>
        <a:off x="2092808" y="3326010"/>
        <a:ext cx="737592" cy="737592"/>
      </dsp:txXfrm>
    </dsp:sp>
    <dsp:sp modelId="{E97F5BFA-3211-4811-86DD-5DB554A90DFC}">
      <dsp:nvSpPr>
        <dsp:cNvPr id="0" name=""/>
        <dsp:cNvSpPr/>
      </dsp:nvSpPr>
      <dsp:spPr>
        <a:xfrm>
          <a:off x="1194398" y="2572155"/>
          <a:ext cx="737592" cy="737592"/>
        </a:xfrm>
        <a:prstGeom prst="ellipse">
          <a:avLst/>
        </a:prstGeom>
        <a:solidFill>
          <a:schemeClr val="accent3">
            <a:hueOff val="8437698"/>
            <a:satOff val="-12660"/>
            <a:lumOff val="-20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endParaRPr lang="es-ES_tradnl" sz="3100" kern="1200" dirty="0"/>
        </a:p>
      </dsp:txBody>
      <dsp:txXfrm>
        <a:off x="1194398" y="2572155"/>
        <a:ext cx="737592" cy="737592"/>
      </dsp:txXfrm>
    </dsp:sp>
    <dsp:sp modelId="{591B70C5-38F1-448D-83E2-6FE3D82B6DF4}">
      <dsp:nvSpPr>
        <dsp:cNvPr id="0" name=""/>
        <dsp:cNvSpPr/>
      </dsp:nvSpPr>
      <dsp:spPr>
        <a:xfrm>
          <a:off x="990745" y="1417181"/>
          <a:ext cx="737592" cy="737592"/>
        </a:xfrm>
        <a:prstGeom prst="ellipse">
          <a:avLst/>
        </a:prstGeom>
        <a:solidFill>
          <a:schemeClr val="accent3">
            <a:hueOff val="9843981"/>
            <a:satOff val="-14770"/>
            <a:lumOff val="-240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endParaRPr lang="es-ES_tradnl" sz="3100" kern="1200" dirty="0"/>
        </a:p>
      </dsp:txBody>
      <dsp:txXfrm>
        <a:off x="990745" y="1417181"/>
        <a:ext cx="737592" cy="737592"/>
      </dsp:txXfrm>
    </dsp:sp>
    <dsp:sp modelId="{93A2F733-BE5B-453E-A591-6710A60839BF}">
      <dsp:nvSpPr>
        <dsp:cNvPr id="0" name=""/>
        <dsp:cNvSpPr/>
      </dsp:nvSpPr>
      <dsp:spPr>
        <a:xfrm>
          <a:off x="1577141" y="401515"/>
          <a:ext cx="737592" cy="737592"/>
        </a:xfrm>
        <a:prstGeom prst="ellipse">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endParaRPr lang="es-ES_tradnl" sz="3100" kern="1200" dirty="0"/>
        </a:p>
      </dsp:txBody>
      <dsp:txXfrm>
        <a:off x="1577141" y="401515"/>
        <a:ext cx="737592" cy="737592"/>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9E5031-B084-4D6E-A817-1CA5A86DF854}">
      <dsp:nvSpPr>
        <dsp:cNvPr id="0" name=""/>
        <dsp:cNvSpPr/>
      </dsp:nvSpPr>
      <dsp:spPr>
        <a:xfrm>
          <a:off x="0" y="1334500"/>
          <a:ext cx="6096251" cy="63000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420ED87-629D-42CA-A05D-91230D5BB196}">
      <dsp:nvSpPr>
        <dsp:cNvPr id="0" name=""/>
        <dsp:cNvSpPr/>
      </dsp:nvSpPr>
      <dsp:spPr>
        <a:xfrm>
          <a:off x="304812" y="965500"/>
          <a:ext cx="4267375" cy="738000"/>
        </a:xfrm>
        <a:prstGeom prst="roundRect">
          <a:avLst/>
        </a:prstGeom>
        <a:solidFill>
          <a:schemeClr val="accent5">
            <a:hueOff val="0"/>
            <a:satOff val="0"/>
            <a:lumOff val="0"/>
            <a:alphaOff val="0"/>
          </a:schemeClr>
        </a:solidFill>
        <a:ln w="25400"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161297" tIns="0" rIns="161297" bIns="0" numCol="1" spcCol="1270" anchor="ctr" anchorCtr="0">
          <a:noAutofit/>
        </a:bodyPr>
        <a:lstStyle/>
        <a:p>
          <a:pPr lvl="0" algn="l" defTabSz="1111250">
            <a:lnSpc>
              <a:spcPct val="90000"/>
            </a:lnSpc>
            <a:spcBef>
              <a:spcPct val="0"/>
            </a:spcBef>
            <a:spcAft>
              <a:spcPct val="35000"/>
            </a:spcAft>
          </a:pPr>
          <a:r>
            <a:rPr lang="es-ES" sz="2500" kern="1200" dirty="0" smtClean="0">
              <a:solidFill>
                <a:schemeClr val="tx1"/>
              </a:solidFill>
              <a:latin typeface="Century Gothic" pitchFamily="34" charset="0"/>
            </a:rPr>
            <a:t>En situaciones formales</a:t>
          </a:r>
          <a:endParaRPr lang="es-ES" sz="2500" kern="1200" dirty="0">
            <a:solidFill>
              <a:schemeClr val="tx1"/>
            </a:solidFill>
            <a:latin typeface="Century Gothic" pitchFamily="34" charset="0"/>
          </a:endParaRPr>
        </a:p>
      </dsp:txBody>
      <dsp:txXfrm>
        <a:off x="304812" y="965500"/>
        <a:ext cx="4267375" cy="738000"/>
      </dsp:txXfrm>
    </dsp:sp>
    <dsp:sp modelId="{212B5537-BF1A-42CA-B234-B0414AFB22AE}">
      <dsp:nvSpPr>
        <dsp:cNvPr id="0" name=""/>
        <dsp:cNvSpPr/>
      </dsp:nvSpPr>
      <dsp:spPr>
        <a:xfrm>
          <a:off x="0" y="2468500"/>
          <a:ext cx="6096251" cy="630000"/>
        </a:xfrm>
        <a:prstGeom prst="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sp>
    <dsp:sp modelId="{17A90D25-793F-49EB-9C9F-1FB06CE2AD63}">
      <dsp:nvSpPr>
        <dsp:cNvPr id="0" name=""/>
        <dsp:cNvSpPr/>
      </dsp:nvSpPr>
      <dsp:spPr>
        <a:xfrm>
          <a:off x="304812" y="2099500"/>
          <a:ext cx="4267375" cy="738000"/>
        </a:xfrm>
        <a:prstGeom prst="roundRect">
          <a:avLst/>
        </a:prstGeom>
        <a:solidFill>
          <a:schemeClr val="accent5">
            <a:hueOff val="-9933876"/>
            <a:satOff val="39811"/>
            <a:lumOff val="8628"/>
            <a:alphaOff val="0"/>
          </a:schemeClr>
        </a:solidFill>
        <a:ln w="25400"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161297" tIns="0" rIns="161297" bIns="0" numCol="1" spcCol="1270" anchor="ctr" anchorCtr="0">
          <a:noAutofit/>
        </a:bodyPr>
        <a:lstStyle/>
        <a:p>
          <a:pPr lvl="0" algn="l" defTabSz="1111250">
            <a:lnSpc>
              <a:spcPct val="90000"/>
            </a:lnSpc>
            <a:spcBef>
              <a:spcPct val="0"/>
            </a:spcBef>
            <a:spcAft>
              <a:spcPct val="35000"/>
            </a:spcAft>
          </a:pPr>
          <a:r>
            <a:rPr lang="es-ES" sz="2500" kern="1200" dirty="0" smtClean="0">
              <a:solidFill>
                <a:schemeClr val="tx1"/>
              </a:solidFill>
              <a:latin typeface="Century Gothic" pitchFamily="34" charset="0"/>
            </a:rPr>
            <a:t>En situaciones informales</a:t>
          </a:r>
          <a:endParaRPr lang="es-ES" sz="2500" kern="1200" dirty="0">
            <a:solidFill>
              <a:schemeClr val="tx1"/>
            </a:solidFill>
            <a:latin typeface="Century Gothic" pitchFamily="34" charset="0"/>
          </a:endParaRPr>
        </a:p>
      </dsp:txBody>
      <dsp:txXfrm>
        <a:off x="304812" y="2099500"/>
        <a:ext cx="4267375" cy="738000"/>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71413BA-8302-4136-8455-57D4ADA42A49}">
      <dsp:nvSpPr>
        <dsp:cNvPr id="0" name=""/>
        <dsp:cNvSpPr/>
      </dsp:nvSpPr>
      <dsp:spPr>
        <a:xfrm>
          <a:off x="351649" y="0"/>
          <a:ext cx="4912320" cy="4912320"/>
        </a:xfrm>
        <a:prstGeom prst="triangle">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708107-81E1-41C4-96AE-3FC957F2D043}">
      <dsp:nvSpPr>
        <dsp:cNvPr id="0" name=""/>
        <dsp:cNvSpPr/>
      </dsp:nvSpPr>
      <dsp:spPr>
        <a:xfrm>
          <a:off x="2615941" y="493566"/>
          <a:ext cx="3576743" cy="567987"/>
        </a:xfrm>
        <a:prstGeom prst="roundRect">
          <a:avLst/>
        </a:prstGeom>
        <a:solidFill>
          <a:schemeClr val="lt1">
            <a:alpha val="90000"/>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Objetivos </a:t>
          </a:r>
          <a:endParaRPr lang="es-ES" sz="1800" kern="1200" dirty="0"/>
        </a:p>
      </dsp:txBody>
      <dsp:txXfrm>
        <a:off x="2615941" y="493566"/>
        <a:ext cx="3576743" cy="567987"/>
      </dsp:txXfrm>
    </dsp:sp>
    <dsp:sp modelId="{5DCA57D4-C83C-4A41-867F-2D769ABA9A57}">
      <dsp:nvSpPr>
        <dsp:cNvPr id="0" name=""/>
        <dsp:cNvSpPr/>
      </dsp:nvSpPr>
      <dsp:spPr>
        <a:xfrm>
          <a:off x="2615941" y="1132551"/>
          <a:ext cx="3576743" cy="567987"/>
        </a:xfrm>
        <a:prstGeom prst="roundRect">
          <a:avLst/>
        </a:prstGeom>
        <a:solidFill>
          <a:schemeClr val="lt1">
            <a:alpha val="90000"/>
            <a:hueOff val="0"/>
            <a:satOff val="0"/>
            <a:lumOff val="0"/>
            <a:alphaOff val="0"/>
          </a:schemeClr>
        </a:solidFill>
        <a:ln w="25400" cap="flat" cmpd="sng" algn="ctr">
          <a:solidFill>
            <a:schemeClr val="accent3">
              <a:shade val="80000"/>
              <a:hueOff val="43782"/>
              <a:satOff val="-286"/>
              <a:lumOff val="491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Competencias</a:t>
          </a:r>
          <a:endParaRPr lang="es-ES" sz="1800" kern="1200" dirty="0"/>
        </a:p>
      </dsp:txBody>
      <dsp:txXfrm>
        <a:off x="2615941" y="1132551"/>
        <a:ext cx="3576743" cy="567987"/>
      </dsp:txXfrm>
    </dsp:sp>
    <dsp:sp modelId="{C432EDAA-CFD2-4D7B-B0E8-2122D24FE52B}">
      <dsp:nvSpPr>
        <dsp:cNvPr id="0" name=""/>
        <dsp:cNvSpPr/>
      </dsp:nvSpPr>
      <dsp:spPr>
        <a:xfrm>
          <a:off x="2615941" y="1771536"/>
          <a:ext cx="3576743" cy="567987"/>
        </a:xfrm>
        <a:prstGeom prst="roundRect">
          <a:avLst/>
        </a:prstGeom>
        <a:solidFill>
          <a:schemeClr val="lt1">
            <a:alpha val="90000"/>
            <a:hueOff val="0"/>
            <a:satOff val="0"/>
            <a:lumOff val="0"/>
            <a:alphaOff val="0"/>
          </a:schemeClr>
        </a:solidFill>
        <a:ln w="25400" cap="flat" cmpd="sng" algn="ctr">
          <a:solidFill>
            <a:schemeClr val="accent3">
              <a:shade val="80000"/>
              <a:hueOff val="87564"/>
              <a:satOff val="-572"/>
              <a:lumOff val="982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Contenidos</a:t>
          </a:r>
          <a:endParaRPr lang="es-ES" sz="1800" kern="1200" dirty="0"/>
        </a:p>
      </dsp:txBody>
      <dsp:txXfrm>
        <a:off x="2615941" y="1771536"/>
        <a:ext cx="3576743" cy="567987"/>
      </dsp:txXfrm>
    </dsp:sp>
    <dsp:sp modelId="{E2F574CF-3139-45FC-8A92-11947D7CE655}">
      <dsp:nvSpPr>
        <dsp:cNvPr id="0" name=""/>
        <dsp:cNvSpPr/>
      </dsp:nvSpPr>
      <dsp:spPr>
        <a:xfrm>
          <a:off x="2615941" y="2410522"/>
          <a:ext cx="3576743" cy="567987"/>
        </a:xfrm>
        <a:prstGeom prst="roundRect">
          <a:avLst/>
        </a:prstGeom>
        <a:solidFill>
          <a:schemeClr val="lt1">
            <a:alpha val="90000"/>
            <a:hueOff val="0"/>
            <a:satOff val="0"/>
            <a:lumOff val="0"/>
            <a:alphaOff val="0"/>
          </a:schemeClr>
        </a:solidFill>
        <a:ln w="25400" cap="flat" cmpd="sng" algn="ctr">
          <a:solidFill>
            <a:schemeClr val="accent3">
              <a:shade val="80000"/>
              <a:hueOff val="131345"/>
              <a:satOff val="-859"/>
              <a:lumOff val="1473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Metodología didáctica</a:t>
          </a:r>
          <a:endParaRPr lang="es-ES" sz="1800" kern="1200" dirty="0"/>
        </a:p>
      </dsp:txBody>
      <dsp:txXfrm>
        <a:off x="2615941" y="2410522"/>
        <a:ext cx="3576743" cy="567987"/>
      </dsp:txXfrm>
    </dsp:sp>
    <dsp:sp modelId="{162E40A8-D85D-4759-9A4D-C982BCFB45A2}">
      <dsp:nvSpPr>
        <dsp:cNvPr id="0" name=""/>
        <dsp:cNvSpPr/>
      </dsp:nvSpPr>
      <dsp:spPr>
        <a:xfrm>
          <a:off x="2615941" y="3049507"/>
          <a:ext cx="3576743" cy="567987"/>
        </a:xfrm>
        <a:prstGeom prst="roundRect">
          <a:avLst/>
        </a:prstGeom>
        <a:solidFill>
          <a:schemeClr val="lt1">
            <a:alpha val="90000"/>
            <a:hueOff val="0"/>
            <a:satOff val="0"/>
            <a:lumOff val="0"/>
            <a:alphaOff val="0"/>
          </a:schemeClr>
        </a:solidFill>
        <a:ln w="25400" cap="flat" cmpd="sng" algn="ctr">
          <a:solidFill>
            <a:schemeClr val="accent3">
              <a:shade val="80000"/>
              <a:hueOff val="175127"/>
              <a:satOff val="-1145"/>
              <a:lumOff val="1964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Estándares y resultados</a:t>
          </a:r>
          <a:endParaRPr lang="es-ES" sz="1800" kern="1200" dirty="0"/>
        </a:p>
      </dsp:txBody>
      <dsp:txXfrm>
        <a:off x="2615941" y="3049507"/>
        <a:ext cx="3576743" cy="567987"/>
      </dsp:txXfrm>
    </dsp:sp>
    <dsp:sp modelId="{E5B98CF6-B884-4C6C-B108-8715655CB4D8}">
      <dsp:nvSpPr>
        <dsp:cNvPr id="0" name=""/>
        <dsp:cNvSpPr/>
      </dsp:nvSpPr>
      <dsp:spPr>
        <a:xfrm>
          <a:off x="2583883" y="3688492"/>
          <a:ext cx="3640859" cy="659262"/>
        </a:xfrm>
        <a:prstGeom prst="roundRect">
          <a:avLst/>
        </a:prstGeom>
        <a:solidFill>
          <a:schemeClr val="lt1">
            <a:alpha val="90000"/>
            <a:hueOff val="0"/>
            <a:satOff val="0"/>
            <a:lumOff val="0"/>
            <a:alphaOff val="0"/>
          </a:schemeClr>
        </a:solidFill>
        <a:ln w="25400" cap="flat" cmpd="sng" algn="ctr">
          <a:solidFill>
            <a:schemeClr val="accent3">
              <a:shade val="80000"/>
              <a:hueOff val="218909"/>
              <a:satOff val="-1431"/>
              <a:lumOff val="2455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Criterios de evaluación del grado de adquisición de competencias</a:t>
          </a:r>
          <a:endParaRPr lang="es-ES" sz="1800" kern="1200" dirty="0"/>
        </a:p>
      </dsp:txBody>
      <dsp:txXfrm>
        <a:off x="2583883" y="3688492"/>
        <a:ext cx="3640859" cy="659262"/>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EBA0F06-8964-43BA-A970-1DD7572A1127}">
      <dsp:nvSpPr>
        <dsp:cNvPr id="0" name=""/>
        <dsp:cNvSpPr/>
      </dsp:nvSpPr>
      <dsp:spPr>
        <a:xfrm>
          <a:off x="-4995365" y="-765375"/>
          <a:ext cx="5949210" cy="5949210"/>
        </a:xfrm>
        <a:prstGeom prst="blockArc">
          <a:avLst>
            <a:gd name="adj1" fmla="val 18900000"/>
            <a:gd name="adj2" fmla="val 2700000"/>
            <a:gd name="adj3" fmla="val 363"/>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C257DD5-CE17-44B3-9AA4-2F511BF1FECA}">
      <dsp:nvSpPr>
        <dsp:cNvPr id="0" name=""/>
        <dsp:cNvSpPr/>
      </dsp:nvSpPr>
      <dsp:spPr>
        <a:xfrm>
          <a:off x="355875" y="232676"/>
          <a:ext cx="7367172" cy="465175"/>
        </a:xfrm>
        <a:prstGeom prst="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9233" tIns="60960" rIns="60960" bIns="60960" numCol="1" spcCol="1270" anchor="ctr" anchorCtr="0">
          <a:noAutofit/>
        </a:bodyPr>
        <a:lstStyle/>
        <a:p>
          <a:pPr lvl="0" algn="l" defTabSz="1066800">
            <a:lnSpc>
              <a:spcPct val="90000"/>
            </a:lnSpc>
            <a:spcBef>
              <a:spcPct val="0"/>
            </a:spcBef>
            <a:spcAft>
              <a:spcPct val="35000"/>
            </a:spcAft>
          </a:pPr>
          <a:r>
            <a:rPr lang="es-ES" sz="2400" kern="1200" dirty="0" smtClean="0"/>
            <a:t>Objetos con los que pensar</a:t>
          </a:r>
          <a:endParaRPr lang="es-ES" sz="2400" kern="1200" dirty="0"/>
        </a:p>
      </dsp:txBody>
      <dsp:txXfrm>
        <a:off x="355875" y="232676"/>
        <a:ext cx="7367172" cy="465175"/>
      </dsp:txXfrm>
    </dsp:sp>
    <dsp:sp modelId="{9AF3D7AE-AF91-4BCF-9D60-8F86311748AE}">
      <dsp:nvSpPr>
        <dsp:cNvPr id="0" name=""/>
        <dsp:cNvSpPr/>
      </dsp:nvSpPr>
      <dsp:spPr>
        <a:xfrm>
          <a:off x="65141" y="174529"/>
          <a:ext cx="581469" cy="581469"/>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69D1359-69CA-4258-A94F-2281ADFA9C5B}">
      <dsp:nvSpPr>
        <dsp:cNvPr id="0" name=""/>
        <dsp:cNvSpPr/>
      </dsp:nvSpPr>
      <dsp:spPr>
        <a:xfrm>
          <a:off x="738514" y="930350"/>
          <a:ext cx="6984533" cy="465175"/>
        </a:xfrm>
        <a:prstGeom prst="rect">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9233" tIns="60960" rIns="60960" bIns="60960" numCol="1" spcCol="1270" anchor="ctr" anchorCtr="0">
          <a:noAutofit/>
        </a:bodyPr>
        <a:lstStyle/>
        <a:p>
          <a:pPr lvl="0" algn="l" defTabSz="1066800">
            <a:lnSpc>
              <a:spcPct val="90000"/>
            </a:lnSpc>
            <a:spcBef>
              <a:spcPct val="0"/>
            </a:spcBef>
            <a:spcAft>
              <a:spcPct val="35000"/>
            </a:spcAft>
          </a:pPr>
          <a:r>
            <a:rPr lang="es-ES" sz="2400" kern="1200" dirty="0" smtClean="0"/>
            <a:t>Objetos de representación de la realidad</a:t>
          </a:r>
          <a:endParaRPr lang="es-ES" sz="2400" kern="1200" dirty="0"/>
        </a:p>
      </dsp:txBody>
      <dsp:txXfrm>
        <a:off x="738514" y="930350"/>
        <a:ext cx="6984533" cy="465175"/>
      </dsp:txXfrm>
    </dsp:sp>
    <dsp:sp modelId="{BBB62F7B-C49E-42BB-8339-85037A8E2789}">
      <dsp:nvSpPr>
        <dsp:cNvPr id="0" name=""/>
        <dsp:cNvSpPr/>
      </dsp:nvSpPr>
      <dsp:spPr>
        <a:xfrm>
          <a:off x="447779" y="872204"/>
          <a:ext cx="581469" cy="581469"/>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6DB8A4A-3DE8-4C36-9CE0-C749645B5B7F}">
      <dsp:nvSpPr>
        <dsp:cNvPr id="0" name=""/>
        <dsp:cNvSpPr/>
      </dsp:nvSpPr>
      <dsp:spPr>
        <a:xfrm>
          <a:off x="913485" y="1628025"/>
          <a:ext cx="6809562" cy="465175"/>
        </a:xfrm>
        <a:prstGeom prst="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9233" tIns="60960" rIns="60960" bIns="60960" numCol="1" spcCol="1270" anchor="ctr" anchorCtr="0">
          <a:noAutofit/>
        </a:bodyPr>
        <a:lstStyle/>
        <a:p>
          <a:pPr lvl="0" algn="l" defTabSz="1066800">
            <a:lnSpc>
              <a:spcPct val="90000"/>
            </a:lnSpc>
            <a:spcBef>
              <a:spcPct val="0"/>
            </a:spcBef>
            <a:spcAft>
              <a:spcPct val="35000"/>
            </a:spcAft>
          </a:pPr>
          <a:r>
            <a:rPr lang="es-ES" sz="2400" kern="1200" dirty="0" smtClean="0"/>
            <a:t>Objetos de conocimiento</a:t>
          </a:r>
          <a:endParaRPr lang="es-ES" sz="2400" kern="1200" dirty="0"/>
        </a:p>
      </dsp:txBody>
      <dsp:txXfrm>
        <a:off x="913485" y="1628025"/>
        <a:ext cx="6809562" cy="465175"/>
      </dsp:txXfrm>
    </dsp:sp>
    <dsp:sp modelId="{1FD5266B-D221-403F-9359-9EFC865ECCA6}">
      <dsp:nvSpPr>
        <dsp:cNvPr id="0" name=""/>
        <dsp:cNvSpPr/>
      </dsp:nvSpPr>
      <dsp:spPr>
        <a:xfrm>
          <a:off x="622750" y="1569878"/>
          <a:ext cx="581469" cy="581469"/>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CA7E9FB-C985-435E-B77B-76439F199BF1}">
      <dsp:nvSpPr>
        <dsp:cNvPr id="0" name=""/>
        <dsp:cNvSpPr/>
      </dsp:nvSpPr>
      <dsp:spPr>
        <a:xfrm>
          <a:off x="913485" y="2325258"/>
          <a:ext cx="6809562" cy="4651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9233" tIns="60960" rIns="60960" bIns="60960" numCol="1" spcCol="1270" anchor="ctr" anchorCtr="0">
          <a:noAutofit/>
        </a:bodyPr>
        <a:lstStyle/>
        <a:p>
          <a:pPr lvl="0" algn="l" defTabSz="1066800">
            <a:lnSpc>
              <a:spcPct val="90000"/>
            </a:lnSpc>
            <a:spcBef>
              <a:spcPct val="0"/>
            </a:spcBef>
            <a:spcAft>
              <a:spcPct val="35000"/>
            </a:spcAft>
          </a:pPr>
          <a:r>
            <a:rPr lang="es-ES" sz="2400" kern="1200" dirty="0" smtClean="0"/>
            <a:t>Instrumentos de aprendizaje</a:t>
          </a:r>
          <a:endParaRPr lang="es-ES" sz="2400" kern="1200" dirty="0"/>
        </a:p>
      </dsp:txBody>
      <dsp:txXfrm>
        <a:off x="913485" y="2325258"/>
        <a:ext cx="6809562" cy="465175"/>
      </dsp:txXfrm>
    </dsp:sp>
    <dsp:sp modelId="{571C722B-C798-4541-9D5C-7C7EE4E533EB}">
      <dsp:nvSpPr>
        <dsp:cNvPr id="0" name=""/>
        <dsp:cNvSpPr/>
      </dsp:nvSpPr>
      <dsp:spPr>
        <a:xfrm>
          <a:off x="622750" y="2267111"/>
          <a:ext cx="581469" cy="581469"/>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A9D5B0D-4A48-4024-BEC5-F949EB0714B0}">
      <dsp:nvSpPr>
        <dsp:cNvPr id="0" name=""/>
        <dsp:cNvSpPr/>
      </dsp:nvSpPr>
      <dsp:spPr>
        <a:xfrm>
          <a:off x="738514" y="3022933"/>
          <a:ext cx="6984533" cy="465175"/>
        </a:xfrm>
        <a:prstGeom prst="rect">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9233" tIns="60960" rIns="60960" bIns="60960" numCol="1" spcCol="1270" anchor="ctr" anchorCtr="0">
          <a:noAutofit/>
        </a:bodyPr>
        <a:lstStyle/>
        <a:p>
          <a:pPr lvl="0" algn="l" defTabSz="1066800">
            <a:lnSpc>
              <a:spcPct val="90000"/>
            </a:lnSpc>
            <a:spcBef>
              <a:spcPct val="0"/>
            </a:spcBef>
            <a:spcAft>
              <a:spcPct val="35000"/>
            </a:spcAft>
          </a:pPr>
          <a:r>
            <a:rPr lang="es-ES" sz="2400" kern="1200" dirty="0" smtClean="0"/>
            <a:t>Objetos de expresión y comunicación</a:t>
          </a:r>
          <a:endParaRPr lang="es-ES" sz="2400" kern="1200" dirty="0"/>
        </a:p>
      </dsp:txBody>
      <dsp:txXfrm>
        <a:off x="738514" y="3022933"/>
        <a:ext cx="6984533" cy="465175"/>
      </dsp:txXfrm>
    </dsp:sp>
    <dsp:sp modelId="{FA87C25B-6066-49B8-8840-F768BC8A00CB}">
      <dsp:nvSpPr>
        <dsp:cNvPr id="0" name=""/>
        <dsp:cNvSpPr/>
      </dsp:nvSpPr>
      <dsp:spPr>
        <a:xfrm>
          <a:off x="447779" y="2964786"/>
          <a:ext cx="581469" cy="581469"/>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1C460B7-C5AD-479A-A6E4-516A9F4DAD5C}">
      <dsp:nvSpPr>
        <dsp:cNvPr id="0" name=""/>
        <dsp:cNvSpPr/>
      </dsp:nvSpPr>
      <dsp:spPr>
        <a:xfrm>
          <a:off x="355875" y="3720608"/>
          <a:ext cx="7367172" cy="465175"/>
        </a:xfrm>
        <a:prstGeom prst="rect">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9233" tIns="60960" rIns="60960" bIns="60960" numCol="1" spcCol="1270" anchor="ctr" anchorCtr="0">
          <a:noAutofit/>
        </a:bodyPr>
        <a:lstStyle/>
        <a:p>
          <a:pPr lvl="0" algn="l" defTabSz="1066800">
            <a:lnSpc>
              <a:spcPct val="90000"/>
            </a:lnSpc>
            <a:spcBef>
              <a:spcPct val="0"/>
            </a:spcBef>
            <a:spcAft>
              <a:spcPct val="35000"/>
            </a:spcAft>
          </a:pPr>
          <a:r>
            <a:rPr lang="es-ES" sz="2400" kern="1200" dirty="0" smtClean="0"/>
            <a:t>Objeto de interacción social y educativo</a:t>
          </a:r>
          <a:endParaRPr lang="es-ES" sz="2400" kern="1200" dirty="0"/>
        </a:p>
      </dsp:txBody>
      <dsp:txXfrm>
        <a:off x="355875" y="3720608"/>
        <a:ext cx="7367172" cy="465175"/>
      </dsp:txXfrm>
    </dsp:sp>
    <dsp:sp modelId="{3A4E367E-3733-4F85-9071-CC237ADCB4A7}">
      <dsp:nvSpPr>
        <dsp:cNvPr id="0" name=""/>
        <dsp:cNvSpPr/>
      </dsp:nvSpPr>
      <dsp:spPr>
        <a:xfrm>
          <a:off x="65141" y="3662461"/>
          <a:ext cx="581469" cy="581469"/>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bList2#1">
  <dgm:title val=""/>
  <dgm:desc val=""/>
  <dgm:catLst>
    <dgm:cat type="list" pri="7000"/>
    <dgm:cat type="convert" pri="16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6E92A9-534F-4806-83D7-28930032E492}" type="datetimeFigureOut">
              <a:rPr lang="es-ES" smtClean="0"/>
              <a:pPr/>
              <a:t>10/02/2015</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E4C280-64F5-4B64-99DE-D7AB1E9D13D5}" type="slidenum">
              <a:rPr lang="es-ES" smtClean="0"/>
              <a:pPr/>
              <a:t>‹Nº›</a:t>
            </a:fld>
            <a:endParaRPr lang="es-ES"/>
          </a:p>
        </p:txBody>
      </p:sp>
    </p:spTree>
    <p:extLst>
      <p:ext uri="{BB962C8B-B14F-4D97-AF65-F5344CB8AC3E}">
        <p14:creationId xmlns:p14="http://schemas.microsoft.com/office/powerpoint/2010/main" xmlns="" val="653598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es.wikipedia.org/wiki/OLPC"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es.wikipedia.org/wiki/Marshall_McLuhan"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es.wikipedia.org/wiki/Marshall_McLuhan"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es.wikipedia.org/wiki/Marshall_McLuhan"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es.wikipedia.org/wiki/Marshall_McLuhan"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es.wikipedia.org/wiki/Marshall_McLuhan"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es.wikipedia.org/wiki/Marshall_McLuhan"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es.wikipedia.org/wiki/Marshall_McLuhan"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es.wikipedia.org/wiki/Marshall_McLuhan"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es.wikipedia.org/wiki/Marshall_McLuhan"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es.wikipedia.org/wiki/Marshall_McLuhan"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es.wikipedia.org/wiki/Marshall_McLuhan"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es.wikipedia.org/wiki/Marshall_McLuhan"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es.wikipedia.org/wiki/Marshall_McLuhan"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es.wikipedia.org/wiki/Marshall_McLuhan"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es.wikipedia.org/wiki/Marshall_McLuhan"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es.wikipedia.org/wiki/Marshall_McLuhan"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es.wikipedia.org/wiki/Marshall_McLuhan"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1</a:t>
            </a:fld>
            <a:endParaRPr lang="es-ES"/>
          </a:p>
        </p:txBody>
      </p:sp>
    </p:spTree>
    <p:extLst>
      <p:ext uri="{BB962C8B-B14F-4D97-AF65-F5344CB8AC3E}">
        <p14:creationId xmlns:p14="http://schemas.microsoft.com/office/powerpoint/2010/main" xmlns="" val="1369392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2</a:t>
            </a:fld>
            <a:endParaRPr lang="es-ES"/>
          </a:p>
        </p:txBody>
      </p:sp>
    </p:spTree>
    <p:extLst>
      <p:ext uri="{BB962C8B-B14F-4D97-AF65-F5344CB8AC3E}">
        <p14:creationId xmlns:p14="http://schemas.microsoft.com/office/powerpoint/2010/main" xmlns="" val="37614777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3</a:t>
            </a:fld>
            <a:endParaRPr lang="es-ES"/>
          </a:p>
        </p:txBody>
      </p:sp>
    </p:spTree>
    <p:extLst>
      <p:ext uri="{BB962C8B-B14F-4D97-AF65-F5344CB8AC3E}">
        <p14:creationId xmlns:p14="http://schemas.microsoft.com/office/powerpoint/2010/main" xmlns="" val="355711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4</a:t>
            </a:fld>
            <a:endParaRPr lang="es-ES"/>
          </a:p>
        </p:txBody>
      </p:sp>
    </p:spTree>
    <p:extLst>
      <p:ext uri="{BB962C8B-B14F-4D97-AF65-F5344CB8AC3E}">
        <p14:creationId xmlns:p14="http://schemas.microsoft.com/office/powerpoint/2010/main" xmlns="" val="26159712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5</a:t>
            </a:fld>
            <a:endParaRPr lang="es-ES"/>
          </a:p>
        </p:txBody>
      </p:sp>
    </p:spTree>
    <p:extLst>
      <p:ext uri="{BB962C8B-B14F-4D97-AF65-F5344CB8AC3E}">
        <p14:creationId xmlns:p14="http://schemas.microsoft.com/office/powerpoint/2010/main" xmlns="" val="11196908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6</a:t>
            </a:fld>
            <a:endParaRPr lang="es-ES"/>
          </a:p>
        </p:txBody>
      </p:sp>
    </p:spTree>
    <p:extLst>
      <p:ext uri="{BB962C8B-B14F-4D97-AF65-F5344CB8AC3E}">
        <p14:creationId xmlns:p14="http://schemas.microsoft.com/office/powerpoint/2010/main" xmlns="" val="86351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eaLnBrk="1" hangingPunct="1">
              <a:spcBef>
                <a:spcPct val="0"/>
              </a:spcBef>
            </a:pPr>
            <a:r>
              <a:rPr lang="es-ES" dirty="0" smtClean="0"/>
              <a:t>David </a:t>
            </a:r>
            <a:r>
              <a:rPr lang="es-ES" dirty="0" err="1" smtClean="0"/>
              <a:t>McClalland</a:t>
            </a:r>
            <a:r>
              <a:rPr lang="es-ES" dirty="0" smtClean="0"/>
              <a:t>: Competencias inicialmente, fueron solo una forma de ver las capacidades </a:t>
            </a:r>
          </a:p>
          <a:p>
            <a:pPr eaLnBrk="1" hangingPunct="1">
              <a:spcBef>
                <a:spcPct val="0"/>
              </a:spcBef>
            </a:pPr>
            <a:r>
              <a:rPr lang="es-ES" dirty="0" smtClean="0"/>
              <a:t>humanas, es decir, un modelo, pero que tenía la virtud de enfatizar una estrecha relación con el </a:t>
            </a:r>
          </a:p>
          <a:p>
            <a:pPr eaLnBrk="1" hangingPunct="1">
              <a:spcBef>
                <a:spcPct val="0"/>
              </a:spcBef>
            </a:pPr>
            <a:r>
              <a:rPr lang="es-ES" dirty="0" smtClean="0"/>
              <a:t>trabajo, lo que responde muy bien a la concepción de la psicología cognoscitiva y del </a:t>
            </a:r>
          </a:p>
          <a:p>
            <a:pPr eaLnBrk="1" hangingPunct="1">
              <a:spcBef>
                <a:spcPct val="0"/>
              </a:spcBef>
            </a:pPr>
            <a:r>
              <a:rPr lang="es-ES" dirty="0" smtClean="0"/>
              <a:t>Constructivismo. Modelo de las 3 necesidades: LOGRO/PODER/</a:t>
            </a:r>
            <a:r>
              <a:rPr lang="es-ES" dirty="0" err="1" smtClean="0"/>
              <a:t>AFILIACIón</a:t>
            </a:r>
            <a:endParaRPr lang="es-ES" smtClean="0"/>
          </a:p>
          <a:p>
            <a:endParaRPr lang="es-ES" dirty="0"/>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7</a:t>
            </a:fld>
            <a:endParaRPr lang="es-ES"/>
          </a:p>
        </p:txBody>
      </p:sp>
    </p:spTree>
    <p:extLst>
      <p:ext uri="{BB962C8B-B14F-4D97-AF65-F5344CB8AC3E}">
        <p14:creationId xmlns:p14="http://schemas.microsoft.com/office/powerpoint/2010/main" xmlns="" val="38770781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eaLnBrk="1" hangingPunct="1">
              <a:spcBef>
                <a:spcPct val="0"/>
              </a:spcBef>
            </a:pPr>
            <a:r>
              <a:rPr lang="es-ES" dirty="0" smtClean="0"/>
              <a:t>David </a:t>
            </a:r>
            <a:r>
              <a:rPr lang="es-ES" dirty="0" err="1" smtClean="0"/>
              <a:t>McClalland</a:t>
            </a:r>
            <a:r>
              <a:rPr lang="es-ES" dirty="0" smtClean="0"/>
              <a:t>: Competencias inicialmente, fueron solo una forma de ver las capacidades </a:t>
            </a:r>
          </a:p>
          <a:p>
            <a:pPr eaLnBrk="1" hangingPunct="1">
              <a:spcBef>
                <a:spcPct val="0"/>
              </a:spcBef>
            </a:pPr>
            <a:r>
              <a:rPr lang="es-ES" dirty="0" smtClean="0"/>
              <a:t>humanas, es decir, un modelo, pero que tenía la virtud de enfatizar una estrecha relación con el </a:t>
            </a:r>
          </a:p>
          <a:p>
            <a:pPr eaLnBrk="1" hangingPunct="1">
              <a:spcBef>
                <a:spcPct val="0"/>
              </a:spcBef>
            </a:pPr>
            <a:r>
              <a:rPr lang="es-ES" dirty="0" smtClean="0"/>
              <a:t>trabajo, lo que responde muy bien a la concepción de la psicología cognoscitiva y del </a:t>
            </a:r>
          </a:p>
          <a:p>
            <a:pPr eaLnBrk="1" hangingPunct="1">
              <a:spcBef>
                <a:spcPct val="0"/>
              </a:spcBef>
            </a:pPr>
            <a:r>
              <a:rPr lang="es-ES" dirty="0" smtClean="0"/>
              <a:t>Constructivismo. Modelo de las 3 necesidades: LOGRO/PODER/</a:t>
            </a:r>
            <a:r>
              <a:rPr lang="es-ES" dirty="0" err="1" smtClean="0"/>
              <a:t>AFILIACIón</a:t>
            </a:r>
            <a:endParaRPr lang="es-ES" smtClean="0"/>
          </a:p>
          <a:p>
            <a:endParaRPr lang="es-ES" dirty="0"/>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8</a:t>
            </a:fld>
            <a:endParaRPr lang="es-ES"/>
          </a:p>
        </p:txBody>
      </p:sp>
    </p:spTree>
    <p:extLst>
      <p:ext uri="{BB962C8B-B14F-4D97-AF65-F5344CB8AC3E}">
        <p14:creationId xmlns:p14="http://schemas.microsoft.com/office/powerpoint/2010/main" xmlns="" val="13068384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eaLnBrk="1" hangingPunct="1">
              <a:spcBef>
                <a:spcPct val="0"/>
              </a:spcBef>
            </a:pPr>
            <a:r>
              <a:rPr lang="es-ES" dirty="0" smtClean="0"/>
              <a:t>David </a:t>
            </a:r>
            <a:r>
              <a:rPr lang="es-ES" dirty="0" err="1" smtClean="0"/>
              <a:t>McClalland</a:t>
            </a:r>
            <a:r>
              <a:rPr lang="es-ES" dirty="0" smtClean="0"/>
              <a:t>: Competencias inicialmente, fueron solo una forma de ver las capacidades </a:t>
            </a:r>
          </a:p>
          <a:p>
            <a:pPr eaLnBrk="1" hangingPunct="1">
              <a:spcBef>
                <a:spcPct val="0"/>
              </a:spcBef>
            </a:pPr>
            <a:r>
              <a:rPr lang="es-ES" dirty="0" smtClean="0"/>
              <a:t>humanas, es decir, un modelo, pero que tenía la virtud de enfatizar una estrecha relación con el </a:t>
            </a:r>
          </a:p>
          <a:p>
            <a:pPr eaLnBrk="1" hangingPunct="1">
              <a:spcBef>
                <a:spcPct val="0"/>
              </a:spcBef>
            </a:pPr>
            <a:r>
              <a:rPr lang="es-ES" dirty="0" smtClean="0"/>
              <a:t>trabajo, lo que responde muy bien a la concepción de la psicología cognoscitiva y del </a:t>
            </a:r>
          </a:p>
          <a:p>
            <a:pPr eaLnBrk="1" hangingPunct="1">
              <a:spcBef>
                <a:spcPct val="0"/>
              </a:spcBef>
            </a:pPr>
            <a:r>
              <a:rPr lang="es-ES" dirty="0" smtClean="0"/>
              <a:t>Constructivismo. Modelo de las 3 necesidades: LOGRO/PODER/</a:t>
            </a:r>
            <a:r>
              <a:rPr lang="es-ES" dirty="0" err="1" smtClean="0"/>
              <a:t>AFILIACIón</a:t>
            </a:r>
            <a:endParaRPr lang="es-ES" smtClean="0"/>
          </a:p>
          <a:p>
            <a:endParaRPr lang="es-ES" dirty="0"/>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9</a:t>
            </a:fld>
            <a:endParaRPr lang="es-ES"/>
          </a:p>
        </p:txBody>
      </p:sp>
    </p:spTree>
    <p:extLst>
      <p:ext uri="{BB962C8B-B14F-4D97-AF65-F5344CB8AC3E}">
        <p14:creationId xmlns:p14="http://schemas.microsoft.com/office/powerpoint/2010/main" xmlns="" val="1264571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eaLnBrk="1" hangingPunct="1">
              <a:spcBef>
                <a:spcPct val="0"/>
              </a:spcBef>
            </a:pPr>
            <a:r>
              <a:rPr lang="es-ES" dirty="0" smtClean="0"/>
              <a:t>David </a:t>
            </a:r>
            <a:r>
              <a:rPr lang="es-ES" dirty="0" err="1" smtClean="0"/>
              <a:t>McClalland</a:t>
            </a:r>
            <a:r>
              <a:rPr lang="es-ES" dirty="0" smtClean="0"/>
              <a:t>: Competencias inicialmente, fueron solo una forma de ver las capacidades </a:t>
            </a:r>
          </a:p>
          <a:p>
            <a:pPr eaLnBrk="1" hangingPunct="1">
              <a:spcBef>
                <a:spcPct val="0"/>
              </a:spcBef>
            </a:pPr>
            <a:r>
              <a:rPr lang="es-ES" dirty="0" smtClean="0"/>
              <a:t>humanas, es decir, un modelo, pero que tenía la virtud de enfatizar una estrecha relación con el </a:t>
            </a:r>
          </a:p>
          <a:p>
            <a:pPr eaLnBrk="1" hangingPunct="1">
              <a:spcBef>
                <a:spcPct val="0"/>
              </a:spcBef>
            </a:pPr>
            <a:r>
              <a:rPr lang="es-ES" dirty="0" smtClean="0"/>
              <a:t>trabajo, lo que responde muy bien a la concepción de la psicología cognoscitiva y del </a:t>
            </a:r>
          </a:p>
          <a:p>
            <a:pPr eaLnBrk="1" hangingPunct="1">
              <a:spcBef>
                <a:spcPct val="0"/>
              </a:spcBef>
            </a:pPr>
            <a:r>
              <a:rPr lang="es-ES" dirty="0" smtClean="0"/>
              <a:t>Constructivismo. Modelo de las 3 necesidades: LOGRO/PODER/</a:t>
            </a:r>
            <a:r>
              <a:rPr lang="es-ES" dirty="0" err="1" smtClean="0"/>
              <a:t>AFILIACIón</a:t>
            </a:r>
            <a:endParaRPr lang="es-ES" smtClean="0"/>
          </a:p>
          <a:p>
            <a:endParaRPr lang="es-ES" dirty="0"/>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10</a:t>
            </a:fld>
            <a:endParaRPr lang="es-ES"/>
          </a:p>
        </p:txBody>
      </p:sp>
    </p:spTree>
    <p:extLst>
      <p:ext uri="{BB962C8B-B14F-4D97-AF65-F5344CB8AC3E}">
        <p14:creationId xmlns:p14="http://schemas.microsoft.com/office/powerpoint/2010/main" xmlns="" val="28260767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eaLnBrk="1" hangingPunct="1">
              <a:spcBef>
                <a:spcPct val="0"/>
              </a:spcBef>
            </a:pPr>
            <a:r>
              <a:rPr lang="es-ES" dirty="0" smtClean="0"/>
              <a:t>David </a:t>
            </a:r>
            <a:r>
              <a:rPr lang="es-ES" dirty="0" err="1" smtClean="0"/>
              <a:t>McClalland</a:t>
            </a:r>
            <a:r>
              <a:rPr lang="es-ES" dirty="0" smtClean="0"/>
              <a:t>: Competencias inicialmente, fueron solo una forma de ver las capacidades </a:t>
            </a:r>
          </a:p>
          <a:p>
            <a:pPr eaLnBrk="1" hangingPunct="1">
              <a:spcBef>
                <a:spcPct val="0"/>
              </a:spcBef>
            </a:pPr>
            <a:r>
              <a:rPr lang="es-ES" dirty="0" smtClean="0"/>
              <a:t>humanas, es decir, un modelo, pero que tenía la virtud de enfatizar una estrecha relación con el </a:t>
            </a:r>
          </a:p>
          <a:p>
            <a:pPr eaLnBrk="1" hangingPunct="1">
              <a:spcBef>
                <a:spcPct val="0"/>
              </a:spcBef>
            </a:pPr>
            <a:r>
              <a:rPr lang="es-ES" dirty="0" smtClean="0"/>
              <a:t>trabajo, lo que responde muy bien a la concepción de la psicología cognoscitiva y del </a:t>
            </a:r>
          </a:p>
          <a:p>
            <a:pPr eaLnBrk="1" hangingPunct="1">
              <a:spcBef>
                <a:spcPct val="0"/>
              </a:spcBef>
            </a:pPr>
            <a:r>
              <a:rPr lang="es-ES" dirty="0" smtClean="0"/>
              <a:t>Constructivismo. Modelo de las 3 necesidades: LOGRO/PODER/</a:t>
            </a:r>
            <a:r>
              <a:rPr lang="es-ES" dirty="0" err="1" smtClean="0"/>
              <a:t>AFILIACIón</a:t>
            </a:r>
            <a:endParaRPr lang="es-ES" smtClean="0"/>
          </a:p>
          <a:p>
            <a:endParaRPr lang="es-ES" dirty="0"/>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11</a:t>
            </a:fld>
            <a:endParaRPr lang="es-ES"/>
          </a:p>
        </p:txBody>
      </p:sp>
    </p:spTree>
    <p:extLst>
      <p:ext uri="{BB962C8B-B14F-4D97-AF65-F5344CB8AC3E}">
        <p14:creationId xmlns:p14="http://schemas.microsoft.com/office/powerpoint/2010/main" xmlns="" val="30290144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12</a:t>
            </a:fld>
            <a:endParaRPr lang="es-ES"/>
          </a:p>
        </p:txBody>
      </p:sp>
    </p:spTree>
    <p:extLst>
      <p:ext uri="{BB962C8B-B14F-4D97-AF65-F5344CB8AC3E}">
        <p14:creationId xmlns:p14="http://schemas.microsoft.com/office/powerpoint/2010/main" xmlns="" val="23464892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fundador y director del MIT Media </a:t>
            </a:r>
            <a:r>
              <a:rPr lang="es-ES" dirty="0" err="1" smtClean="0"/>
              <a:t>Lab</a:t>
            </a:r>
            <a:r>
              <a:rPr lang="es-ES" dirty="0" smtClean="0"/>
              <a:t> </a:t>
            </a:r>
          </a:p>
          <a:p>
            <a:r>
              <a:rPr lang="es-ES" dirty="0" smtClean="0">
                <a:hlinkClick r:id="rId3" tooltip="OLPC"/>
              </a:rPr>
              <a:t>OLPC</a:t>
            </a:r>
            <a:endParaRPr lang="es-ES" dirty="0"/>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13</a:t>
            </a:fld>
            <a:endParaRPr lang="es-ES"/>
          </a:p>
        </p:txBody>
      </p:sp>
    </p:spTree>
    <p:extLst>
      <p:ext uri="{BB962C8B-B14F-4D97-AF65-F5344CB8AC3E}">
        <p14:creationId xmlns:p14="http://schemas.microsoft.com/office/powerpoint/2010/main" xmlns="" val="25425321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Globalización</a:t>
            </a:r>
            <a:r>
              <a:rPr lang="es-ES" baseline="0" dirty="0" smtClean="0"/>
              <a:t>  proceso inicio </a:t>
            </a:r>
            <a:r>
              <a:rPr lang="es-ES" baseline="0" dirty="0" err="1" smtClean="0"/>
              <a:t>telegrafo</a:t>
            </a:r>
            <a:r>
              <a:rPr lang="es-ES" baseline="0" dirty="0" smtClean="0"/>
              <a:t>. </a:t>
            </a:r>
            <a:r>
              <a:rPr lang="es-ES" baseline="0" dirty="0" err="1" smtClean="0"/>
              <a:t>Neoglobalización</a:t>
            </a:r>
            <a:endParaRPr lang="es-ES" baseline="0" dirty="0" smtClean="0"/>
          </a:p>
          <a:p>
            <a:r>
              <a:rPr lang="es-ES" dirty="0" smtClean="0"/>
              <a:t>a </a:t>
            </a:r>
            <a:r>
              <a:rPr lang="es-ES" dirty="0" err="1" smtClean="0"/>
              <a:t>postglobalización</a:t>
            </a:r>
            <a:r>
              <a:rPr lang="es-ES" dirty="0" smtClean="0"/>
              <a:t> como corriente político filosófica, debe entender que si bien el mundo es uno, y sus distancias se han acortado a cero, sigue siendo de una diversidad muy rica.</a:t>
            </a:r>
          </a:p>
          <a:p>
            <a:endParaRPr lang="es-ES" dirty="0" smtClean="0"/>
          </a:p>
          <a:p>
            <a:r>
              <a:rPr lang="es-ES" dirty="0" smtClean="0"/>
              <a:t>Charles Hill define la </a:t>
            </a:r>
            <a:r>
              <a:rPr lang="es-ES" dirty="0" err="1" smtClean="0"/>
              <a:t>globalizacion</a:t>
            </a:r>
            <a:r>
              <a:rPr lang="es-ES" dirty="0" smtClean="0"/>
              <a:t> como "el cambio hacia una </a:t>
            </a:r>
            <a:r>
              <a:rPr lang="es-ES" dirty="0" err="1" smtClean="0"/>
              <a:t>economia</a:t>
            </a:r>
            <a:r>
              <a:rPr lang="es-ES" dirty="0" smtClean="0"/>
              <a:t> mundial mas integrada e interdependiente“</a:t>
            </a:r>
          </a:p>
          <a:p>
            <a:endParaRPr lang="es-ES" dirty="0" smtClean="0"/>
          </a:p>
          <a:p>
            <a:r>
              <a:rPr lang="es-ES" dirty="0" smtClean="0">
                <a:hlinkClick r:id="rId3" tooltip="Marshall McLuhan"/>
              </a:rPr>
              <a:t>Marshall </a:t>
            </a:r>
            <a:r>
              <a:rPr lang="es-ES" dirty="0" err="1" smtClean="0">
                <a:hlinkClick r:id="rId3" tooltip="Marshall McLuhan"/>
              </a:rPr>
              <a:t>McLuhan</a:t>
            </a:r>
            <a:r>
              <a:rPr lang="es-ES" dirty="0" smtClean="0"/>
              <a:t> sostenía ya en 1961</a:t>
            </a:r>
          </a:p>
          <a:p>
            <a:endParaRPr lang="es-ES" dirty="0" smtClean="0"/>
          </a:p>
          <a:p>
            <a:r>
              <a:rPr lang="es-ES" dirty="0" smtClean="0"/>
              <a:t>Nuevo marco Escasez-</a:t>
            </a:r>
            <a:r>
              <a:rPr lang="es-ES" dirty="0" err="1" smtClean="0"/>
              <a:t>optiización</a:t>
            </a:r>
            <a:r>
              <a:rPr lang="es-ES" dirty="0" smtClean="0"/>
              <a:t>-exceso de</a:t>
            </a:r>
            <a:r>
              <a:rPr lang="es-ES" baseline="0" dirty="0" smtClean="0"/>
              <a:t> capacidad-</a:t>
            </a:r>
            <a:endParaRPr lang="es-ES" dirty="0" smtClean="0"/>
          </a:p>
          <a:p>
            <a:endParaRPr lang="es-ES" dirty="0" smtClean="0"/>
          </a:p>
          <a:p>
            <a:endParaRPr lang="es-ES" dirty="0"/>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14</a:t>
            </a:fld>
            <a:endParaRPr lang="es-ES"/>
          </a:p>
        </p:txBody>
      </p:sp>
    </p:spTree>
    <p:extLst>
      <p:ext uri="{BB962C8B-B14F-4D97-AF65-F5344CB8AC3E}">
        <p14:creationId xmlns:p14="http://schemas.microsoft.com/office/powerpoint/2010/main" xmlns="" val="30428103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CO" altLang="en-US" sz="1200" dirty="0" err="1" smtClean="0">
                <a:latin typeface="Arial Narrow" pitchFamily="34" charset="0"/>
              </a:rPr>
              <a:t>Hieronimo</a:t>
            </a:r>
            <a:r>
              <a:rPr lang="es-CO" altLang="en-US" sz="1200" dirty="0" smtClean="0">
                <a:latin typeface="Arial Narrow" pitchFamily="34" charset="0"/>
              </a:rPr>
              <a:t> </a:t>
            </a:r>
            <a:r>
              <a:rPr lang="es-CO" altLang="en-US" sz="1200" dirty="0" err="1" smtClean="0">
                <a:latin typeface="Arial Narrow" pitchFamily="34" charset="0"/>
              </a:rPr>
              <a:t>Squarciafico</a:t>
            </a:r>
            <a:r>
              <a:rPr lang="es-CO" altLang="en-US" sz="1200" dirty="0" smtClean="0">
                <a:latin typeface="Arial Narrow" pitchFamily="34" charset="0"/>
              </a:rPr>
              <a:t> (1477) estaba preocupado porque la facilidad de conseguir los libros llevaría a la pereza intelectual y haría a los hombres “menos estudiosos”</a:t>
            </a:r>
          </a:p>
          <a:p>
            <a:pPr marL="0" marR="0" indent="0" algn="l" defTabSz="914400" rtl="0" eaLnBrk="1" fontAlgn="auto" latinLnBrk="0" hangingPunct="1">
              <a:lnSpc>
                <a:spcPct val="100000"/>
              </a:lnSpc>
              <a:spcBef>
                <a:spcPts val="0"/>
              </a:spcBef>
              <a:spcAft>
                <a:spcPts val="0"/>
              </a:spcAft>
              <a:buClrTx/>
              <a:buSzTx/>
              <a:buFontTx/>
              <a:buNone/>
              <a:tabLst/>
              <a:defRPr/>
            </a:pPr>
            <a:endParaRPr lang="es-CO" altLang="en-US" sz="1200" dirty="0" smtClean="0">
              <a:latin typeface="Arial Narrow"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s-ES" dirty="0" smtClean="0"/>
              <a:t>"Jamás se han visto tales desmanes entre los estudiantes y todo ello es debido a los malditos inventos modernos que echan todo a perder (...) sobre todo la imprenta, esa peste llegada de Alemania. Ya no se hacen libros ni manuscritos, la imprenta hunde a la librería. Esto es el fin del mundo", ponía en boca de uno de sus personajes Víctor Hugo en "Nuestra Señora de París" (1831).</a:t>
            </a:r>
            <a:endParaRPr lang="es-ES" altLang="en-US" sz="1200" dirty="0" smtClean="0">
              <a:latin typeface="Arial Narrow" pitchFamily="34" charset="0"/>
            </a:endParaRPr>
          </a:p>
          <a:p>
            <a:endParaRPr lang="es-ES" dirty="0"/>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15</a:t>
            </a:fld>
            <a:endParaRPr lang="es-ES"/>
          </a:p>
        </p:txBody>
      </p:sp>
    </p:spTree>
    <p:extLst>
      <p:ext uri="{BB962C8B-B14F-4D97-AF65-F5344CB8AC3E}">
        <p14:creationId xmlns:p14="http://schemas.microsoft.com/office/powerpoint/2010/main" xmlns="" val="35261206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kern="1200" dirty="0" smtClean="0">
                <a:solidFill>
                  <a:schemeClr val="tx1"/>
                </a:solidFill>
                <a:latin typeface="+mn-lt"/>
                <a:ea typeface="+mn-ea"/>
                <a:cs typeface="+mn-cs"/>
              </a:rPr>
              <a:t>OECD-</a:t>
            </a:r>
          </a:p>
          <a:p>
            <a:r>
              <a:rPr lang="es-ES" sz="1200" kern="1200" dirty="0" smtClean="0">
                <a:solidFill>
                  <a:schemeClr val="tx1"/>
                </a:solidFill>
                <a:latin typeface="+mn-lt"/>
                <a:ea typeface="+mn-ea"/>
                <a:cs typeface="+mn-cs"/>
              </a:rPr>
              <a:t>CERI,</a:t>
            </a:r>
          </a:p>
          <a:p>
            <a:r>
              <a:rPr lang="es-ES" sz="1200" kern="1200" dirty="0" smtClean="0">
                <a:solidFill>
                  <a:schemeClr val="tx1"/>
                </a:solidFill>
                <a:latin typeface="+mn-lt"/>
                <a:ea typeface="+mn-ea"/>
                <a:cs typeface="+mn-cs"/>
              </a:rPr>
              <a:t>2006</a:t>
            </a:r>
          </a:p>
          <a:p>
            <a:endParaRPr lang="es-ES" dirty="0"/>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16</a:t>
            </a:fld>
            <a:endParaRPr lang="es-ES"/>
          </a:p>
        </p:txBody>
      </p:sp>
    </p:spTree>
    <p:extLst>
      <p:ext uri="{BB962C8B-B14F-4D97-AF65-F5344CB8AC3E}">
        <p14:creationId xmlns:p14="http://schemas.microsoft.com/office/powerpoint/2010/main" xmlns="" val="29634595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CO" altLang="en-US" sz="1200" dirty="0" err="1" smtClean="0">
                <a:latin typeface="Arial Narrow" pitchFamily="34" charset="0"/>
              </a:rPr>
              <a:t>Hieronimo</a:t>
            </a:r>
            <a:r>
              <a:rPr lang="es-CO" altLang="en-US" sz="1200" dirty="0" smtClean="0">
                <a:latin typeface="Arial Narrow" pitchFamily="34" charset="0"/>
              </a:rPr>
              <a:t> </a:t>
            </a:r>
            <a:r>
              <a:rPr lang="es-CO" altLang="en-US" sz="1200" dirty="0" err="1" smtClean="0">
                <a:latin typeface="Arial Narrow" pitchFamily="34" charset="0"/>
              </a:rPr>
              <a:t>Squarciafico</a:t>
            </a:r>
            <a:r>
              <a:rPr lang="es-CO" altLang="en-US" sz="1200" dirty="0" smtClean="0">
                <a:latin typeface="Arial Narrow" pitchFamily="34" charset="0"/>
              </a:rPr>
              <a:t> (1477) estaba preocupado porque la facilidad de conseguir los libros llevaría a la pereza intelectual y haría a los hombres “menos estudiosos”</a:t>
            </a:r>
          </a:p>
          <a:p>
            <a:pPr marL="0" marR="0" indent="0" algn="l" defTabSz="914400" rtl="0" eaLnBrk="1" fontAlgn="auto" latinLnBrk="0" hangingPunct="1">
              <a:lnSpc>
                <a:spcPct val="100000"/>
              </a:lnSpc>
              <a:spcBef>
                <a:spcPts val="0"/>
              </a:spcBef>
              <a:spcAft>
                <a:spcPts val="0"/>
              </a:spcAft>
              <a:buClrTx/>
              <a:buSzTx/>
              <a:buFontTx/>
              <a:buNone/>
              <a:tabLst/>
              <a:defRPr/>
            </a:pPr>
            <a:endParaRPr lang="es-CO" altLang="en-US" sz="1200" dirty="0" smtClean="0">
              <a:latin typeface="Arial Narrow"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s-ES" dirty="0" smtClean="0"/>
              <a:t>"Jamás se han visto tales desmanes entre los estudiantes y todo ello es debido a los malditos inventos modernos que echan todo a perder (...) sobre todo la imprenta, esa peste llegada de Alemania. Ya no se hacen libros ni manuscritos, la imprenta hunde a la librería. Esto es el fin del mundo", ponía en boca de uno de sus personajes Víctor Hugo en "Nuestra Señora de París" (1831).</a:t>
            </a:r>
            <a:endParaRPr lang="es-ES" altLang="en-US" sz="1200" dirty="0" smtClean="0">
              <a:latin typeface="Arial Narrow" pitchFamily="34" charset="0"/>
            </a:endParaRPr>
          </a:p>
          <a:p>
            <a:endParaRPr lang="es-ES" dirty="0"/>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17</a:t>
            </a:fld>
            <a:endParaRPr lang="es-ES"/>
          </a:p>
        </p:txBody>
      </p:sp>
    </p:spTree>
    <p:extLst>
      <p:ext uri="{BB962C8B-B14F-4D97-AF65-F5344CB8AC3E}">
        <p14:creationId xmlns:p14="http://schemas.microsoft.com/office/powerpoint/2010/main" xmlns="" val="5462697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Globalización</a:t>
            </a:r>
            <a:r>
              <a:rPr lang="es-ES" baseline="0" dirty="0" smtClean="0"/>
              <a:t>  proceso inicio </a:t>
            </a:r>
            <a:r>
              <a:rPr lang="es-ES" baseline="0" dirty="0" err="1" smtClean="0"/>
              <a:t>telegrafo</a:t>
            </a:r>
            <a:r>
              <a:rPr lang="es-ES" baseline="0" dirty="0" smtClean="0"/>
              <a:t>. </a:t>
            </a:r>
            <a:r>
              <a:rPr lang="es-ES" baseline="0" dirty="0" err="1" smtClean="0"/>
              <a:t>Neoglobalización</a:t>
            </a:r>
            <a:endParaRPr lang="es-ES" baseline="0" dirty="0" smtClean="0"/>
          </a:p>
          <a:p>
            <a:r>
              <a:rPr lang="es-ES" dirty="0" smtClean="0"/>
              <a:t>a </a:t>
            </a:r>
            <a:r>
              <a:rPr lang="es-ES" dirty="0" err="1" smtClean="0"/>
              <a:t>postglobalización</a:t>
            </a:r>
            <a:r>
              <a:rPr lang="es-ES" dirty="0" smtClean="0"/>
              <a:t> como corriente político filosófica, debe entender que si bien el mundo es uno, y sus distancias se han acortado a cero, sigue siendo de una diversidad muy rica.</a:t>
            </a:r>
          </a:p>
          <a:p>
            <a:endParaRPr lang="es-ES" dirty="0" smtClean="0"/>
          </a:p>
          <a:p>
            <a:r>
              <a:rPr lang="es-ES" dirty="0" smtClean="0"/>
              <a:t>Charles Hill define la </a:t>
            </a:r>
            <a:r>
              <a:rPr lang="es-ES" dirty="0" err="1" smtClean="0"/>
              <a:t>globalizacion</a:t>
            </a:r>
            <a:r>
              <a:rPr lang="es-ES" dirty="0" smtClean="0"/>
              <a:t> como "el cambio hacia una </a:t>
            </a:r>
            <a:r>
              <a:rPr lang="es-ES" dirty="0" err="1" smtClean="0"/>
              <a:t>economia</a:t>
            </a:r>
            <a:r>
              <a:rPr lang="es-ES" dirty="0" smtClean="0"/>
              <a:t> mundial mas integrada e interdependiente“</a:t>
            </a:r>
          </a:p>
          <a:p>
            <a:endParaRPr lang="es-ES" dirty="0" smtClean="0"/>
          </a:p>
          <a:p>
            <a:r>
              <a:rPr lang="es-ES" dirty="0" smtClean="0">
                <a:hlinkClick r:id="rId3" tooltip="Marshall McLuhan"/>
              </a:rPr>
              <a:t>Marshall </a:t>
            </a:r>
            <a:r>
              <a:rPr lang="es-ES" dirty="0" err="1" smtClean="0">
                <a:hlinkClick r:id="rId3" tooltip="Marshall McLuhan"/>
              </a:rPr>
              <a:t>McLuhan</a:t>
            </a:r>
            <a:r>
              <a:rPr lang="es-ES" dirty="0" smtClean="0"/>
              <a:t> sostenía ya en 1961</a:t>
            </a:r>
          </a:p>
          <a:p>
            <a:endParaRPr lang="es-ES" dirty="0" smtClean="0"/>
          </a:p>
          <a:p>
            <a:r>
              <a:rPr lang="es-ES" dirty="0" smtClean="0"/>
              <a:t>Nuevo marco Escasez-</a:t>
            </a:r>
            <a:r>
              <a:rPr lang="es-ES" dirty="0" err="1" smtClean="0"/>
              <a:t>optiización</a:t>
            </a:r>
            <a:r>
              <a:rPr lang="es-ES" dirty="0" smtClean="0"/>
              <a:t>-exceso de</a:t>
            </a:r>
            <a:r>
              <a:rPr lang="es-ES" baseline="0" dirty="0" smtClean="0"/>
              <a:t> capacidad-</a:t>
            </a:r>
            <a:endParaRPr lang="es-ES" dirty="0" smtClean="0"/>
          </a:p>
          <a:p>
            <a:endParaRPr lang="es-ES" dirty="0" smtClean="0"/>
          </a:p>
          <a:p>
            <a:endParaRPr lang="es-ES" dirty="0"/>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18</a:t>
            </a:fld>
            <a:endParaRPr lang="es-ES"/>
          </a:p>
        </p:txBody>
      </p:sp>
    </p:spTree>
    <p:extLst>
      <p:ext uri="{BB962C8B-B14F-4D97-AF65-F5344CB8AC3E}">
        <p14:creationId xmlns:p14="http://schemas.microsoft.com/office/powerpoint/2010/main" xmlns="" val="6652396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Globalización</a:t>
            </a:r>
            <a:r>
              <a:rPr lang="es-ES" baseline="0" dirty="0" smtClean="0"/>
              <a:t>  proceso inicio </a:t>
            </a:r>
            <a:r>
              <a:rPr lang="es-ES" baseline="0" dirty="0" err="1" smtClean="0"/>
              <a:t>telegrafo</a:t>
            </a:r>
            <a:r>
              <a:rPr lang="es-ES" baseline="0" dirty="0" smtClean="0"/>
              <a:t>. </a:t>
            </a:r>
            <a:r>
              <a:rPr lang="es-ES" baseline="0" dirty="0" err="1" smtClean="0"/>
              <a:t>Neoglobalización</a:t>
            </a:r>
            <a:endParaRPr lang="es-ES" baseline="0" dirty="0" smtClean="0"/>
          </a:p>
          <a:p>
            <a:r>
              <a:rPr lang="es-ES" dirty="0" smtClean="0"/>
              <a:t>a </a:t>
            </a:r>
            <a:r>
              <a:rPr lang="es-ES" dirty="0" err="1" smtClean="0"/>
              <a:t>postglobalización</a:t>
            </a:r>
            <a:r>
              <a:rPr lang="es-ES" dirty="0" smtClean="0"/>
              <a:t> como corriente político filosófica, debe entender que si bien el mundo es uno, y sus distancias se han acortado a cero, sigue siendo de una diversidad muy rica.</a:t>
            </a:r>
          </a:p>
          <a:p>
            <a:endParaRPr lang="es-ES" dirty="0" smtClean="0"/>
          </a:p>
          <a:p>
            <a:r>
              <a:rPr lang="es-ES" dirty="0" smtClean="0"/>
              <a:t>Charles Hill define la </a:t>
            </a:r>
            <a:r>
              <a:rPr lang="es-ES" dirty="0" err="1" smtClean="0"/>
              <a:t>globalizacion</a:t>
            </a:r>
            <a:r>
              <a:rPr lang="es-ES" dirty="0" smtClean="0"/>
              <a:t> como "el cambio hacia una </a:t>
            </a:r>
            <a:r>
              <a:rPr lang="es-ES" dirty="0" err="1" smtClean="0"/>
              <a:t>economia</a:t>
            </a:r>
            <a:r>
              <a:rPr lang="es-ES" dirty="0" smtClean="0"/>
              <a:t> mundial mas integrada e interdependiente“</a:t>
            </a:r>
          </a:p>
          <a:p>
            <a:endParaRPr lang="es-ES" dirty="0" smtClean="0"/>
          </a:p>
          <a:p>
            <a:r>
              <a:rPr lang="es-ES" dirty="0" smtClean="0">
                <a:hlinkClick r:id="rId3" tooltip="Marshall McLuhan"/>
              </a:rPr>
              <a:t>Marshall </a:t>
            </a:r>
            <a:r>
              <a:rPr lang="es-ES" dirty="0" err="1" smtClean="0">
                <a:hlinkClick r:id="rId3" tooltip="Marshall McLuhan"/>
              </a:rPr>
              <a:t>McLuhan</a:t>
            </a:r>
            <a:r>
              <a:rPr lang="es-ES" dirty="0" smtClean="0"/>
              <a:t> sostenía ya en 1961</a:t>
            </a:r>
          </a:p>
          <a:p>
            <a:endParaRPr lang="es-ES" dirty="0" smtClean="0"/>
          </a:p>
          <a:p>
            <a:r>
              <a:rPr lang="es-ES" dirty="0" smtClean="0"/>
              <a:t>Nuevo marco Escasez-</a:t>
            </a:r>
            <a:r>
              <a:rPr lang="es-ES" dirty="0" err="1" smtClean="0"/>
              <a:t>optiización</a:t>
            </a:r>
            <a:r>
              <a:rPr lang="es-ES" dirty="0" smtClean="0"/>
              <a:t>-exceso de</a:t>
            </a:r>
            <a:r>
              <a:rPr lang="es-ES" baseline="0" dirty="0" smtClean="0"/>
              <a:t> capacidad-</a:t>
            </a:r>
            <a:endParaRPr lang="es-ES" dirty="0" smtClean="0"/>
          </a:p>
          <a:p>
            <a:endParaRPr lang="es-ES" dirty="0" smtClean="0"/>
          </a:p>
          <a:p>
            <a:endParaRPr lang="es-ES" dirty="0"/>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19</a:t>
            </a:fld>
            <a:endParaRPr lang="es-ES"/>
          </a:p>
        </p:txBody>
      </p:sp>
    </p:spTree>
    <p:extLst>
      <p:ext uri="{BB962C8B-B14F-4D97-AF65-F5344CB8AC3E}">
        <p14:creationId xmlns:p14="http://schemas.microsoft.com/office/powerpoint/2010/main" xmlns="" val="6202274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kern="1200" dirty="0" smtClean="0">
                <a:solidFill>
                  <a:schemeClr val="tx1"/>
                </a:solidFill>
                <a:latin typeface="+mn-lt"/>
                <a:ea typeface="+mn-ea"/>
                <a:cs typeface="+mn-cs"/>
              </a:rPr>
              <a:t>«</a:t>
            </a:r>
          </a:p>
          <a:p>
            <a:r>
              <a:rPr lang="es-ES" sz="1200" kern="1200" dirty="0" smtClean="0">
                <a:solidFill>
                  <a:schemeClr val="tx1"/>
                </a:solidFill>
                <a:latin typeface="+mn-lt"/>
                <a:ea typeface="+mn-ea"/>
                <a:cs typeface="+mn-cs"/>
              </a:rPr>
              <a:t>Habilidades y competencias del siglo XXI para los a</a:t>
            </a:r>
          </a:p>
          <a:p>
            <a:r>
              <a:rPr lang="es-ES" sz="1200" kern="1200" dirty="0" err="1" smtClean="0">
                <a:solidFill>
                  <a:schemeClr val="tx1"/>
                </a:solidFill>
                <a:latin typeface="+mn-lt"/>
                <a:ea typeface="+mn-ea"/>
                <a:cs typeface="+mn-cs"/>
              </a:rPr>
              <a:t>prendices</a:t>
            </a:r>
            <a:r>
              <a:rPr lang="es-ES" sz="1200" kern="1200" dirty="0" smtClean="0">
                <a:solidFill>
                  <a:schemeClr val="tx1"/>
                </a:solidFill>
                <a:latin typeface="+mn-lt"/>
                <a:ea typeface="+mn-ea"/>
                <a:cs typeface="+mn-cs"/>
              </a:rPr>
              <a:t> del nuevo </a:t>
            </a:r>
          </a:p>
          <a:p>
            <a:r>
              <a:rPr lang="es-ES" sz="1200" kern="1200" dirty="0" smtClean="0">
                <a:solidFill>
                  <a:schemeClr val="tx1"/>
                </a:solidFill>
                <a:latin typeface="+mn-lt"/>
                <a:ea typeface="+mn-ea"/>
                <a:cs typeface="+mn-cs"/>
              </a:rPr>
              <a:t>milenio en los países de la OCDE</a:t>
            </a:r>
          </a:p>
          <a:p>
            <a:r>
              <a:rPr lang="es-ES" sz="1200" kern="1200" dirty="0" smtClean="0">
                <a:solidFill>
                  <a:schemeClr val="tx1"/>
                </a:solidFill>
                <a:latin typeface="+mn-lt"/>
                <a:ea typeface="+mn-ea"/>
                <a:cs typeface="+mn-cs"/>
              </a:rPr>
              <a:t>» [«</a:t>
            </a:r>
          </a:p>
          <a:p>
            <a:r>
              <a:rPr lang="es-ES" sz="1200" kern="1200" dirty="0" smtClean="0">
                <a:solidFill>
                  <a:schemeClr val="tx1"/>
                </a:solidFill>
                <a:latin typeface="+mn-lt"/>
                <a:ea typeface="+mn-ea"/>
                <a:cs typeface="+mn-cs"/>
              </a:rPr>
              <a:t>21</a:t>
            </a:r>
          </a:p>
          <a:p>
            <a:r>
              <a:rPr lang="es-ES" sz="1200" kern="1200" dirty="0" err="1" smtClean="0">
                <a:solidFill>
                  <a:schemeClr val="tx1"/>
                </a:solidFill>
                <a:latin typeface="+mn-lt"/>
                <a:ea typeface="+mn-ea"/>
                <a:cs typeface="+mn-cs"/>
              </a:rPr>
              <a:t>st</a:t>
            </a:r>
            <a:endParaRPr lang="es-ES" sz="1200" kern="1200" dirty="0" smtClean="0">
              <a:solidFill>
                <a:schemeClr val="tx1"/>
              </a:solidFill>
              <a:latin typeface="+mn-lt"/>
              <a:ea typeface="+mn-ea"/>
              <a:cs typeface="+mn-cs"/>
            </a:endParaRPr>
          </a:p>
          <a:p>
            <a:r>
              <a:rPr lang="es-ES" sz="1200" kern="1200" dirty="0" err="1" smtClean="0">
                <a:solidFill>
                  <a:schemeClr val="tx1"/>
                </a:solidFill>
                <a:latin typeface="+mn-lt"/>
                <a:ea typeface="+mn-ea"/>
                <a:cs typeface="+mn-cs"/>
              </a:rPr>
              <a:t>century</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skills</a:t>
            </a:r>
            <a:r>
              <a:rPr lang="es-ES" sz="1200" kern="1200" dirty="0" smtClean="0">
                <a:solidFill>
                  <a:schemeClr val="tx1"/>
                </a:solidFill>
                <a:latin typeface="+mn-lt"/>
                <a:ea typeface="+mn-ea"/>
                <a:cs typeface="+mn-cs"/>
              </a:rPr>
              <a:t> and </a:t>
            </a:r>
            <a:r>
              <a:rPr lang="es-ES" sz="1200" kern="1200" dirty="0" err="1" smtClean="0">
                <a:solidFill>
                  <a:schemeClr val="tx1"/>
                </a:solidFill>
                <a:latin typeface="+mn-lt"/>
                <a:ea typeface="+mn-ea"/>
                <a:cs typeface="+mn-cs"/>
              </a:rPr>
              <a:t>competences</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for</a:t>
            </a:r>
            <a:r>
              <a:rPr lang="es-ES" sz="1200" kern="1200" dirty="0" smtClean="0">
                <a:solidFill>
                  <a:schemeClr val="tx1"/>
                </a:solidFill>
                <a:latin typeface="+mn-lt"/>
                <a:ea typeface="+mn-ea"/>
                <a:cs typeface="+mn-cs"/>
              </a:rPr>
              <a:t> new </a:t>
            </a:r>
          </a:p>
          <a:p>
            <a:r>
              <a:rPr lang="es-ES" sz="1200" kern="1200" dirty="0" err="1" smtClean="0">
                <a:solidFill>
                  <a:schemeClr val="tx1"/>
                </a:solidFill>
                <a:latin typeface="+mn-lt"/>
                <a:ea typeface="+mn-ea"/>
                <a:cs typeface="+mn-cs"/>
              </a:rPr>
              <a:t>millennium</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learners</a:t>
            </a:r>
            <a:r>
              <a:rPr lang="es-ES" sz="1200" kern="1200" dirty="0" smtClean="0">
                <a:solidFill>
                  <a:schemeClr val="tx1"/>
                </a:solidFill>
                <a:latin typeface="+mn-lt"/>
                <a:ea typeface="+mn-ea"/>
                <a:cs typeface="+mn-cs"/>
              </a:rPr>
              <a:t> in OECD </a:t>
            </a:r>
            <a:r>
              <a:rPr lang="es-ES" sz="1200" kern="1200" dirty="0" err="1" smtClean="0">
                <a:solidFill>
                  <a:schemeClr val="tx1"/>
                </a:solidFill>
                <a:latin typeface="+mn-lt"/>
                <a:ea typeface="+mn-ea"/>
                <a:cs typeface="+mn-cs"/>
              </a:rPr>
              <a:t>countries</a:t>
            </a:r>
            <a:endParaRPr lang="es-ES" sz="1200" kern="1200" dirty="0" smtClean="0">
              <a:solidFill>
                <a:schemeClr val="tx1"/>
              </a:solidFill>
              <a:latin typeface="+mn-lt"/>
              <a:ea typeface="+mn-ea"/>
              <a:cs typeface="+mn-cs"/>
            </a:endParaRPr>
          </a:p>
          <a:p>
            <a:r>
              <a:rPr lang="es-ES" sz="1200" kern="1200" dirty="0" smtClean="0">
                <a:solidFill>
                  <a:schemeClr val="tx1"/>
                </a:solidFill>
                <a:latin typeface="+mn-lt"/>
                <a:ea typeface="+mn-ea"/>
                <a:cs typeface="+mn-cs"/>
              </a:rPr>
              <a:t>»] fue el tema principal del Congreso </a:t>
            </a:r>
          </a:p>
          <a:p>
            <a:r>
              <a:rPr lang="es-ES" sz="1200" kern="1200" dirty="0" smtClean="0">
                <a:solidFill>
                  <a:schemeClr val="tx1"/>
                </a:solidFill>
                <a:latin typeface="+mn-lt"/>
                <a:ea typeface="+mn-ea"/>
                <a:cs typeface="+mn-cs"/>
              </a:rPr>
              <a:t>Internacional sobre las Competencias del Siglo XXI </a:t>
            </a:r>
          </a:p>
          <a:p>
            <a:r>
              <a:rPr lang="es-ES" sz="1200" kern="1200" dirty="0" smtClean="0">
                <a:solidFill>
                  <a:schemeClr val="tx1"/>
                </a:solidFill>
                <a:latin typeface="+mn-lt"/>
                <a:ea typeface="+mn-ea"/>
                <a:cs typeface="+mn-cs"/>
              </a:rPr>
              <a:t>que tuvo lugar en Bruselas el </a:t>
            </a:r>
          </a:p>
          <a:p>
            <a:r>
              <a:rPr lang="es-ES" sz="1200" kern="1200" dirty="0" smtClean="0">
                <a:solidFill>
                  <a:schemeClr val="tx1"/>
                </a:solidFill>
                <a:latin typeface="+mn-lt"/>
                <a:ea typeface="+mn-ea"/>
                <a:cs typeface="+mn-cs"/>
              </a:rPr>
              <a:t>mes de septiembre de 2009 </a:t>
            </a:r>
          </a:p>
          <a:p>
            <a:endParaRPr lang="es-ES" sz="1200" kern="1200" dirty="0" smtClean="0">
              <a:solidFill>
                <a:schemeClr val="tx1"/>
              </a:solidFill>
              <a:latin typeface="+mn-lt"/>
              <a:ea typeface="+mn-ea"/>
              <a:cs typeface="+mn-cs"/>
            </a:endParaRPr>
          </a:p>
          <a:p>
            <a:r>
              <a:rPr lang="es-ES" sz="1200" kern="1200" dirty="0" smtClean="0">
                <a:solidFill>
                  <a:schemeClr val="tx1"/>
                </a:solidFill>
                <a:latin typeface="+mn-lt"/>
                <a:ea typeface="+mn-ea"/>
                <a:cs typeface="+mn-cs"/>
              </a:rPr>
              <a:t>la </a:t>
            </a:r>
          </a:p>
          <a:p>
            <a:r>
              <a:rPr lang="es-ES" sz="1200" kern="1200" dirty="0" smtClean="0">
                <a:solidFill>
                  <a:schemeClr val="tx1"/>
                </a:solidFill>
                <a:latin typeface="+mn-lt"/>
                <a:ea typeface="+mn-ea"/>
                <a:cs typeface="+mn-cs"/>
              </a:rPr>
              <a:t>Definición y Selección de las Competencias (</a:t>
            </a:r>
            <a:r>
              <a:rPr lang="es-ES" sz="1200" kern="1200" dirty="0" err="1" smtClean="0">
                <a:solidFill>
                  <a:schemeClr val="tx1"/>
                </a:solidFill>
                <a:latin typeface="+mn-lt"/>
                <a:ea typeface="+mn-ea"/>
                <a:cs typeface="+mn-cs"/>
              </a:rPr>
              <a:t>DeSeCo</a:t>
            </a:r>
            <a:r>
              <a:rPr lang="es-ES" sz="1200" kern="1200" dirty="0" smtClean="0">
                <a:solidFill>
                  <a:schemeClr val="tx1"/>
                </a:solidFill>
                <a:latin typeface="+mn-lt"/>
                <a:ea typeface="+mn-ea"/>
                <a:cs typeface="+mn-cs"/>
              </a:rPr>
              <a:t>)</a:t>
            </a:r>
          </a:p>
          <a:p>
            <a:r>
              <a:rPr lang="es-ES" sz="1200" kern="1200" dirty="0" err="1" smtClean="0">
                <a:solidFill>
                  <a:schemeClr val="tx1"/>
                </a:solidFill>
                <a:latin typeface="+mn-lt"/>
                <a:ea typeface="+mn-ea"/>
                <a:cs typeface="+mn-cs"/>
              </a:rPr>
              <a:t>rograma</a:t>
            </a:r>
            <a:r>
              <a:rPr lang="es-ES" sz="1200" kern="1200" dirty="0" smtClean="0">
                <a:solidFill>
                  <a:schemeClr val="tx1"/>
                </a:solidFill>
                <a:latin typeface="+mn-lt"/>
                <a:ea typeface="+mn-ea"/>
                <a:cs typeface="+mn-cs"/>
              </a:rPr>
              <a:t> Internacional </a:t>
            </a:r>
          </a:p>
          <a:p>
            <a:r>
              <a:rPr lang="es-ES" sz="1200" kern="1200" dirty="0" smtClean="0">
                <a:solidFill>
                  <a:schemeClr val="tx1"/>
                </a:solidFill>
                <a:latin typeface="+mn-lt"/>
                <a:ea typeface="+mn-ea"/>
                <a:cs typeface="+mn-cs"/>
              </a:rPr>
              <a:t>para la Evaluación de Estudiantes (PISA</a:t>
            </a:r>
          </a:p>
          <a:p>
            <a:endParaRPr lang="es-ES" sz="1200" kern="1200" dirty="0" smtClean="0">
              <a:solidFill>
                <a:schemeClr val="tx1"/>
              </a:solidFill>
              <a:latin typeface="+mn-lt"/>
              <a:ea typeface="+mn-ea"/>
              <a:cs typeface="+mn-cs"/>
            </a:endParaRPr>
          </a:p>
          <a:p>
            <a:endParaRPr lang="es-ES" sz="1200" kern="1200" dirty="0">
              <a:solidFill>
                <a:schemeClr val="tx1"/>
              </a:solidFill>
              <a:latin typeface="+mn-lt"/>
              <a:ea typeface="+mn-ea"/>
              <a:cs typeface="+mn-cs"/>
            </a:endParaRPr>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20</a:t>
            </a:fld>
            <a:endParaRPr lang="es-ES"/>
          </a:p>
        </p:txBody>
      </p:sp>
    </p:spTree>
    <p:extLst>
      <p:ext uri="{BB962C8B-B14F-4D97-AF65-F5344CB8AC3E}">
        <p14:creationId xmlns:p14="http://schemas.microsoft.com/office/powerpoint/2010/main" xmlns="" val="13608901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Globalización</a:t>
            </a:r>
            <a:r>
              <a:rPr lang="es-ES" baseline="0" dirty="0" smtClean="0"/>
              <a:t>  proceso inicio </a:t>
            </a:r>
            <a:r>
              <a:rPr lang="es-ES" baseline="0" dirty="0" err="1" smtClean="0"/>
              <a:t>telegrafo</a:t>
            </a:r>
            <a:r>
              <a:rPr lang="es-ES" baseline="0" dirty="0" smtClean="0"/>
              <a:t>. </a:t>
            </a:r>
            <a:r>
              <a:rPr lang="es-ES" baseline="0" dirty="0" err="1" smtClean="0"/>
              <a:t>Neoglobalización</a:t>
            </a:r>
            <a:endParaRPr lang="es-ES" baseline="0" dirty="0" smtClean="0"/>
          </a:p>
          <a:p>
            <a:r>
              <a:rPr lang="es-ES" dirty="0" smtClean="0"/>
              <a:t>a </a:t>
            </a:r>
            <a:r>
              <a:rPr lang="es-ES" dirty="0" err="1" smtClean="0"/>
              <a:t>postglobalización</a:t>
            </a:r>
            <a:r>
              <a:rPr lang="es-ES" dirty="0" smtClean="0"/>
              <a:t> como corriente político filosófica, debe entender que si bien el mundo es uno, y sus distancias se han acortado a cero, sigue siendo de una diversidad muy rica.</a:t>
            </a:r>
          </a:p>
          <a:p>
            <a:endParaRPr lang="es-ES" dirty="0" smtClean="0"/>
          </a:p>
          <a:p>
            <a:r>
              <a:rPr lang="es-ES" dirty="0" smtClean="0"/>
              <a:t>Charles Hill define la </a:t>
            </a:r>
            <a:r>
              <a:rPr lang="es-ES" dirty="0" err="1" smtClean="0"/>
              <a:t>globalizacion</a:t>
            </a:r>
            <a:r>
              <a:rPr lang="es-ES" dirty="0" smtClean="0"/>
              <a:t> como "el cambio hacia una </a:t>
            </a:r>
            <a:r>
              <a:rPr lang="es-ES" dirty="0" err="1" smtClean="0"/>
              <a:t>economia</a:t>
            </a:r>
            <a:r>
              <a:rPr lang="es-ES" dirty="0" smtClean="0"/>
              <a:t> mundial mas integrada e interdependiente“</a:t>
            </a:r>
          </a:p>
          <a:p>
            <a:endParaRPr lang="es-ES" dirty="0" smtClean="0"/>
          </a:p>
          <a:p>
            <a:r>
              <a:rPr lang="es-ES" dirty="0" smtClean="0">
                <a:hlinkClick r:id="rId3" tooltip="Marshall McLuhan"/>
              </a:rPr>
              <a:t>Marshall </a:t>
            </a:r>
            <a:r>
              <a:rPr lang="es-ES" dirty="0" err="1" smtClean="0">
                <a:hlinkClick r:id="rId3" tooltip="Marshall McLuhan"/>
              </a:rPr>
              <a:t>McLuhan</a:t>
            </a:r>
            <a:r>
              <a:rPr lang="es-ES" dirty="0" smtClean="0"/>
              <a:t> sostenía ya en 1961</a:t>
            </a:r>
          </a:p>
          <a:p>
            <a:endParaRPr lang="es-ES" dirty="0" smtClean="0"/>
          </a:p>
          <a:p>
            <a:r>
              <a:rPr lang="es-ES" dirty="0" smtClean="0"/>
              <a:t>Nuevo marco Escasez-</a:t>
            </a:r>
            <a:r>
              <a:rPr lang="es-ES" dirty="0" err="1" smtClean="0"/>
              <a:t>optiización</a:t>
            </a:r>
            <a:r>
              <a:rPr lang="es-ES" dirty="0" smtClean="0"/>
              <a:t>-exceso de</a:t>
            </a:r>
            <a:r>
              <a:rPr lang="es-ES" baseline="0" dirty="0" smtClean="0"/>
              <a:t> capacidad-</a:t>
            </a:r>
            <a:endParaRPr lang="es-ES" dirty="0" smtClean="0"/>
          </a:p>
          <a:p>
            <a:endParaRPr lang="es-ES" dirty="0" smtClean="0"/>
          </a:p>
          <a:p>
            <a:endParaRPr lang="es-ES" dirty="0"/>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21</a:t>
            </a:fld>
            <a:endParaRPr lang="es-ES"/>
          </a:p>
        </p:txBody>
      </p:sp>
    </p:spTree>
    <p:extLst>
      <p:ext uri="{BB962C8B-B14F-4D97-AF65-F5344CB8AC3E}">
        <p14:creationId xmlns:p14="http://schemas.microsoft.com/office/powerpoint/2010/main" xmlns="" val="34032912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kern="1200" dirty="0" smtClean="0">
                <a:solidFill>
                  <a:schemeClr val="tx1"/>
                </a:solidFill>
                <a:latin typeface="+mn-lt"/>
                <a:ea typeface="+mn-ea"/>
                <a:cs typeface="+mn-cs"/>
              </a:rPr>
              <a:t>«</a:t>
            </a:r>
          </a:p>
          <a:p>
            <a:r>
              <a:rPr lang="es-ES" sz="1200" kern="1200" dirty="0" smtClean="0">
                <a:solidFill>
                  <a:schemeClr val="tx1"/>
                </a:solidFill>
                <a:latin typeface="+mn-lt"/>
                <a:ea typeface="+mn-ea"/>
                <a:cs typeface="+mn-cs"/>
              </a:rPr>
              <a:t>Habilidades y competencias del siglo XXI para los a</a:t>
            </a:r>
          </a:p>
          <a:p>
            <a:r>
              <a:rPr lang="es-ES" sz="1200" kern="1200" dirty="0" err="1" smtClean="0">
                <a:solidFill>
                  <a:schemeClr val="tx1"/>
                </a:solidFill>
                <a:latin typeface="+mn-lt"/>
                <a:ea typeface="+mn-ea"/>
                <a:cs typeface="+mn-cs"/>
              </a:rPr>
              <a:t>prendices</a:t>
            </a:r>
            <a:r>
              <a:rPr lang="es-ES" sz="1200" kern="1200" dirty="0" smtClean="0">
                <a:solidFill>
                  <a:schemeClr val="tx1"/>
                </a:solidFill>
                <a:latin typeface="+mn-lt"/>
                <a:ea typeface="+mn-ea"/>
                <a:cs typeface="+mn-cs"/>
              </a:rPr>
              <a:t> del nuevo </a:t>
            </a:r>
          </a:p>
          <a:p>
            <a:r>
              <a:rPr lang="es-ES" sz="1200" kern="1200" dirty="0" smtClean="0">
                <a:solidFill>
                  <a:schemeClr val="tx1"/>
                </a:solidFill>
                <a:latin typeface="+mn-lt"/>
                <a:ea typeface="+mn-ea"/>
                <a:cs typeface="+mn-cs"/>
              </a:rPr>
              <a:t>milenio en los países de la OCDE</a:t>
            </a:r>
          </a:p>
          <a:p>
            <a:r>
              <a:rPr lang="es-ES" sz="1200" kern="1200" dirty="0" smtClean="0">
                <a:solidFill>
                  <a:schemeClr val="tx1"/>
                </a:solidFill>
                <a:latin typeface="+mn-lt"/>
                <a:ea typeface="+mn-ea"/>
                <a:cs typeface="+mn-cs"/>
              </a:rPr>
              <a:t>» [«</a:t>
            </a:r>
          </a:p>
          <a:p>
            <a:r>
              <a:rPr lang="es-ES" sz="1200" kern="1200" dirty="0" smtClean="0">
                <a:solidFill>
                  <a:schemeClr val="tx1"/>
                </a:solidFill>
                <a:latin typeface="+mn-lt"/>
                <a:ea typeface="+mn-ea"/>
                <a:cs typeface="+mn-cs"/>
              </a:rPr>
              <a:t>21</a:t>
            </a:r>
          </a:p>
          <a:p>
            <a:r>
              <a:rPr lang="es-ES" sz="1200" kern="1200" dirty="0" err="1" smtClean="0">
                <a:solidFill>
                  <a:schemeClr val="tx1"/>
                </a:solidFill>
                <a:latin typeface="+mn-lt"/>
                <a:ea typeface="+mn-ea"/>
                <a:cs typeface="+mn-cs"/>
              </a:rPr>
              <a:t>st</a:t>
            </a:r>
            <a:endParaRPr lang="es-ES" sz="1200" kern="1200" dirty="0" smtClean="0">
              <a:solidFill>
                <a:schemeClr val="tx1"/>
              </a:solidFill>
              <a:latin typeface="+mn-lt"/>
              <a:ea typeface="+mn-ea"/>
              <a:cs typeface="+mn-cs"/>
            </a:endParaRPr>
          </a:p>
          <a:p>
            <a:r>
              <a:rPr lang="es-ES" sz="1200" kern="1200" dirty="0" err="1" smtClean="0">
                <a:solidFill>
                  <a:schemeClr val="tx1"/>
                </a:solidFill>
                <a:latin typeface="+mn-lt"/>
                <a:ea typeface="+mn-ea"/>
                <a:cs typeface="+mn-cs"/>
              </a:rPr>
              <a:t>century</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skills</a:t>
            </a:r>
            <a:r>
              <a:rPr lang="es-ES" sz="1200" kern="1200" dirty="0" smtClean="0">
                <a:solidFill>
                  <a:schemeClr val="tx1"/>
                </a:solidFill>
                <a:latin typeface="+mn-lt"/>
                <a:ea typeface="+mn-ea"/>
                <a:cs typeface="+mn-cs"/>
              </a:rPr>
              <a:t> and </a:t>
            </a:r>
            <a:r>
              <a:rPr lang="es-ES" sz="1200" kern="1200" dirty="0" err="1" smtClean="0">
                <a:solidFill>
                  <a:schemeClr val="tx1"/>
                </a:solidFill>
                <a:latin typeface="+mn-lt"/>
                <a:ea typeface="+mn-ea"/>
                <a:cs typeface="+mn-cs"/>
              </a:rPr>
              <a:t>competences</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for</a:t>
            </a:r>
            <a:r>
              <a:rPr lang="es-ES" sz="1200" kern="1200" dirty="0" smtClean="0">
                <a:solidFill>
                  <a:schemeClr val="tx1"/>
                </a:solidFill>
                <a:latin typeface="+mn-lt"/>
                <a:ea typeface="+mn-ea"/>
                <a:cs typeface="+mn-cs"/>
              </a:rPr>
              <a:t> new </a:t>
            </a:r>
          </a:p>
          <a:p>
            <a:r>
              <a:rPr lang="es-ES" sz="1200" kern="1200" dirty="0" err="1" smtClean="0">
                <a:solidFill>
                  <a:schemeClr val="tx1"/>
                </a:solidFill>
                <a:latin typeface="+mn-lt"/>
                <a:ea typeface="+mn-ea"/>
                <a:cs typeface="+mn-cs"/>
              </a:rPr>
              <a:t>millennium</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learners</a:t>
            </a:r>
            <a:r>
              <a:rPr lang="es-ES" sz="1200" kern="1200" dirty="0" smtClean="0">
                <a:solidFill>
                  <a:schemeClr val="tx1"/>
                </a:solidFill>
                <a:latin typeface="+mn-lt"/>
                <a:ea typeface="+mn-ea"/>
                <a:cs typeface="+mn-cs"/>
              </a:rPr>
              <a:t> in OECD </a:t>
            </a:r>
            <a:r>
              <a:rPr lang="es-ES" sz="1200" kern="1200" dirty="0" err="1" smtClean="0">
                <a:solidFill>
                  <a:schemeClr val="tx1"/>
                </a:solidFill>
                <a:latin typeface="+mn-lt"/>
                <a:ea typeface="+mn-ea"/>
                <a:cs typeface="+mn-cs"/>
              </a:rPr>
              <a:t>countries</a:t>
            </a:r>
            <a:endParaRPr lang="es-ES" sz="1200" kern="1200" dirty="0" smtClean="0">
              <a:solidFill>
                <a:schemeClr val="tx1"/>
              </a:solidFill>
              <a:latin typeface="+mn-lt"/>
              <a:ea typeface="+mn-ea"/>
              <a:cs typeface="+mn-cs"/>
            </a:endParaRPr>
          </a:p>
          <a:p>
            <a:r>
              <a:rPr lang="es-ES" sz="1200" kern="1200" dirty="0" smtClean="0">
                <a:solidFill>
                  <a:schemeClr val="tx1"/>
                </a:solidFill>
                <a:latin typeface="+mn-lt"/>
                <a:ea typeface="+mn-ea"/>
                <a:cs typeface="+mn-cs"/>
              </a:rPr>
              <a:t>»] fue el tema principal del Congreso </a:t>
            </a:r>
          </a:p>
          <a:p>
            <a:r>
              <a:rPr lang="es-ES" sz="1200" kern="1200" dirty="0" smtClean="0">
                <a:solidFill>
                  <a:schemeClr val="tx1"/>
                </a:solidFill>
                <a:latin typeface="+mn-lt"/>
                <a:ea typeface="+mn-ea"/>
                <a:cs typeface="+mn-cs"/>
              </a:rPr>
              <a:t>Internacional sobre las Competencias del Siglo XXI </a:t>
            </a:r>
          </a:p>
          <a:p>
            <a:r>
              <a:rPr lang="es-ES" sz="1200" kern="1200" dirty="0" smtClean="0">
                <a:solidFill>
                  <a:schemeClr val="tx1"/>
                </a:solidFill>
                <a:latin typeface="+mn-lt"/>
                <a:ea typeface="+mn-ea"/>
                <a:cs typeface="+mn-cs"/>
              </a:rPr>
              <a:t>que tuvo lugar en Bruselas el </a:t>
            </a:r>
          </a:p>
          <a:p>
            <a:r>
              <a:rPr lang="es-ES" sz="1200" kern="1200" dirty="0" smtClean="0">
                <a:solidFill>
                  <a:schemeClr val="tx1"/>
                </a:solidFill>
                <a:latin typeface="+mn-lt"/>
                <a:ea typeface="+mn-ea"/>
                <a:cs typeface="+mn-cs"/>
              </a:rPr>
              <a:t>mes de septiembre de 2009 </a:t>
            </a:r>
          </a:p>
          <a:p>
            <a:endParaRPr lang="es-ES" sz="1200" kern="1200" dirty="0" smtClean="0">
              <a:solidFill>
                <a:schemeClr val="tx1"/>
              </a:solidFill>
              <a:latin typeface="+mn-lt"/>
              <a:ea typeface="+mn-ea"/>
              <a:cs typeface="+mn-cs"/>
            </a:endParaRPr>
          </a:p>
          <a:p>
            <a:r>
              <a:rPr lang="es-ES" sz="1200" kern="1200" dirty="0" smtClean="0">
                <a:solidFill>
                  <a:schemeClr val="tx1"/>
                </a:solidFill>
                <a:latin typeface="+mn-lt"/>
                <a:ea typeface="+mn-ea"/>
                <a:cs typeface="+mn-cs"/>
              </a:rPr>
              <a:t>la </a:t>
            </a:r>
          </a:p>
          <a:p>
            <a:r>
              <a:rPr lang="es-ES" sz="1200" kern="1200" dirty="0" smtClean="0">
                <a:solidFill>
                  <a:schemeClr val="tx1"/>
                </a:solidFill>
                <a:latin typeface="+mn-lt"/>
                <a:ea typeface="+mn-ea"/>
                <a:cs typeface="+mn-cs"/>
              </a:rPr>
              <a:t>Definición y Selección de las Competencias (</a:t>
            </a:r>
            <a:r>
              <a:rPr lang="es-ES" sz="1200" kern="1200" dirty="0" err="1" smtClean="0">
                <a:solidFill>
                  <a:schemeClr val="tx1"/>
                </a:solidFill>
                <a:latin typeface="+mn-lt"/>
                <a:ea typeface="+mn-ea"/>
                <a:cs typeface="+mn-cs"/>
              </a:rPr>
              <a:t>DeSeCo</a:t>
            </a:r>
            <a:r>
              <a:rPr lang="es-ES" sz="1200" kern="1200" dirty="0" smtClean="0">
                <a:solidFill>
                  <a:schemeClr val="tx1"/>
                </a:solidFill>
                <a:latin typeface="+mn-lt"/>
                <a:ea typeface="+mn-ea"/>
                <a:cs typeface="+mn-cs"/>
              </a:rPr>
              <a:t>)</a:t>
            </a:r>
          </a:p>
          <a:p>
            <a:r>
              <a:rPr lang="es-ES" sz="1200" kern="1200" dirty="0" err="1" smtClean="0">
                <a:solidFill>
                  <a:schemeClr val="tx1"/>
                </a:solidFill>
                <a:latin typeface="+mn-lt"/>
                <a:ea typeface="+mn-ea"/>
                <a:cs typeface="+mn-cs"/>
              </a:rPr>
              <a:t>rograma</a:t>
            </a:r>
            <a:r>
              <a:rPr lang="es-ES" sz="1200" kern="1200" dirty="0" smtClean="0">
                <a:solidFill>
                  <a:schemeClr val="tx1"/>
                </a:solidFill>
                <a:latin typeface="+mn-lt"/>
                <a:ea typeface="+mn-ea"/>
                <a:cs typeface="+mn-cs"/>
              </a:rPr>
              <a:t> Internacional </a:t>
            </a:r>
          </a:p>
          <a:p>
            <a:r>
              <a:rPr lang="es-ES" sz="1200" kern="1200" smtClean="0">
                <a:solidFill>
                  <a:schemeClr val="tx1"/>
                </a:solidFill>
                <a:latin typeface="+mn-lt"/>
                <a:ea typeface="+mn-ea"/>
                <a:cs typeface="+mn-cs"/>
              </a:rPr>
              <a:t>para la Evaluación de Estudiantes (PISA</a:t>
            </a:r>
          </a:p>
          <a:p>
            <a:endParaRPr lang="es-ES" sz="1200" kern="1200" smtClean="0">
              <a:solidFill>
                <a:schemeClr val="tx1"/>
              </a:solidFill>
              <a:latin typeface="+mn-lt"/>
              <a:ea typeface="+mn-ea"/>
              <a:cs typeface="+mn-cs"/>
            </a:endParaRPr>
          </a:p>
          <a:p>
            <a:endParaRPr lang="es-ES" sz="1200" kern="1200" dirty="0">
              <a:solidFill>
                <a:schemeClr val="tx1"/>
              </a:solidFill>
              <a:latin typeface="+mn-lt"/>
              <a:ea typeface="+mn-ea"/>
              <a:cs typeface="+mn-cs"/>
            </a:endParaRPr>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22</a:t>
            </a:fld>
            <a:endParaRPr lang="es-ES"/>
          </a:p>
        </p:txBody>
      </p:sp>
    </p:spTree>
    <p:extLst>
      <p:ext uri="{BB962C8B-B14F-4D97-AF65-F5344CB8AC3E}">
        <p14:creationId xmlns:p14="http://schemas.microsoft.com/office/powerpoint/2010/main" xmlns="" val="22220192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http://www.europarl.europa.eu/summits/lis1_es.htm</a:t>
            </a:r>
            <a:endParaRPr lang="es-ES" dirty="0"/>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23</a:t>
            </a:fld>
            <a:endParaRPr lang="es-ES"/>
          </a:p>
        </p:txBody>
      </p:sp>
    </p:spTree>
    <p:extLst>
      <p:ext uri="{BB962C8B-B14F-4D97-AF65-F5344CB8AC3E}">
        <p14:creationId xmlns:p14="http://schemas.microsoft.com/office/powerpoint/2010/main" xmlns="" val="2160838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http://www.europarl.europa.eu/summits/lis1_es.htm</a:t>
            </a:r>
            <a:endParaRPr lang="es-ES" dirty="0"/>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24</a:t>
            </a:fld>
            <a:endParaRPr lang="es-ES"/>
          </a:p>
        </p:txBody>
      </p:sp>
    </p:spTree>
    <p:extLst>
      <p:ext uri="{BB962C8B-B14F-4D97-AF65-F5344CB8AC3E}">
        <p14:creationId xmlns:p14="http://schemas.microsoft.com/office/powerpoint/2010/main" xmlns="" val="35484695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Globalización</a:t>
            </a:r>
            <a:r>
              <a:rPr lang="es-ES" baseline="0" dirty="0" smtClean="0"/>
              <a:t>  proceso inicio </a:t>
            </a:r>
            <a:r>
              <a:rPr lang="es-ES" baseline="0" dirty="0" err="1" smtClean="0"/>
              <a:t>telegrafo</a:t>
            </a:r>
            <a:r>
              <a:rPr lang="es-ES" baseline="0" dirty="0" smtClean="0"/>
              <a:t>. </a:t>
            </a:r>
            <a:r>
              <a:rPr lang="es-ES" baseline="0" dirty="0" err="1" smtClean="0"/>
              <a:t>Neoglobalización</a:t>
            </a:r>
            <a:endParaRPr lang="es-ES" baseline="0" dirty="0" smtClean="0"/>
          </a:p>
          <a:p>
            <a:r>
              <a:rPr lang="es-ES" dirty="0" smtClean="0"/>
              <a:t>a </a:t>
            </a:r>
            <a:r>
              <a:rPr lang="es-ES" dirty="0" err="1" smtClean="0"/>
              <a:t>postglobalización</a:t>
            </a:r>
            <a:r>
              <a:rPr lang="es-ES" dirty="0" smtClean="0"/>
              <a:t> como corriente político filosófica, debe entender que si bien el mundo es uno, y sus distancias se han acortado a cero, sigue siendo de una diversidad muy rica.</a:t>
            </a:r>
          </a:p>
          <a:p>
            <a:endParaRPr lang="es-ES" dirty="0" smtClean="0"/>
          </a:p>
          <a:p>
            <a:r>
              <a:rPr lang="es-ES" dirty="0" smtClean="0"/>
              <a:t>Charles Hill define la </a:t>
            </a:r>
            <a:r>
              <a:rPr lang="es-ES" dirty="0" err="1" smtClean="0"/>
              <a:t>globalizacion</a:t>
            </a:r>
            <a:r>
              <a:rPr lang="es-ES" dirty="0" smtClean="0"/>
              <a:t> como "el cambio hacia una </a:t>
            </a:r>
            <a:r>
              <a:rPr lang="es-ES" dirty="0" err="1" smtClean="0"/>
              <a:t>economia</a:t>
            </a:r>
            <a:r>
              <a:rPr lang="es-ES" dirty="0" smtClean="0"/>
              <a:t> mundial mas integrada e interdependiente“</a:t>
            </a:r>
          </a:p>
          <a:p>
            <a:endParaRPr lang="es-ES" dirty="0" smtClean="0"/>
          </a:p>
          <a:p>
            <a:r>
              <a:rPr lang="es-ES" dirty="0" smtClean="0">
                <a:hlinkClick r:id="rId3" tooltip="Marshall McLuhan"/>
              </a:rPr>
              <a:t>Marshall </a:t>
            </a:r>
            <a:r>
              <a:rPr lang="es-ES" dirty="0" err="1" smtClean="0">
                <a:hlinkClick r:id="rId3" tooltip="Marshall McLuhan"/>
              </a:rPr>
              <a:t>McLuhan</a:t>
            </a:r>
            <a:r>
              <a:rPr lang="es-ES" dirty="0" smtClean="0"/>
              <a:t> sostenía ya en 1961</a:t>
            </a:r>
          </a:p>
          <a:p>
            <a:endParaRPr lang="es-ES" dirty="0" smtClean="0"/>
          </a:p>
          <a:p>
            <a:r>
              <a:rPr lang="es-ES" dirty="0" smtClean="0"/>
              <a:t>Nuevo marco Escasez-</a:t>
            </a:r>
            <a:r>
              <a:rPr lang="es-ES" dirty="0" err="1" smtClean="0"/>
              <a:t>optiización</a:t>
            </a:r>
            <a:r>
              <a:rPr lang="es-ES" dirty="0" smtClean="0"/>
              <a:t>-exceso de</a:t>
            </a:r>
            <a:r>
              <a:rPr lang="es-ES" baseline="0" dirty="0" smtClean="0"/>
              <a:t> capacidad-</a:t>
            </a:r>
            <a:endParaRPr lang="es-ES" dirty="0" smtClean="0"/>
          </a:p>
          <a:p>
            <a:endParaRPr lang="es-ES" dirty="0" smtClean="0"/>
          </a:p>
          <a:p>
            <a:endParaRPr lang="es-ES" dirty="0"/>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25</a:t>
            </a:fld>
            <a:endParaRPr lang="es-ES"/>
          </a:p>
        </p:txBody>
      </p:sp>
    </p:spTree>
    <p:extLst>
      <p:ext uri="{BB962C8B-B14F-4D97-AF65-F5344CB8AC3E}">
        <p14:creationId xmlns:p14="http://schemas.microsoft.com/office/powerpoint/2010/main" xmlns="" val="541103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Globalización</a:t>
            </a:r>
            <a:r>
              <a:rPr lang="es-ES" baseline="0" dirty="0" smtClean="0"/>
              <a:t>  proceso inicio </a:t>
            </a:r>
            <a:r>
              <a:rPr lang="es-ES" baseline="0" dirty="0" err="1" smtClean="0"/>
              <a:t>telegrafo</a:t>
            </a:r>
            <a:r>
              <a:rPr lang="es-ES" baseline="0" dirty="0" smtClean="0"/>
              <a:t>. </a:t>
            </a:r>
            <a:r>
              <a:rPr lang="es-ES" baseline="0" dirty="0" err="1" smtClean="0"/>
              <a:t>Neoglobalización</a:t>
            </a:r>
            <a:endParaRPr lang="es-ES" baseline="0" dirty="0" smtClean="0"/>
          </a:p>
          <a:p>
            <a:r>
              <a:rPr lang="es-ES" dirty="0" smtClean="0"/>
              <a:t>a </a:t>
            </a:r>
            <a:r>
              <a:rPr lang="es-ES" dirty="0" err="1" smtClean="0"/>
              <a:t>postglobalización</a:t>
            </a:r>
            <a:r>
              <a:rPr lang="es-ES" dirty="0" smtClean="0"/>
              <a:t> como corriente político filosófica, debe entender que si bien el mundo es uno, y sus distancias se han acortado a cero, sigue siendo de una diversidad muy rica.</a:t>
            </a:r>
          </a:p>
          <a:p>
            <a:endParaRPr lang="es-ES" dirty="0" smtClean="0"/>
          </a:p>
          <a:p>
            <a:r>
              <a:rPr lang="es-ES" dirty="0" smtClean="0"/>
              <a:t>Charles Hill define la </a:t>
            </a:r>
            <a:r>
              <a:rPr lang="es-ES" dirty="0" err="1" smtClean="0"/>
              <a:t>globalizacion</a:t>
            </a:r>
            <a:r>
              <a:rPr lang="es-ES" dirty="0" smtClean="0"/>
              <a:t> como "el cambio hacia una </a:t>
            </a:r>
            <a:r>
              <a:rPr lang="es-ES" dirty="0" err="1" smtClean="0"/>
              <a:t>economia</a:t>
            </a:r>
            <a:r>
              <a:rPr lang="es-ES" dirty="0" smtClean="0"/>
              <a:t> mundial mas integrada e interdependiente“</a:t>
            </a:r>
          </a:p>
          <a:p>
            <a:endParaRPr lang="es-ES" dirty="0" smtClean="0"/>
          </a:p>
          <a:p>
            <a:r>
              <a:rPr lang="es-ES" dirty="0" smtClean="0">
                <a:hlinkClick r:id="rId3" tooltip="Marshall McLuhan"/>
              </a:rPr>
              <a:t>Marshall </a:t>
            </a:r>
            <a:r>
              <a:rPr lang="es-ES" dirty="0" err="1" smtClean="0">
                <a:hlinkClick r:id="rId3" tooltip="Marshall McLuhan"/>
              </a:rPr>
              <a:t>McLuhan</a:t>
            </a:r>
            <a:r>
              <a:rPr lang="es-ES" dirty="0" smtClean="0"/>
              <a:t> sostenía ya en 1961</a:t>
            </a:r>
          </a:p>
          <a:p>
            <a:endParaRPr lang="es-ES" dirty="0" smtClean="0"/>
          </a:p>
          <a:p>
            <a:r>
              <a:rPr lang="es-ES" dirty="0" smtClean="0"/>
              <a:t>Nuevo marco Escasez-</a:t>
            </a:r>
            <a:r>
              <a:rPr lang="es-ES" dirty="0" err="1" smtClean="0"/>
              <a:t>optiización</a:t>
            </a:r>
            <a:r>
              <a:rPr lang="es-ES" dirty="0" smtClean="0"/>
              <a:t>-exceso de</a:t>
            </a:r>
            <a:r>
              <a:rPr lang="es-ES" baseline="0" dirty="0" smtClean="0"/>
              <a:t> capacidad-</a:t>
            </a:r>
            <a:endParaRPr lang="es-ES" dirty="0" smtClean="0"/>
          </a:p>
          <a:p>
            <a:endParaRPr lang="es-ES" dirty="0" smtClean="0"/>
          </a:p>
          <a:p>
            <a:endParaRPr lang="es-ES" dirty="0"/>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26</a:t>
            </a:fld>
            <a:endParaRPr lang="es-ES"/>
          </a:p>
        </p:txBody>
      </p:sp>
    </p:spTree>
    <p:extLst>
      <p:ext uri="{BB962C8B-B14F-4D97-AF65-F5344CB8AC3E}">
        <p14:creationId xmlns:p14="http://schemas.microsoft.com/office/powerpoint/2010/main" xmlns="" val="4146462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Globalización</a:t>
            </a:r>
            <a:r>
              <a:rPr lang="es-ES" baseline="0" dirty="0" smtClean="0"/>
              <a:t>  proceso inicio </a:t>
            </a:r>
            <a:r>
              <a:rPr lang="es-ES" baseline="0" dirty="0" err="1" smtClean="0"/>
              <a:t>telegrafo</a:t>
            </a:r>
            <a:r>
              <a:rPr lang="es-ES" baseline="0" dirty="0" smtClean="0"/>
              <a:t>. </a:t>
            </a:r>
            <a:r>
              <a:rPr lang="es-ES" baseline="0" dirty="0" err="1" smtClean="0"/>
              <a:t>Neoglobalización</a:t>
            </a:r>
            <a:endParaRPr lang="es-ES" baseline="0" dirty="0" smtClean="0"/>
          </a:p>
          <a:p>
            <a:r>
              <a:rPr lang="es-ES" dirty="0" smtClean="0"/>
              <a:t>a </a:t>
            </a:r>
            <a:r>
              <a:rPr lang="es-ES" dirty="0" err="1" smtClean="0"/>
              <a:t>postglobalización</a:t>
            </a:r>
            <a:r>
              <a:rPr lang="es-ES" dirty="0" smtClean="0"/>
              <a:t> como corriente político filosófica, debe entender que si bien el mundo es uno, y sus distancias se han acortado a cero, sigue siendo de una diversidad muy rica.</a:t>
            </a:r>
          </a:p>
          <a:p>
            <a:endParaRPr lang="es-ES" dirty="0" smtClean="0"/>
          </a:p>
          <a:p>
            <a:r>
              <a:rPr lang="es-ES" dirty="0" smtClean="0"/>
              <a:t>Charles Hill define la </a:t>
            </a:r>
            <a:r>
              <a:rPr lang="es-ES" dirty="0" err="1" smtClean="0"/>
              <a:t>globalizacion</a:t>
            </a:r>
            <a:r>
              <a:rPr lang="es-ES" dirty="0" smtClean="0"/>
              <a:t> como "el cambio hacia una </a:t>
            </a:r>
            <a:r>
              <a:rPr lang="es-ES" dirty="0" err="1" smtClean="0"/>
              <a:t>economia</a:t>
            </a:r>
            <a:r>
              <a:rPr lang="es-ES" dirty="0" smtClean="0"/>
              <a:t> mundial mas integrada e interdependiente“</a:t>
            </a:r>
          </a:p>
          <a:p>
            <a:endParaRPr lang="es-ES" dirty="0" smtClean="0"/>
          </a:p>
          <a:p>
            <a:r>
              <a:rPr lang="es-ES" dirty="0" smtClean="0">
                <a:hlinkClick r:id="rId3" tooltip="Marshall McLuhan"/>
              </a:rPr>
              <a:t>Marshall </a:t>
            </a:r>
            <a:r>
              <a:rPr lang="es-ES" dirty="0" err="1" smtClean="0">
                <a:hlinkClick r:id="rId3" tooltip="Marshall McLuhan"/>
              </a:rPr>
              <a:t>McLuhan</a:t>
            </a:r>
            <a:r>
              <a:rPr lang="es-ES" dirty="0" smtClean="0"/>
              <a:t> sostenía ya en 1961</a:t>
            </a:r>
          </a:p>
          <a:p>
            <a:endParaRPr lang="es-ES" dirty="0" smtClean="0"/>
          </a:p>
          <a:p>
            <a:r>
              <a:rPr lang="es-ES" dirty="0" smtClean="0"/>
              <a:t>Nuevo marco Escasez-</a:t>
            </a:r>
            <a:r>
              <a:rPr lang="es-ES" dirty="0" err="1" smtClean="0"/>
              <a:t>optiización</a:t>
            </a:r>
            <a:r>
              <a:rPr lang="es-ES" dirty="0" smtClean="0"/>
              <a:t>-exceso de</a:t>
            </a:r>
            <a:r>
              <a:rPr lang="es-ES" baseline="0" dirty="0" smtClean="0"/>
              <a:t> capacidad-</a:t>
            </a:r>
            <a:endParaRPr lang="es-ES" dirty="0" smtClean="0"/>
          </a:p>
          <a:p>
            <a:endParaRPr lang="es-ES" dirty="0" smtClean="0"/>
          </a:p>
          <a:p>
            <a:endParaRPr lang="es-ES" dirty="0"/>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27</a:t>
            </a:fld>
            <a:endParaRPr lang="es-ES"/>
          </a:p>
        </p:txBody>
      </p:sp>
    </p:spTree>
    <p:extLst>
      <p:ext uri="{BB962C8B-B14F-4D97-AF65-F5344CB8AC3E}">
        <p14:creationId xmlns:p14="http://schemas.microsoft.com/office/powerpoint/2010/main" xmlns="" val="32321309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Globalización</a:t>
            </a:r>
            <a:r>
              <a:rPr lang="es-ES" baseline="0" dirty="0" smtClean="0"/>
              <a:t>  proceso inicio </a:t>
            </a:r>
            <a:r>
              <a:rPr lang="es-ES" baseline="0" dirty="0" err="1" smtClean="0"/>
              <a:t>telegrafo</a:t>
            </a:r>
            <a:r>
              <a:rPr lang="es-ES" baseline="0" dirty="0" smtClean="0"/>
              <a:t>. </a:t>
            </a:r>
            <a:r>
              <a:rPr lang="es-ES" baseline="0" dirty="0" err="1" smtClean="0"/>
              <a:t>Neoglobalización</a:t>
            </a:r>
            <a:endParaRPr lang="es-ES" baseline="0" dirty="0" smtClean="0"/>
          </a:p>
          <a:p>
            <a:r>
              <a:rPr lang="es-ES" dirty="0" smtClean="0"/>
              <a:t>a </a:t>
            </a:r>
            <a:r>
              <a:rPr lang="es-ES" dirty="0" err="1" smtClean="0"/>
              <a:t>postglobalización</a:t>
            </a:r>
            <a:r>
              <a:rPr lang="es-ES" dirty="0" smtClean="0"/>
              <a:t> como corriente político filosófica, debe entender que si bien el mundo es uno, y sus distancias se han acortado a cero, sigue siendo de una diversidad muy rica.</a:t>
            </a:r>
          </a:p>
          <a:p>
            <a:endParaRPr lang="es-ES" dirty="0" smtClean="0"/>
          </a:p>
          <a:p>
            <a:r>
              <a:rPr lang="es-ES" dirty="0" smtClean="0"/>
              <a:t>Charles Hill define la </a:t>
            </a:r>
            <a:r>
              <a:rPr lang="es-ES" dirty="0" err="1" smtClean="0"/>
              <a:t>globalizacion</a:t>
            </a:r>
            <a:r>
              <a:rPr lang="es-ES" dirty="0" smtClean="0"/>
              <a:t> como "el cambio hacia una </a:t>
            </a:r>
            <a:r>
              <a:rPr lang="es-ES" dirty="0" err="1" smtClean="0"/>
              <a:t>economia</a:t>
            </a:r>
            <a:r>
              <a:rPr lang="es-ES" dirty="0" smtClean="0"/>
              <a:t> mundial mas integrada e interdependiente“</a:t>
            </a:r>
          </a:p>
          <a:p>
            <a:endParaRPr lang="es-ES" dirty="0" smtClean="0"/>
          </a:p>
          <a:p>
            <a:r>
              <a:rPr lang="es-ES" dirty="0" smtClean="0">
                <a:hlinkClick r:id="rId3" tooltip="Marshall McLuhan"/>
              </a:rPr>
              <a:t>Marshall </a:t>
            </a:r>
            <a:r>
              <a:rPr lang="es-ES" dirty="0" err="1" smtClean="0">
                <a:hlinkClick r:id="rId3" tooltip="Marshall McLuhan"/>
              </a:rPr>
              <a:t>McLuhan</a:t>
            </a:r>
            <a:r>
              <a:rPr lang="es-ES" dirty="0" smtClean="0"/>
              <a:t> sostenía ya en 1961</a:t>
            </a:r>
          </a:p>
          <a:p>
            <a:endParaRPr lang="es-ES" dirty="0" smtClean="0"/>
          </a:p>
          <a:p>
            <a:r>
              <a:rPr lang="es-ES" dirty="0" smtClean="0"/>
              <a:t>Nuevo marco Escasez-</a:t>
            </a:r>
            <a:r>
              <a:rPr lang="es-ES" dirty="0" err="1" smtClean="0"/>
              <a:t>optiización</a:t>
            </a:r>
            <a:r>
              <a:rPr lang="es-ES" dirty="0" smtClean="0"/>
              <a:t>-exceso de</a:t>
            </a:r>
            <a:r>
              <a:rPr lang="es-ES" baseline="0" dirty="0" smtClean="0"/>
              <a:t> capacidad-</a:t>
            </a:r>
            <a:endParaRPr lang="es-ES" dirty="0" smtClean="0"/>
          </a:p>
          <a:p>
            <a:endParaRPr lang="es-ES" dirty="0" smtClean="0"/>
          </a:p>
          <a:p>
            <a:endParaRPr lang="es-ES" dirty="0"/>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28</a:t>
            </a:fld>
            <a:endParaRPr lang="es-ES"/>
          </a:p>
        </p:txBody>
      </p:sp>
    </p:spTree>
    <p:extLst>
      <p:ext uri="{BB962C8B-B14F-4D97-AF65-F5344CB8AC3E}">
        <p14:creationId xmlns:p14="http://schemas.microsoft.com/office/powerpoint/2010/main" xmlns="" val="30049218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Globalización</a:t>
            </a:r>
            <a:r>
              <a:rPr lang="es-ES" baseline="0" dirty="0" smtClean="0"/>
              <a:t>  proceso inicio </a:t>
            </a:r>
            <a:r>
              <a:rPr lang="es-ES" baseline="0" dirty="0" err="1" smtClean="0"/>
              <a:t>telegrafo</a:t>
            </a:r>
            <a:r>
              <a:rPr lang="es-ES" baseline="0" dirty="0" smtClean="0"/>
              <a:t>. </a:t>
            </a:r>
            <a:r>
              <a:rPr lang="es-ES" baseline="0" dirty="0" err="1" smtClean="0"/>
              <a:t>Neoglobalización</a:t>
            </a:r>
            <a:endParaRPr lang="es-ES" baseline="0" dirty="0" smtClean="0"/>
          </a:p>
          <a:p>
            <a:r>
              <a:rPr lang="es-ES" dirty="0" smtClean="0"/>
              <a:t>a </a:t>
            </a:r>
            <a:r>
              <a:rPr lang="es-ES" dirty="0" err="1" smtClean="0"/>
              <a:t>postglobalización</a:t>
            </a:r>
            <a:r>
              <a:rPr lang="es-ES" dirty="0" smtClean="0"/>
              <a:t> como corriente político filosófica, debe entender que si bien el mundo es uno, y sus distancias se han acortado a cero, sigue siendo de una diversidad muy rica.</a:t>
            </a:r>
          </a:p>
          <a:p>
            <a:endParaRPr lang="es-ES" dirty="0" smtClean="0"/>
          </a:p>
          <a:p>
            <a:r>
              <a:rPr lang="es-ES" dirty="0" smtClean="0"/>
              <a:t>Charles Hill define la </a:t>
            </a:r>
            <a:r>
              <a:rPr lang="es-ES" dirty="0" err="1" smtClean="0"/>
              <a:t>globalizacion</a:t>
            </a:r>
            <a:r>
              <a:rPr lang="es-ES" dirty="0" smtClean="0"/>
              <a:t> como "el cambio hacia una </a:t>
            </a:r>
            <a:r>
              <a:rPr lang="es-ES" dirty="0" err="1" smtClean="0"/>
              <a:t>economia</a:t>
            </a:r>
            <a:r>
              <a:rPr lang="es-ES" dirty="0" smtClean="0"/>
              <a:t> mundial mas integrada e interdependiente“</a:t>
            </a:r>
          </a:p>
          <a:p>
            <a:endParaRPr lang="es-ES" dirty="0" smtClean="0"/>
          </a:p>
          <a:p>
            <a:r>
              <a:rPr lang="es-ES" dirty="0" smtClean="0">
                <a:hlinkClick r:id="rId3" tooltip="Marshall McLuhan"/>
              </a:rPr>
              <a:t>Marshall </a:t>
            </a:r>
            <a:r>
              <a:rPr lang="es-ES" dirty="0" err="1" smtClean="0">
                <a:hlinkClick r:id="rId3" tooltip="Marshall McLuhan"/>
              </a:rPr>
              <a:t>McLuhan</a:t>
            </a:r>
            <a:r>
              <a:rPr lang="es-ES" dirty="0" smtClean="0"/>
              <a:t> sostenía ya en 1961</a:t>
            </a:r>
          </a:p>
          <a:p>
            <a:endParaRPr lang="es-ES" dirty="0" smtClean="0"/>
          </a:p>
          <a:p>
            <a:r>
              <a:rPr lang="es-ES" dirty="0" smtClean="0"/>
              <a:t>Nuevo marco Escasez-</a:t>
            </a:r>
            <a:r>
              <a:rPr lang="es-ES" dirty="0" err="1" smtClean="0"/>
              <a:t>optiización</a:t>
            </a:r>
            <a:r>
              <a:rPr lang="es-ES" dirty="0" smtClean="0"/>
              <a:t>-exceso de</a:t>
            </a:r>
            <a:r>
              <a:rPr lang="es-ES" baseline="0" dirty="0" smtClean="0"/>
              <a:t> capacidad-</a:t>
            </a:r>
            <a:endParaRPr lang="es-ES" dirty="0" smtClean="0"/>
          </a:p>
          <a:p>
            <a:endParaRPr lang="es-ES" dirty="0" smtClean="0"/>
          </a:p>
          <a:p>
            <a:endParaRPr lang="es-ES" dirty="0"/>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29</a:t>
            </a:fld>
            <a:endParaRPr lang="es-ES"/>
          </a:p>
        </p:txBody>
      </p:sp>
    </p:spTree>
    <p:extLst>
      <p:ext uri="{BB962C8B-B14F-4D97-AF65-F5344CB8AC3E}">
        <p14:creationId xmlns:p14="http://schemas.microsoft.com/office/powerpoint/2010/main" xmlns="" val="20748264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Globalización</a:t>
            </a:r>
            <a:r>
              <a:rPr lang="es-ES" baseline="0" dirty="0" smtClean="0"/>
              <a:t>  proceso inicio </a:t>
            </a:r>
            <a:r>
              <a:rPr lang="es-ES" baseline="0" dirty="0" err="1" smtClean="0"/>
              <a:t>telegrafo</a:t>
            </a:r>
            <a:r>
              <a:rPr lang="es-ES" baseline="0" dirty="0" smtClean="0"/>
              <a:t>. </a:t>
            </a:r>
            <a:r>
              <a:rPr lang="es-ES" baseline="0" dirty="0" err="1" smtClean="0"/>
              <a:t>Neoglobalización</a:t>
            </a:r>
            <a:endParaRPr lang="es-ES" baseline="0" dirty="0" smtClean="0"/>
          </a:p>
          <a:p>
            <a:r>
              <a:rPr lang="es-ES" dirty="0" smtClean="0"/>
              <a:t>a </a:t>
            </a:r>
            <a:r>
              <a:rPr lang="es-ES" dirty="0" err="1" smtClean="0"/>
              <a:t>postglobalización</a:t>
            </a:r>
            <a:r>
              <a:rPr lang="es-ES" dirty="0" smtClean="0"/>
              <a:t> como corriente político filosófica, debe entender que si bien el mundo es uno, y sus distancias se han acortado a cero, sigue siendo de una diversidad muy rica.</a:t>
            </a:r>
          </a:p>
          <a:p>
            <a:endParaRPr lang="es-ES" dirty="0" smtClean="0"/>
          </a:p>
          <a:p>
            <a:r>
              <a:rPr lang="es-ES" dirty="0" smtClean="0"/>
              <a:t>Charles Hill define la </a:t>
            </a:r>
            <a:r>
              <a:rPr lang="es-ES" dirty="0" err="1" smtClean="0"/>
              <a:t>globalizacion</a:t>
            </a:r>
            <a:r>
              <a:rPr lang="es-ES" dirty="0" smtClean="0"/>
              <a:t> como "el cambio hacia una </a:t>
            </a:r>
            <a:r>
              <a:rPr lang="es-ES" dirty="0" err="1" smtClean="0"/>
              <a:t>economia</a:t>
            </a:r>
            <a:r>
              <a:rPr lang="es-ES" dirty="0" smtClean="0"/>
              <a:t> mundial mas integrada e interdependiente“</a:t>
            </a:r>
          </a:p>
          <a:p>
            <a:endParaRPr lang="es-ES" dirty="0" smtClean="0"/>
          </a:p>
          <a:p>
            <a:r>
              <a:rPr lang="es-ES" dirty="0" smtClean="0">
                <a:hlinkClick r:id="rId3" tooltip="Marshall McLuhan"/>
              </a:rPr>
              <a:t>Marshall </a:t>
            </a:r>
            <a:r>
              <a:rPr lang="es-ES" dirty="0" err="1" smtClean="0">
                <a:hlinkClick r:id="rId3" tooltip="Marshall McLuhan"/>
              </a:rPr>
              <a:t>McLuhan</a:t>
            </a:r>
            <a:r>
              <a:rPr lang="es-ES" dirty="0" smtClean="0"/>
              <a:t> sostenía ya en 1961</a:t>
            </a:r>
          </a:p>
          <a:p>
            <a:endParaRPr lang="es-ES" dirty="0" smtClean="0"/>
          </a:p>
          <a:p>
            <a:r>
              <a:rPr lang="es-ES" dirty="0" smtClean="0"/>
              <a:t>Nuevo marco Escasez-</a:t>
            </a:r>
            <a:r>
              <a:rPr lang="es-ES" dirty="0" err="1" smtClean="0"/>
              <a:t>optiización</a:t>
            </a:r>
            <a:r>
              <a:rPr lang="es-ES" dirty="0" smtClean="0"/>
              <a:t>-exceso de</a:t>
            </a:r>
            <a:r>
              <a:rPr lang="es-ES" baseline="0" dirty="0" smtClean="0"/>
              <a:t> capacidad-</a:t>
            </a:r>
            <a:endParaRPr lang="es-ES" dirty="0" smtClean="0"/>
          </a:p>
          <a:p>
            <a:endParaRPr lang="es-ES" dirty="0" smtClean="0"/>
          </a:p>
          <a:p>
            <a:endParaRPr lang="es-ES" dirty="0"/>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30</a:t>
            </a:fld>
            <a:endParaRPr lang="es-ES"/>
          </a:p>
        </p:txBody>
      </p:sp>
    </p:spTree>
    <p:extLst>
      <p:ext uri="{BB962C8B-B14F-4D97-AF65-F5344CB8AC3E}">
        <p14:creationId xmlns:p14="http://schemas.microsoft.com/office/powerpoint/2010/main" xmlns="" val="30706546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Globalización</a:t>
            </a:r>
            <a:r>
              <a:rPr lang="es-ES" baseline="0" dirty="0" smtClean="0"/>
              <a:t>  proceso inicio </a:t>
            </a:r>
            <a:r>
              <a:rPr lang="es-ES" baseline="0" dirty="0" err="1" smtClean="0"/>
              <a:t>telegrafo</a:t>
            </a:r>
            <a:r>
              <a:rPr lang="es-ES" baseline="0" dirty="0" smtClean="0"/>
              <a:t>. </a:t>
            </a:r>
            <a:r>
              <a:rPr lang="es-ES" baseline="0" dirty="0" err="1" smtClean="0"/>
              <a:t>Neoglobalización</a:t>
            </a:r>
            <a:endParaRPr lang="es-ES" baseline="0" dirty="0" smtClean="0"/>
          </a:p>
          <a:p>
            <a:r>
              <a:rPr lang="es-ES" dirty="0" smtClean="0"/>
              <a:t>a </a:t>
            </a:r>
            <a:r>
              <a:rPr lang="es-ES" dirty="0" err="1" smtClean="0"/>
              <a:t>postglobalización</a:t>
            </a:r>
            <a:r>
              <a:rPr lang="es-ES" dirty="0" smtClean="0"/>
              <a:t> como corriente político filosófica, debe entender que si bien el mundo es uno, y sus distancias se han acortado a cero, sigue siendo de una diversidad muy rica.</a:t>
            </a:r>
          </a:p>
          <a:p>
            <a:endParaRPr lang="es-ES" dirty="0" smtClean="0"/>
          </a:p>
          <a:p>
            <a:r>
              <a:rPr lang="es-ES" dirty="0" smtClean="0"/>
              <a:t>Charles Hill define la </a:t>
            </a:r>
            <a:r>
              <a:rPr lang="es-ES" dirty="0" err="1" smtClean="0"/>
              <a:t>globalizacion</a:t>
            </a:r>
            <a:r>
              <a:rPr lang="es-ES" dirty="0" smtClean="0"/>
              <a:t> como "el cambio hacia una </a:t>
            </a:r>
            <a:r>
              <a:rPr lang="es-ES" dirty="0" err="1" smtClean="0"/>
              <a:t>economia</a:t>
            </a:r>
            <a:r>
              <a:rPr lang="es-ES" dirty="0" smtClean="0"/>
              <a:t> mundial mas integrada e interdependiente“</a:t>
            </a:r>
          </a:p>
          <a:p>
            <a:endParaRPr lang="es-ES" dirty="0" smtClean="0"/>
          </a:p>
          <a:p>
            <a:r>
              <a:rPr lang="es-ES" dirty="0" smtClean="0">
                <a:hlinkClick r:id="rId3" tooltip="Marshall McLuhan"/>
              </a:rPr>
              <a:t>Marshall </a:t>
            </a:r>
            <a:r>
              <a:rPr lang="es-ES" dirty="0" err="1" smtClean="0">
                <a:hlinkClick r:id="rId3" tooltip="Marshall McLuhan"/>
              </a:rPr>
              <a:t>McLuhan</a:t>
            </a:r>
            <a:r>
              <a:rPr lang="es-ES" dirty="0" smtClean="0"/>
              <a:t> sostenía ya en 1961</a:t>
            </a:r>
          </a:p>
          <a:p>
            <a:endParaRPr lang="es-ES" dirty="0" smtClean="0"/>
          </a:p>
          <a:p>
            <a:r>
              <a:rPr lang="es-ES" dirty="0" smtClean="0"/>
              <a:t>Nuevo marco Escasez-</a:t>
            </a:r>
            <a:r>
              <a:rPr lang="es-ES" dirty="0" err="1" smtClean="0"/>
              <a:t>optiización</a:t>
            </a:r>
            <a:r>
              <a:rPr lang="es-ES" dirty="0" smtClean="0"/>
              <a:t>-exceso de</a:t>
            </a:r>
            <a:r>
              <a:rPr lang="es-ES" baseline="0" dirty="0" smtClean="0"/>
              <a:t> capacidad-</a:t>
            </a:r>
            <a:endParaRPr lang="es-ES" dirty="0" smtClean="0"/>
          </a:p>
          <a:p>
            <a:endParaRPr lang="es-ES" dirty="0" smtClean="0"/>
          </a:p>
          <a:p>
            <a:endParaRPr lang="es-ES" dirty="0"/>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31</a:t>
            </a:fld>
            <a:endParaRPr lang="es-ES"/>
          </a:p>
        </p:txBody>
      </p:sp>
    </p:spTree>
    <p:extLst>
      <p:ext uri="{BB962C8B-B14F-4D97-AF65-F5344CB8AC3E}">
        <p14:creationId xmlns:p14="http://schemas.microsoft.com/office/powerpoint/2010/main" xmlns="" val="18519932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Globalización</a:t>
            </a:r>
            <a:r>
              <a:rPr lang="es-ES" baseline="0" dirty="0" smtClean="0"/>
              <a:t>  proceso inicio </a:t>
            </a:r>
            <a:r>
              <a:rPr lang="es-ES" baseline="0" dirty="0" err="1" smtClean="0"/>
              <a:t>telegrafo</a:t>
            </a:r>
            <a:r>
              <a:rPr lang="es-ES" baseline="0" dirty="0" smtClean="0"/>
              <a:t>. </a:t>
            </a:r>
            <a:r>
              <a:rPr lang="es-ES" baseline="0" dirty="0" err="1" smtClean="0"/>
              <a:t>Neoglobalización</a:t>
            </a:r>
            <a:endParaRPr lang="es-ES" baseline="0" dirty="0" smtClean="0"/>
          </a:p>
          <a:p>
            <a:r>
              <a:rPr lang="es-ES" dirty="0" smtClean="0"/>
              <a:t>a </a:t>
            </a:r>
            <a:r>
              <a:rPr lang="es-ES" dirty="0" err="1" smtClean="0"/>
              <a:t>postglobalización</a:t>
            </a:r>
            <a:r>
              <a:rPr lang="es-ES" dirty="0" smtClean="0"/>
              <a:t> como corriente político filosófica, debe entender que si bien el mundo es uno, y sus distancias se han acortado a cero, sigue siendo de una diversidad muy rica.</a:t>
            </a:r>
          </a:p>
          <a:p>
            <a:endParaRPr lang="es-ES" dirty="0" smtClean="0"/>
          </a:p>
          <a:p>
            <a:r>
              <a:rPr lang="es-ES" dirty="0" smtClean="0"/>
              <a:t>Charles Hill define la </a:t>
            </a:r>
            <a:r>
              <a:rPr lang="es-ES" dirty="0" err="1" smtClean="0"/>
              <a:t>globalizacion</a:t>
            </a:r>
            <a:r>
              <a:rPr lang="es-ES" dirty="0" smtClean="0"/>
              <a:t> como "el cambio hacia una </a:t>
            </a:r>
            <a:r>
              <a:rPr lang="es-ES" dirty="0" err="1" smtClean="0"/>
              <a:t>economia</a:t>
            </a:r>
            <a:r>
              <a:rPr lang="es-ES" dirty="0" smtClean="0"/>
              <a:t> mundial mas integrada e interdependiente“</a:t>
            </a:r>
          </a:p>
          <a:p>
            <a:endParaRPr lang="es-ES" dirty="0" smtClean="0"/>
          </a:p>
          <a:p>
            <a:r>
              <a:rPr lang="es-ES" dirty="0" smtClean="0">
                <a:hlinkClick r:id="rId3" tooltip="Marshall McLuhan"/>
              </a:rPr>
              <a:t>Marshall </a:t>
            </a:r>
            <a:r>
              <a:rPr lang="es-ES" dirty="0" err="1" smtClean="0">
                <a:hlinkClick r:id="rId3" tooltip="Marshall McLuhan"/>
              </a:rPr>
              <a:t>McLuhan</a:t>
            </a:r>
            <a:r>
              <a:rPr lang="es-ES" dirty="0" smtClean="0"/>
              <a:t> sostenía ya en 1961</a:t>
            </a:r>
          </a:p>
          <a:p>
            <a:endParaRPr lang="es-ES" dirty="0" smtClean="0"/>
          </a:p>
          <a:p>
            <a:r>
              <a:rPr lang="es-ES" dirty="0" smtClean="0"/>
              <a:t>Nuevo marco Escasez-</a:t>
            </a:r>
            <a:r>
              <a:rPr lang="es-ES" dirty="0" err="1" smtClean="0"/>
              <a:t>optiización</a:t>
            </a:r>
            <a:r>
              <a:rPr lang="es-ES" dirty="0" smtClean="0"/>
              <a:t>-exceso de</a:t>
            </a:r>
            <a:r>
              <a:rPr lang="es-ES" baseline="0" dirty="0" smtClean="0"/>
              <a:t> capacidad-</a:t>
            </a:r>
            <a:endParaRPr lang="es-ES" dirty="0" smtClean="0"/>
          </a:p>
          <a:p>
            <a:endParaRPr lang="es-ES" dirty="0" smtClean="0"/>
          </a:p>
          <a:p>
            <a:endParaRPr lang="es-ES" dirty="0"/>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32</a:t>
            </a:fld>
            <a:endParaRPr lang="es-ES"/>
          </a:p>
        </p:txBody>
      </p:sp>
    </p:spTree>
    <p:extLst>
      <p:ext uri="{BB962C8B-B14F-4D97-AF65-F5344CB8AC3E}">
        <p14:creationId xmlns:p14="http://schemas.microsoft.com/office/powerpoint/2010/main" xmlns="" val="476820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Globalización</a:t>
            </a:r>
            <a:r>
              <a:rPr lang="es-ES" baseline="0" dirty="0" smtClean="0"/>
              <a:t>  proceso inicio </a:t>
            </a:r>
            <a:r>
              <a:rPr lang="es-ES" baseline="0" dirty="0" err="1" smtClean="0"/>
              <a:t>telegrafo</a:t>
            </a:r>
            <a:r>
              <a:rPr lang="es-ES" baseline="0" dirty="0" smtClean="0"/>
              <a:t>. </a:t>
            </a:r>
            <a:r>
              <a:rPr lang="es-ES" baseline="0" dirty="0" err="1" smtClean="0"/>
              <a:t>Neoglobalización</a:t>
            </a:r>
            <a:endParaRPr lang="es-ES" baseline="0" dirty="0" smtClean="0"/>
          </a:p>
          <a:p>
            <a:r>
              <a:rPr lang="es-ES" dirty="0" smtClean="0"/>
              <a:t>a </a:t>
            </a:r>
            <a:r>
              <a:rPr lang="es-ES" dirty="0" err="1" smtClean="0"/>
              <a:t>postglobalización</a:t>
            </a:r>
            <a:r>
              <a:rPr lang="es-ES" dirty="0" smtClean="0"/>
              <a:t> como corriente político filosófica, debe entender que si bien el mundo es uno, y sus distancias se han acortado a cero, sigue siendo de una diversidad muy rica.</a:t>
            </a:r>
          </a:p>
          <a:p>
            <a:endParaRPr lang="es-ES" dirty="0" smtClean="0"/>
          </a:p>
          <a:p>
            <a:r>
              <a:rPr lang="es-ES" dirty="0" smtClean="0"/>
              <a:t>Charles Hill define la </a:t>
            </a:r>
            <a:r>
              <a:rPr lang="es-ES" dirty="0" err="1" smtClean="0"/>
              <a:t>globalizacion</a:t>
            </a:r>
            <a:r>
              <a:rPr lang="es-ES" dirty="0" smtClean="0"/>
              <a:t> como "el cambio hacia una </a:t>
            </a:r>
            <a:r>
              <a:rPr lang="es-ES" dirty="0" err="1" smtClean="0"/>
              <a:t>economia</a:t>
            </a:r>
            <a:r>
              <a:rPr lang="es-ES" dirty="0" smtClean="0"/>
              <a:t> mundial mas integrada e interdependiente“</a:t>
            </a:r>
          </a:p>
          <a:p>
            <a:endParaRPr lang="es-ES" dirty="0" smtClean="0"/>
          </a:p>
          <a:p>
            <a:r>
              <a:rPr lang="es-ES" dirty="0" smtClean="0">
                <a:hlinkClick r:id="rId3" tooltip="Marshall McLuhan"/>
              </a:rPr>
              <a:t>Marshall </a:t>
            </a:r>
            <a:r>
              <a:rPr lang="es-ES" dirty="0" err="1" smtClean="0">
                <a:hlinkClick r:id="rId3" tooltip="Marshall McLuhan"/>
              </a:rPr>
              <a:t>McLuhan</a:t>
            </a:r>
            <a:r>
              <a:rPr lang="es-ES" dirty="0" smtClean="0"/>
              <a:t> sostenía ya en 1961</a:t>
            </a:r>
          </a:p>
          <a:p>
            <a:endParaRPr lang="es-ES" dirty="0" smtClean="0"/>
          </a:p>
          <a:p>
            <a:r>
              <a:rPr lang="es-ES" dirty="0" smtClean="0"/>
              <a:t>Nuevo marco Escasez-</a:t>
            </a:r>
            <a:r>
              <a:rPr lang="es-ES" dirty="0" err="1" smtClean="0"/>
              <a:t>optiización</a:t>
            </a:r>
            <a:r>
              <a:rPr lang="es-ES" dirty="0" smtClean="0"/>
              <a:t>-exceso de</a:t>
            </a:r>
            <a:r>
              <a:rPr lang="es-ES" baseline="0" dirty="0" smtClean="0"/>
              <a:t> capacidad-</a:t>
            </a:r>
            <a:endParaRPr lang="es-ES" dirty="0" smtClean="0"/>
          </a:p>
          <a:p>
            <a:endParaRPr lang="es-ES" dirty="0" smtClean="0"/>
          </a:p>
          <a:p>
            <a:endParaRPr lang="es-ES" dirty="0"/>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33</a:t>
            </a:fld>
            <a:endParaRPr lang="es-ES"/>
          </a:p>
        </p:txBody>
      </p:sp>
    </p:spTree>
    <p:extLst>
      <p:ext uri="{BB962C8B-B14F-4D97-AF65-F5344CB8AC3E}">
        <p14:creationId xmlns:p14="http://schemas.microsoft.com/office/powerpoint/2010/main" xmlns="" val="7141082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Globalización</a:t>
            </a:r>
            <a:r>
              <a:rPr lang="es-ES" baseline="0" dirty="0" smtClean="0"/>
              <a:t>  proceso inicio </a:t>
            </a:r>
            <a:r>
              <a:rPr lang="es-ES" baseline="0" dirty="0" err="1" smtClean="0"/>
              <a:t>telegrafo</a:t>
            </a:r>
            <a:r>
              <a:rPr lang="es-ES" baseline="0" dirty="0" smtClean="0"/>
              <a:t>. </a:t>
            </a:r>
            <a:r>
              <a:rPr lang="es-ES" baseline="0" dirty="0" err="1" smtClean="0"/>
              <a:t>Neoglobalización</a:t>
            </a:r>
            <a:endParaRPr lang="es-ES" baseline="0" dirty="0" smtClean="0"/>
          </a:p>
          <a:p>
            <a:r>
              <a:rPr lang="es-ES" dirty="0" smtClean="0"/>
              <a:t>a </a:t>
            </a:r>
            <a:r>
              <a:rPr lang="es-ES" dirty="0" err="1" smtClean="0"/>
              <a:t>postglobalización</a:t>
            </a:r>
            <a:r>
              <a:rPr lang="es-ES" dirty="0" smtClean="0"/>
              <a:t> como corriente político filosófica, debe entender que si bien el mundo es uno, y sus distancias se han acortado a cero, sigue siendo de una diversidad muy rica.</a:t>
            </a:r>
          </a:p>
          <a:p>
            <a:endParaRPr lang="es-ES" dirty="0" smtClean="0"/>
          </a:p>
          <a:p>
            <a:r>
              <a:rPr lang="es-ES" dirty="0" smtClean="0"/>
              <a:t>Charles Hill define la </a:t>
            </a:r>
            <a:r>
              <a:rPr lang="es-ES" dirty="0" err="1" smtClean="0"/>
              <a:t>globalizacion</a:t>
            </a:r>
            <a:r>
              <a:rPr lang="es-ES" dirty="0" smtClean="0"/>
              <a:t> como "el cambio hacia una </a:t>
            </a:r>
            <a:r>
              <a:rPr lang="es-ES" dirty="0" err="1" smtClean="0"/>
              <a:t>economia</a:t>
            </a:r>
            <a:r>
              <a:rPr lang="es-ES" dirty="0" smtClean="0"/>
              <a:t> mundial mas integrada e interdependiente“</a:t>
            </a:r>
          </a:p>
          <a:p>
            <a:endParaRPr lang="es-ES" dirty="0" smtClean="0"/>
          </a:p>
          <a:p>
            <a:r>
              <a:rPr lang="es-ES" dirty="0" smtClean="0">
                <a:hlinkClick r:id="rId3" tooltip="Marshall McLuhan"/>
              </a:rPr>
              <a:t>Marshall </a:t>
            </a:r>
            <a:r>
              <a:rPr lang="es-ES" dirty="0" err="1" smtClean="0">
                <a:hlinkClick r:id="rId3" tooltip="Marshall McLuhan"/>
              </a:rPr>
              <a:t>McLuhan</a:t>
            </a:r>
            <a:r>
              <a:rPr lang="es-ES" dirty="0" smtClean="0"/>
              <a:t> sostenía ya en 1961</a:t>
            </a:r>
          </a:p>
          <a:p>
            <a:endParaRPr lang="es-ES" dirty="0" smtClean="0"/>
          </a:p>
          <a:p>
            <a:r>
              <a:rPr lang="es-ES" dirty="0" smtClean="0"/>
              <a:t>Nuevo marco Escasez-</a:t>
            </a:r>
            <a:r>
              <a:rPr lang="es-ES" dirty="0" err="1" smtClean="0"/>
              <a:t>optiización</a:t>
            </a:r>
            <a:r>
              <a:rPr lang="es-ES" dirty="0" smtClean="0"/>
              <a:t>-exceso de</a:t>
            </a:r>
            <a:r>
              <a:rPr lang="es-ES" baseline="0" dirty="0" smtClean="0"/>
              <a:t> capacidad-</a:t>
            </a:r>
            <a:endParaRPr lang="es-ES" dirty="0" smtClean="0"/>
          </a:p>
          <a:p>
            <a:endParaRPr lang="es-ES" dirty="0" smtClean="0"/>
          </a:p>
          <a:p>
            <a:endParaRPr lang="es-ES" dirty="0"/>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34</a:t>
            </a:fld>
            <a:endParaRPr lang="es-ES"/>
          </a:p>
        </p:txBody>
      </p:sp>
    </p:spTree>
    <p:extLst>
      <p:ext uri="{BB962C8B-B14F-4D97-AF65-F5344CB8AC3E}">
        <p14:creationId xmlns:p14="http://schemas.microsoft.com/office/powerpoint/2010/main" xmlns="" val="34159973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Globalización</a:t>
            </a:r>
            <a:r>
              <a:rPr lang="es-ES" baseline="0" dirty="0" smtClean="0"/>
              <a:t>  proceso inicio </a:t>
            </a:r>
            <a:r>
              <a:rPr lang="es-ES" baseline="0" dirty="0" err="1" smtClean="0"/>
              <a:t>telegrafo</a:t>
            </a:r>
            <a:r>
              <a:rPr lang="es-ES" baseline="0" dirty="0" smtClean="0"/>
              <a:t>. </a:t>
            </a:r>
            <a:r>
              <a:rPr lang="es-ES" baseline="0" dirty="0" err="1" smtClean="0"/>
              <a:t>Neoglobalización</a:t>
            </a:r>
            <a:endParaRPr lang="es-ES" baseline="0" dirty="0" smtClean="0"/>
          </a:p>
          <a:p>
            <a:r>
              <a:rPr lang="es-ES" dirty="0" smtClean="0"/>
              <a:t>a </a:t>
            </a:r>
            <a:r>
              <a:rPr lang="es-ES" dirty="0" err="1" smtClean="0"/>
              <a:t>postglobalización</a:t>
            </a:r>
            <a:r>
              <a:rPr lang="es-ES" dirty="0" smtClean="0"/>
              <a:t> como corriente político filosófica, debe entender que si bien el mundo es uno, y sus distancias se han acortado a cero, sigue siendo de una diversidad muy rica.</a:t>
            </a:r>
          </a:p>
          <a:p>
            <a:endParaRPr lang="es-ES" dirty="0" smtClean="0"/>
          </a:p>
          <a:p>
            <a:r>
              <a:rPr lang="es-ES" dirty="0" smtClean="0"/>
              <a:t>Charles Hill define la </a:t>
            </a:r>
            <a:r>
              <a:rPr lang="es-ES" dirty="0" err="1" smtClean="0"/>
              <a:t>globalizacion</a:t>
            </a:r>
            <a:r>
              <a:rPr lang="es-ES" dirty="0" smtClean="0"/>
              <a:t> como "el cambio hacia una </a:t>
            </a:r>
            <a:r>
              <a:rPr lang="es-ES" dirty="0" err="1" smtClean="0"/>
              <a:t>economia</a:t>
            </a:r>
            <a:r>
              <a:rPr lang="es-ES" dirty="0" smtClean="0"/>
              <a:t> mundial mas integrada e interdependiente“</a:t>
            </a:r>
          </a:p>
          <a:p>
            <a:endParaRPr lang="es-ES" dirty="0" smtClean="0"/>
          </a:p>
          <a:p>
            <a:r>
              <a:rPr lang="es-ES" dirty="0" smtClean="0">
                <a:hlinkClick r:id="rId3" tooltip="Marshall McLuhan"/>
              </a:rPr>
              <a:t>Marshall </a:t>
            </a:r>
            <a:r>
              <a:rPr lang="es-ES" dirty="0" err="1" smtClean="0">
                <a:hlinkClick r:id="rId3" tooltip="Marshall McLuhan"/>
              </a:rPr>
              <a:t>McLuhan</a:t>
            </a:r>
            <a:r>
              <a:rPr lang="es-ES" dirty="0" smtClean="0"/>
              <a:t> sostenía ya en 1961</a:t>
            </a:r>
          </a:p>
          <a:p>
            <a:endParaRPr lang="es-ES" dirty="0" smtClean="0"/>
          </a:p>
          <a:p>
            <a:r>
              <a:rPr lang="es-ES" dirty="0" smtClean="0"/>
              <a:t>Nuevo marco Escasez-</a:t>
            </a:r>
            <a:r>
              <a:rPr lang="es-ES" dirty="0" err="1" smtClean="0"/>
              <a:t>optiización</a:t>
            </a:r>
            <a:r>
              <a:rPr lang="es-ES" dirty="0" smtClean="0"/>
              <a:t>-exceso de</a:t>
            </a:r>
            <a:r>
              <a:rPr lang="es-ES" baseline="0" dirty="0" smtClean="0"/>
              <a:t> capacidad-</a:t>
            </a:r>
            <a:endParaRPr lang="es-ES" dirty="0" smtClean="0"/>
          </a:p>
          <a:p>
            <a:endParaRPr lang="es-ES" dirty="0" smtClean="0"/>
          </a:p>
          <a:p>
            <a:endParaRPr lang="es-ES" dirty="0"/>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35</a:t>
            </a:fld>
            <a:endParaRPr lang="es-ES"/>
          </a:p>
        </p:txBody>
      </p:sp>
    </p:spTree>
    <p:extLst>
      <p:ext uri="{BB962C8B-B14F-4D97-AF65-F5344CB8AC3E}">
        <p14:creationId xmlns:p14="http://schemas.microsoft.com/office/powerpoint/2010/main" xmlns="" val="15352957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Globalización</a:t>
            </a:r>
            <a:r>
              <a:rPr lang="es-ES" baseline="0" dirty="0" smtClean="0"/>
              <a:t>  proceso inicio </a:t>
            </a:r>
            <a:r>
              <a:rPr lang="es-ES" baseline="0" dirty="0" err="1" smtClean="0"/>
              <a:t>telegrafo</a:t>
            </a:r>
            <a:r>
              <a:rPr lang="es-ES" baseline="0" dirty="0" smtClean="0"/>
              <a:t>. </a:t>
            </a:r>
            <a:r>
              <a:rPr lang="es-ES" baseline="0" dirty="0" err="1" smtClean="0"/>
              <a:t>Neoglobalización</a:t>
            </a:r>
            <a:endParaRPr lang="es-ES" baseline="0" dirty="0" smtClean="0"/>
          </a:p>
          <a:p>
            <a:r>
              <a:rPr lang="es-ES" dirty="0" smtClean="0"/>
              <a:t>a </a:t>
            </a:r>
            <a:r>
              <a:rPr lang="es-ES" dirty="0" err="1" smtClean="0"/>
              <a:t>postglobalización</a:t>
            </a:r>
            <a:r>
              <a:rPr lang="es-ES" dirty="0" smtClean="0"/>
              <a:t> como corriente político filosófica, debe entender que si bien el mundo es uno, y sus distancias se han acortado a cero, sigue siendo de una diversidad muy rica.</a:t>
            </a:r>
          </a:p>
          <a:p>
            <a:endParaRPr lang="es-ES" dirty="0" smtClean="0"/>
          </a:p>
          <a:p>
            <a:r>
              <a:rPr lang="es-ES" dirty="0" smtClean="0"/>
              <a:t>Charles Hill define la </a:t>
            </a:r>
            <a:r>
              <a:rPr lang="es-ES" dirty="0" err="1" smtClean="0"/>
              <a:t>globalizacion</a:t>
            </a:r>
            <a:r>
              <a:rPr lang="es-ES" dirty="0" smtClean="0"/>
              <a:t> como "el cambio hacia una </a:t>
            </a:r>
            <a:r>
              <a:rPr lang="es-ES" dirty="0" err="1" smtClean="0"/>
              <a:t>economia</a:t>
            </a:r>
            <a:r>
              <a:rPr lang="es-ES" dirty="0" smtClean="0"/>
              <a:t> mundial mas integrada e interdependiente“</a:t>
            </a:r>
          </a:p>
          <a:p>
            <a:endParaRPr lang="es-ES" dirty="0" smtClean="0"/>
          </a:p>
          <a:p>
            <a:r>
              <a:rPr lang="es-ES" dirty="0" smtClean="0">
                <a:hlinkClick r:id="rId3" tooltip="Marshall McLuhan"/>
              </a:rPr>
              <a:t>Marshall </a:t>
            </a:r>
            <a:r>
              <a:rPr lang="es-ES" dirty="0" err="1" smtClean="0">
                <a:hlinkClick r:id="rId3" tooltip="Marshall McLuhan"/>
              </a:rPr>
              <a:t>McLuhan</a:t>
            </a:r>
            <a:r>
              <a:rPr lang="es-ES" dirty="0" smtClean="0"/>
              <a:t> sostenía ya en 1961</a:t>
            </a:r>
          </a:p>
          <a:p>
            <a:endParaRPr lang="es-ES" dirty="0" smtClean="0"/>
          </a:p>
          <a:p>
            <a:r>
              <a:rPr lang="es-ES" dirty="0" smtClean="0"/>
              <a:t>Nuevo marco Escasez-</a:t>
            </a:r>
            <a:r>
              <a:rPr lang="es-ES" dirty="0" err="1" smtClean="0"/>
              <a:t>optiización</a:t>
            </a:r>
            <a:r>
              <a:rPr lang="es-ES" dirty="0" smtClean="0"/>
              <a:t>-exceso de</a:t>
            </a:r>
            <a:r>
              <a:rPr lang="es-ES" baseline="0" dirty="0" smtClean="0"/>
              <a:t> capacidad-</a:t>
            </a:r>
            <a:endParaRPr lang="es-ES" dirty="0" smtClean="0"/>
          </a:p>
          <a:p>
            <a:endParaRPr lang="es-ES" dirty="0" smtClean="0"/>
          </a:p>
          <a:p>
            <a:endParaRPr lang="es-ES" dirty="0"/>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36</a:t>
            </a:fld>
            <a:endParaRPr lang="es-ES"/>
          </a:p>
        </p:txBody>
      </p:sp>
    </p:spTree>
    <p:extLst>
      <p:ext uri="{BB962C8B-B14F-4D97-AF65-F5344CB8AC3E}">
        <p14:creationId xmlns:p14="http://schemas.microsoft.com/office/powerpoint/2010/main" xmlns="" val="26956687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Globalización</a:t>
            </a:r>
            <a:r>
              <a:rPr lang="es-ES" baseline="0" dirty="0" smtClean="0"/>
              <a:t>  proceso inicio </a:t>
            </a:r>
            <a:r>
              <a:rPr lang="es-ES" baseline="0" dirty="0" err="1" smtClean="0"/>
              <a:t>telegrafo</a:t>
            </a:r>
            <a:r>
              <a:rPr lang="es-ES" baseline="0" dirty="0" smtClean="0"/>
              <a:t>. </a:t>
            </a:r>
            <a:r>
              <a:rPr lang="es-ES" baseline="0" dirty="0" err="1" smtClean="0"/>
              <a:t>Neoglobalización</a:t>
            </a:r>
            <a:endParaRPr lang="es-ES" baseline="0" dirty="0" smtClean="0"/>
          </a:p>
          <a:p>
            <a:r>
              <a:rPr lang="es-ES" dirty="0" smtClean="0"/>
              <a:t>a </a:t>
            </a:r>
            <a:r>
              <a:rPr lang="es-ES" dirty="0" err="1" smtClean="0"/>
              <a:t>postglobalización</a:t>
            </a:r>
            <a:r>
              <a:rPr lang="es-ES" dirty="0" smtClean="0"/>
              <a:t> como corriente político filosófica, debe entender que si bien el mundo es uno, y sus distancias se han acortado a cero, sigue siendo de una diversidad muy rica.</a:t>
            </a:r>
          </a:p>
          <a:p>
            <a:endParaRPr lang="es-ES" dirty="0" smtClean="0"/>
          </a:p>
          <a:p>
            <a:r>
              <a:rPr lang="es-ES" dirty="0" smtClean="0"/>
              <a:t>Charles Hill define la </a:t>
            </a:r>
            <a:r>
              <a:rPr lang="es-ES" dirty="0" err="1" smtClean="0"/>
              <a:t>globalizacion</a:t>
            </a:r>
            <a:r>
              <a:rPr lang="es-ES" dirty="0" smtClean="0"/>
              <a:t> como "el cambio hacia una </a:t>
            </a:r>
            <a:r>
              <a:rPr lang="es-ES" dirty="0" err="1" smtClean="0"/>
              <a:t>economia</a:t>
            </a:r>
            <a:r>
              <a:rPr lang="es-ES" dirty="0" smtClean="0"/>
              <a:t> mundial mas integrada e interdependiente“</a:t>
            </a:r>
          </a:p>
          <a:p>
            <a:endParaRPr lang="es-ES" dirty="0" smtClean="0"/>
          </a:p>
          <a:p>
            <a:r>
              <a:rPr lang="es-ES" dirty="0" smtClean="0">
                <a:hlinkClick r:id="rId3" tooltip="Marshall McLuhan"/>
              </a:rPr>
              <a:t>Marshall </a:t>
            </a:r>
            <a:r>
              <a:rPr lang="es-ES" dirty="0" err="1" smtClean="0">
                <a:hlinkClick r:id="rId3" tooltip="Marshall McLuhan"/>
              </a:rPr>
              <a:t>McLuhan</a:t>
            </a:r>
            <a:r>
              <a:rPr lang="es-ES" dirty="0" smtClean="0"/>
              <a:t> sostenía ya en 1961</a:t>
            </a:r>
          </a:p>
          <a:p>
            <a:endParaRPr lang="es-ES" dirty="0" smtClean="0"/>
          </a:p>
          <a:p>
            <a:r>
              <a:rPr lang="es-ES" dirty="0" smtClean="0"/>
              <a:t>Nuevo marco Escasez-</a:t>
            </a:r>
            <a:r>
              <a:rPr lang="es-ES" dirty="0" err="1" smtClean="0"/>
              <a:t>optiización</a:t>
            </a:r>
            <a:r>
              <a:rPr lang="es-ES" dirty="0" smtClean="0"/>
              <a:t>-exceso de</a:t>
            </a:r>
            <a:r>
              <a:rPr lang="es-ES" baseline="0" dirty="0" smtClean="0"/>
              <a:t> capacidad-</a:t>
            </a:r>
            <a:endParaRPr lang="es-ES" dirty="0" smtClean="0"/>
          </a:p>
          <a:p>
            <a:endParaRPr lang="es-ES" dirty="0" smtClean="0"/>
          </a:p>
          <a:p>
            <a:endParaRPr lang="es-ES" dirty="0"/>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37</a:t>
            </a:fld>
            <a:endParaRPr lang="es-ES"/>
          </a:p>
        </p:txBody>
      </p:sp>
    </p:spTree>
    <p:extLst>
      <p:ext uri="{BB962C8B-B14F-4D97-AF65-F5344CB8AC3E}">
        <p14:creationId xmlns:p14="http://schemas.microsoft.com/office/powerpoint/2010/main" xmlns="" val="41444774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38</a:t>
            </a:fld>
            <a:endParaRPr lang="es-ES"/>
          </a:p>
        </p:txBody>
      </p:sp>
    </p:spTree>
    <p:extLst>
      <p:ext uri="{BB962C8B-B14F-4D97-AF65-F5344CB8AC3E}">
        <p14:creationId xmlns:p14="http://schemas.microsoft.com/office/powerpoint/2010/main" xmlns="" val="31815186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39</a:t>
            </a:fld>
            <a:endParaRPr lang="es-ES"/>
          </a:p>
        </p:txBody>
      </p:sp>
    </p:spTree>
    <p:extLst>
      <p:ext uri="{BB962C8B-B14F-4D97-AF65-F5344CB8AC3E}">
        <p14:creationId xmlns:p14="http://schemas.microsoft.com/office/powerpoint/2010/main" xmlns="" val="37393604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40</a:t>
            </a:fld>
            <a:endParaRPr lang="es-ES"/>
          </a:p>
        </p:txBody>
      </p:sp>
    </p:spTree>
    <p:extLst>
      <p:ext uri="{BB962C8B-B14F-4D97-AF65-F5344CB8AC3E}">
        <p14:creationId xmlns:p14="http://schemas.microsoft.com/office/powerpoint/2010/main" xmlns="" val="16451553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41</a:t>
            </a:fld>
            <a:endParaRPr lang="es-ES"/>
          </a:p>
        </p:txBody>
      </p:sp>
    </p:spTree>
    <p:extLst>
      <p:ext uri="{BB962C8B-B14F-4D97-AF65-F5344CB8AC3E}">
        <p14:creationId xmlns:p14="http://schemas.microsoft.com/office/powerpoint/2010/main" xmlns="" val="28893780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42</a:t>
            </a:fld>
            <a:endParaRPr lang="es-ES"/>
          </a:p>
        </p:txBody>
      </p:sp>
    </p:spTree>
    <p:extLst>
      <p:ext uri="{BB962C8B-B14F-4D97-AF65-F5344CB8AC3E}">
        <p14:creationId xmlns:p14="http://schemas.microsoft.com/office/powerpoint/2010/main" xmlns="" val="10107626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56D3FFD2-A6FE-463A-8388-0B75A8BFC276}" type="slidenum">
              <a:rPr lang="es-ES" smtClean="0"/>
              <a:pPr/>
              <a:t>43</a:t>
            </a:fld>
            <a:endParaRPr lang="es-ES"/>
          </a:p>
        </p:txBody>
      </p:sp>
    </p:spTree>
    <p:extLst>
      <p:ext uri="{BB962C8B-B14F-4D97-AF65-F5344CB8AC3E}">
        <p14:creationId xmlns:p14="http://schemas.microsoft.com/office/powerpoint/2010/main" xmlns="" val="14237733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56D3FFD2-A6FE-463A-8388-0B75A8BFC276}" type="slidenum">
              <a:rPr lang="es-ES" smtClean="0"/>
              <a:pPr/>
              <a:t>44</a:t>
            </a:fld>
            <a:endParaRPr lang="es-ES"/>
          </a:p>
        </p:txBody>
      </p:sp>
    </p:spTree>
    <p:extLst>
      <p:ext uri="{BB962C8B-B14F-4D97-AF65-F5344CB8AC3E}">
        <p14:creationId xmlns:p14="http://schemas.microsoft.com/office/powerpoint/2010/main" xmlns="" val="104369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56D3FFD2-A6FE-463A-8388-0B75A8BFC276}" type="slidenum">
              <a:rPr lang="es-ES" smtClean="0"/>
              <a:pPr/>
              <a:t>45</a:t>
            </a:fld>
            <a:endParaRPr lang="es-ES"/>
          </a:p>
        </p:txBody>
      </p:sp>
    </p:spTree>
    <p:extLst>
      <p:ext uri="{BB962C8B-B14F-4D97-AF65-F5344CB8AC3E}">
        <p14:creationId xmlns:p14="http://schemas.microsoft.com/office/powerpoint/2010/main" xmlns="" val="27510176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56D3FFD2-A6FE-463A-8388-0B75A8BFC276}" type="slidenum">
              <a:rPr lang="es-ES" smtClean="0"/>
              <a:pPr/>
              <a:t>46</a:t>
            </a:fld>
            <a:endParaRPr lang="es-ES"/>
          </a:p>
        </p:txBody>
      </p:sp>
    </p:spTree>
    <p:extLst>
      <p:ext uri="{BB962C8B-B14F-4D97-AF65-F5344CB8AC3E}">
        <p14:creationId xmlns:p14="http://schemas.microsoft.com/office/powerpoint/2010/main" xmlns="" val="2030119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56D3FFD2-A6FE-463A-8388-0B75A8BFC276}" type="slidenum">
              <a:rPr lang="es-ES" smtClean="0"/>
              <a:pPr/>
              <a:t>47</a:t>
            </a:fld>
            <a:endParaRPr lang="es-ES"/>
          </a:p>
        </p:txBody>
      </p:sp>
    </p:spTree>
    <p:extLst>
      <p:ext uri="{BB962C8B-B14F-4D97-AF65-F5344CB8AC3E}">
        <p14:creationId xmlns:p14="http://schemas.microsoft.com/office/powerpoint/2010/main" xmlns="" val="32972032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56D3FFD2-A6FE-463A-8388-0B75A8BFC276}" type="slidenum">
              <a:rPr lang="es-ES" smtClean="0"/>
              <a:pPr/>
              <a:t>48</a:t>
            </a:fld>
            <a:endParaRPr lang="es-ES"/>
          </a:p>
        </p:txBody>
      </p:sp>
    </p:spTree>
    <p:extLst>
      <p:ext uri="{BB962C8B-B14F-4D97-AF65-F5344CB8AC3E}">
        <p14:creationId xmlns:p14="http://schemas.microsoft.com/office/powerpoint/2010/main" xmlns="" val="38917945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56D3FFD2-A6FE-463A-8388-0B75A8BFC276}" type="slidenum">
              <a:rPr lang="es-ES" smtClean="0"/>
              <a:pPr/>
              <a:t>49</a:t>
            </a:fld>
            <a:endParaRPr lang="es-ES"/>
          </a:p>
        </p:txBody>
      </p:sp>
    </p:spTree>
    <p:extLst>
      <p:ext uri="{BB962C8B-B14F-4D97-AF65-F5344CB8AC3E}">
        <p14:creationId xmlns:p14="http://schemas.microsoft.com/office/powerpoint/2010/main" xmlns="" val="169299537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56D3FFD2-A6FE-463A-8388-0B75A8BFC276}" type="slidenum">
              <a:rPr lang="es-ES" smtClean="0"/>
              <a:pPr/>
              <a:t>50</a:t>
            </a:fld>
            <a:endParaRPr lang="es-ES"/>
          </a:p>
        </p:txBody>
      </p:sp>
    </p:spTree>
    <p:extLst>
      <p:ext uri="{BB962C8B-B14F-4D97-AF65-F5344CB8AC3E}">
        <p14:creationId xmlns:p14="http://schemas.microsoft.com/office/powerpoint/2010/main" xmlns="" val="14173729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56D3FFD2-A6FE-463A-8388-0B75A8BFC276}" type="slidenum">
              <a:rPr lang="es-ES" smtClean="0"/>
              <a:pPr/>
              <a:t>51</a:t>
            </a:fld>
            <a:endParaRPr lang="es-ES"/>
          </a:p>
        </p:txBody>
      </p:sp>
    </p:spTree>
    <p:extLst>
      <p:ext uri="{BB962C8B-B14F-4D97-AF65-F5344CB8AC3E}">
        <p14:creationId xmlns:p14="http://schemas.microsoft.com/office/powerpoint/2010/main" xmlns="" val="261052563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56D3FFD2-A6FE-463A-8388-0B75A8BFC276}" type="slidenum">
              <a:rPr lang="es-ES" smtClean="0"/>
              <a:pPr/>
              <a:t>52</a:t>
            </a:fld>
            <a:endParaRPr lang="es-ES"/>
          </a:p>
        </p:txBody>
      </p:sp>
    </p:spTree>
    <p:extLst>
      <p:ext uri="{BB962C8B-B14F-4D97-AF65-F5344CB8AC3E}">
        <p14:creationId xmlns:p14="http://schemas.microsoft.com/office/powerpoint/2010/main" xmlns="" val="275839724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56D3FFD2-A6FE-463A-8388-0B75A8BFC276}" type="slidenum">
              <a:rPr lang="es-ES" smtClean="0"/>
              <a:pPr/>
              <a:t>53</a:t>
            </a:fld>
            <a:endParaRPr lang="es-ES"/>
          </a:p>
        </p:txBody>
      </p:sp>
    </p:spTree>
    <p:extLst>
      <p:ext uri="{BB962C8B-B14F-4D97-AF65-F5344CB8AC3E}">
        <p14:creationId xmlns:p14="http://schemas.microsoft.com/office/powerpoint/2010/main" xmlns="" val="58222575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56D3FFD2-A6FE-463A-8388-0B75A8BFC276}" type="slidenum">
              <a:rPr lang="es-ES" smtClean="0"/>
              <a:pPr/>
              <a:t>54</a:t>
            </a:fld>
            <a:endParaRPr lang="es-ES"/>
          </a:p>
        </p:txBody>
      </p:sp>
    </p:spTree>
    <p:extLst>
      <p:ext uri="{BB962C8B-B14F-4D97-AF65-F5344CB8AC3E}">
        <p14:creationId xmlns:p14="http://schemas.microsoft.com/office/powerpoint/2010/main" xmlns="" val="407718993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56D3FFD2-A6FE-463A-8388-0B75A8BFC276}" type="slidenum">
              <a:rPr lang="es-ES" smtClean="0"/>
              <a:pPr/>
              <a:t>55</a:t>
            </a:fld>
            <a:endParaRPr lang="es-ES"/>
          </a:p>
        </p:txBody>
      </p:sp>
    </p:spTree>
    <p:extLst>
      <p:ext uri="{BB962C8B-B14F-4D97-AF65-F5344CB8AC3E}">
        <p14:creationId xmlns:p14="http://schemas.microsoft.com/office/powerpoint/2010/main" xmlns="" val="5529710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56D3FFD2-A6FE-463A-8388-0B75A8BFC276}" type="slidenum">
              <a:rPr lang="es-ES" smtClean="0"/>
              <a:pPr/>
              <a:t>56</a:t>
            </a:fld>
            <a:endParaRPr lang="es-ES"/>
          </a:p>
        </p:txBody>
      </p:sp>
    </p:spTree>
    <p:extLst>
      <p:ext uri="{BB962C8B-B14F-4D97-AF65-F5344CB8AC3E}">
        <p14:creationId xmlns:p14="http://schemas.microsoft.com/office/powerpoint/2010/main" xmlns="" val="416480452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56D3FFD2-A6FE-463A-8388-0B75A8BFC276}" type="slidenum">
              <a:rPr lang="es-ES" smtClean="0"/>
              <a:pPr/>
              <a:t>57</a:t>
            </a:fld>
            <a:endParaRPr lang="es-ES"/>
          </a:p>
        </p:txBody>
      </p:sp>
    </p:spTree>
    <p:extLst>
      <p:ext uri="{BB962C8B-B14F-4D97-AF65-F5344CB8AC3E}">
        <p14:creationId xmlns:p14="http://schemas.microsoft.com/office/powerpoint/2010/main" xmlns="" val="164484595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56D3FFD2-A6FE-463A-8388-0B75A8BFC276}" type="slidenum">
              <a:rPr lang="es-ES" smtClean="0"/>
              <a:pPr/>
              <a:t>58</a:t>
            </a:fld>
            <a:endParaRPr lang="es-ES"/>
          </a:p>
        </p:txBody>
      </p:sp>
    </p:spTree>
    <p:extLst>
      <p:ext uri="{BB962C8B-B14F-4D97-AF65-F5344CB8AC3E}">
        <p14:creationId xmlns:p14="http://schemas.microsoft.com/office/powerpoint/2010/main" xmlns="" val="247749016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56D3FFD2-A6FE-463A-8388-0B75A8BFC276}" type="slidenum">
              <a:rPr lang="es-ES" smtClean="0"/>
              <a:pPr/>
              <a:t>59</a:t>
            </a:fld>
            <a:endParaRPr lang="es-ES"/>
          </a:p>
        </p:txBody>
      </p:sp>
    </p:spTree>
    <p:extLst>
      <p:ext uri="{BB962C8B-B14F-4D97-AF65-F5344CB8AC3E}">
        <p14:creationId xmlns:p14="http://schemas.microsoft.com/office/powerpoint/2010/main" xmlns="" val="313260904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56D3FFD2-A6FE-463A-8388-0B75A8BFC276}" type="slidenum">
              <a:rPr lang="es-ES" smtClean="0"/>
              <a:pPr/>
              <a:t>62</a:t>
            </a:fld>
            <a:endParaRPr lang="es-ES"/>
          </a:p>
        </p:txBody>
      </p:sp>
    </p:spTree>
    <p:extLst>
      <p:ext uri="{BB962C8B-B14F-4D97-AF65-F5344CB8AC3E}">
        <p14:creationId xmlns:p14="http://schemas.microsoft.com/office/powerpoint/2010/main" xmlns="" val="8135044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56D3FFD2-A6FE-463A-8388-0B75A8BFC276}" type="slidenum">
              <a:rPr lang="es-ES" smtClean="0"/>
              <a:pPr/>
              <a:t>73</a:t>
            </a:fld>
            <a:endParaRPr lang="es-ES"/>
          </a:p>
        </p:txBody>
      </p:sp>
    </p:spTree>
    <p:extLst>
      <p:ext uri="{BB962C8B-B14F-4D97-AF65-F5344CB8AC3E}">
        <p14:creationId xmlns:p14="http://schemas.microsoft.com/office/powerpoint/2010/main" xmlns="" val="21184771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56D3FFD2-A6FE-463A-8388-0B75A8BFC276}" type="slidenum">
              <a:rPr lang="es-ES" smtClean="0"/>
              <a:pPr/>
              <a:t>74</a:t>
            </a:fld>
            <a:endParaRPr lang="es-ES"/>
          </a:p>
        </p:txBody>
      </p:sp>
    </p:spTree>
    <p:extLst>
      <p:ext uri="{BB962C8B-B14F-4D97-AF65-F5344CB8AC3E}">
        <p14:creationId xmlns:p14="http://schemas.microsoft.com/office/powerpoint/2010/main" xmlns="" val="65843672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56D3FFD2-A6FE-463A-8388-0B75A8BFC276}" type="slidenum">
              <a:rPr lang="es-ES" smtClean="0"/>
              <a:pPr/>
              <a:t>75</a:t>
            </a:fld>
            <a:endParaRPr lang="es-ES"/>
          </a:p>
        </p:txBody>
      </p:sp>
    </p:spTree>
    <p:extLst>
      <p:ext uri="{BB962C8B-B14F-4D97-AF65-F5344CB8AC3E}">
        <p14:creationId xmlns:p14="http://schemas.microsoft.com/office/powerpoint/2010/main" xmlns="" val="180133095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56D3FFD2-A6FE-463A-8388-0B75A8BFC276}" type="slidenum">
              <a:rPr lang="es-ES" smtClean="0"/>
              <a:pPr/>
              <a:t>76</a:t>
            </a:fld>
            <a:endParaRPr lang="es-ES"/>
          </a:p>
        </p:txBody>
      </p:sp>
    </p:spTree>
    <p:extLst>
      <p:ext uri="{BB962C8B-B14F-4D97-AF65-F5344CB8AC3E}">
        <p14:creationId xmlns:p14="http://schemas.microsoft.com/office/powerpoint/2010/main" xmlns="" val="27622428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56D3FFD2-A6FE-463A-8388-0B75A8BFC276}" type="slidenum">
              <a:rPr lang="es-ES" smtClean="0"/>
              <a:pPr/>
              <a:t>77</a:t>
            </a:fld>
            <a:endParaRPr lang="es-ES"/>
          </a:p>
        </p:txBody>
      </p:sp>
    </p:spTree>
    <p:extLst>
      <p:ext uri="{BB962C8B-B14F-4D97-AF65-F5344CB8AC3E}">
        <p14:creationId xmlns:p14="http://schemas.microsoft.com/office/powerpoint/2010/main" xmlns="" val="130834057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99</a:t>
            </a:fld>
            <a:endParaRPr lang="es-ES"/>
          </a:p>
        </p:txBody>
      </p:sp>
    </p:spTree>
    <p:extLst>
      <p:ext uri="{BB962C8B-B14F-4D97-AF65-F5344CB8AC3E}">
        <p14:creationId xmlns:p14="http://schemas.microsoft.com/office/powerpoint/2010/main" xmlns="" val="58280214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100</a:t>
            </a:fld>
            <a:endParaRPr lang="es-ES"/>
          </a:p>
        </p:txBody>
      </p:sp>
    </p:spTree>
    <p:extLst>
      <p:ext uri="{BB962C8B-B14F-4D97-AF65-F5344CB8AC3E}">
        <p14:creationId xmlns:p14="http://schemas.microsoft.com/office/powerpoint/2010/main" xmlns="" val="261126190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105</a:t>
            </a:fld>
            <a:endParaRPr lang="es-ES"/>
          </a:p>
        </p:txBody>
      </p:sp>
    </p:spTree>
    <p:extLst>
      <p:ext uri="{BB962C8B-B14F-4D97-AF65-F5344CB8AC3E}">
        <p14:creationId xmlns:p14="http://schemas.microsoft.com/office/powerpoint/2010/main" xmlns="" val="108932760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106</a:t>
            </a:fld>
            <a:endParaRPr lang="es-ES"/>
          </a:p>
        </p:txBody>
      </p:sp>
    </p:spTree>
    <p:extLst>
      <p:ext uri="{BB962C8B-B14F-4D97-AF65-F5344CB8AC3E}">
        <p14:creationId xmlns:p14="http://schemas.microsoft.com/office/powerpoint/2010/main" xmlns="" val="370469562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107</a:t>
            </a:fld>
            <a:endParaRPr lang="es-ES"/>
          </a:p>
        </p:txBody>
      </p:sp>
    </p:spTree>
    <p:extLst>
      <p:ext uri="{BB962C8B-B14F-4D97-AF65-F5344CB8AC3E}">
        <p14:creationId xmlns:p14="http://schemas.microsoft.com/office/powerpoint/2010/main" xmlns="" val="208838738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108</a:t>
            </a:fld>
            <a:endParaRPr lang="es-ES"/>
          </a:p>
        </p:txBody>
      </p:sp>
    </p:spTree>
    <p:extLst>
      <p:ext uri="{BB962C8B-B14F-4D97-AF65-F5344CB8AC3E}">
        <p14:creationId xmlns:p14="http://schemas.microsoft.com/office/powerpoint/2010/main" xmlns="" val="202955203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109</a:t>
            </a:fld>
            <a:endParaRPr lang="es-ES"/>
          </a:p>
        </p:txBody>
      </p:sp>
    </p:spTree>
    <p:extLst>
      <p:ext uri="{BB962C8B-B14F-4D97-AF65-F5344CB8AC3E}">
        <p14:creationId xmlns:p14="http://schemas.microsoft.com/office/powerpoint/2010/main" xmlns="" val="151492908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110</a:t>
            </a:fld>
            <a:endParaRPr lang="es-ES"/>
          </a:p>
        </p:txBody>
      </p:sp>
    </p:spTree>
    <p:extLst>
      <p:ext uri="{BB962C8B-B14F-4D97-AF65-F5344CB8AC3E}">
        <p14:creationId xmlns:p14="http://schemas.microsoft.com/office/powerpoint/2010/main" xmlns="" val="344444914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111</a:t>
            </a:fld>
            <a:endParaRPr lang="es-ES"/>
          </a:p>
        </p:txBody>
      </p:sp>
    </p:spTree>
    <p:extLst>
      <p:ext uri="{BB962C8B-B14F-4D97-AF65-F5344CB8AC3E}">
        <p14:creationId xmlns:p14="http://schemas.microsoft.com/office/powerpoint/2010/main" xmlns="" val="55953663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112</a:t>
            </a:fld>
            <a:endParaRPr lang="es-ES"/>
          </a:p>
        </p:txBody>
      </p:sp>
    </p:spTree>
    <p:extLst>
      <p:ext uri="{BB962C8B-B14F-4D97-AF65-F5344CB8AC3E}">
        <p14:creationId xmlns:p14="http://schemas.microsoft.com/office/powerpoint/2010/main" xmlns="" val="39010672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113</a:t>
            </a:fld>
            <a:endParaRPr lang="es-ES"/>
          </a:p>
        </p:txBody>
      </p:sp>
    </p:spTree>
    <p:extLst>
      <p:ext uri="{BB962C8B-B14F-4D97-AF65-F5344CB8AC3E}">
        <p14:creationId xmlns:p14="http://schemas.microsoft.com/office/powerpoint/2010/main" xmlns="" val="120491877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114</a:t>
            </a:fld>
            <a:endParaRPr lang="es-ES"/>
          </a:p>
        </p:txBody>
      </p:sp>
    </p:spTree>
    <p:extLst>
      <p:ext uri="{BB962C8B-B14F-4D97-AF65-F5344CB8AC3E}">
        <p14:creationId xmlns:p14="http://schemas.microsoft.com/office/powerpoint/2010/main" xmlns="" val="98025097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115</a:t>
            </a:fld>
            <a:endParaRPr lang="es-ES"/>
          </a:p>
        </p:txBody>
      </p:sp>
    </p:spTree>
    <p:extLst>
      <p:ext uri="{BB962C8B-B14F-4D97-AF65-F5344CB8AC3E}">
        <p14:creationId xmlns:p14="http://schemas.microsoft.com/office/powerpoint/2010/main" xmlns="" val="416885156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116</a:t>
            </a:fld>
            <a:endParaRPr lang="es-ES"/>
          </a:p>
        </p:txBody>
      </p:sp>
    </p:spTree>
    <p:extLst>
      <p:ext uri="{BB962C8B-B14F-4D97-AF65-F5344CB8AC3E}">
        <p14:creationId xmlns:p14="http://schemas.microsoft.com/office/powerpoint/2010/main" xmlns="" val="418497816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117</a:t>
            </a:fld>
            <a:endParaRPr lang="es-ES"/>
          </a:p>
        </p:txBody>
      </p:sp>
    </p:spTree>
    <p:extLst>
      <p:ext uri="{BB962C8B-B14F-4D97-AF65-F5344CB8AC3E}">
        <p14:creationId xmlns:p14="http://schemas.microsoft.com/office/powerpoint/2010/main" xmlns="" val="267143928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118</a:t>
            </a:fld>
            <a:endParaRPr lang="es-ES"/>
          </a:p>
        </p:txBody>
      </p:sp>
    </p:spTree>
    <p:extLst>
      <p:ext uri="{BB962C8B-B14F-4D97-AF65-F5344CB8AC3E}">
        <p14:creationId xmlns:p14="http://schemas.microsoft.com/office/powerpoint/2010/main" xmlns="" val="162625470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119</a:t>
            </a:fld>
            <a:endParaRPr lang="es-ES"/>
          </a:p>
        </p:txBody>
      </p:sp>
    </p:spTree>
    <p:extLst>
      <p:ext uri="{BB962C8B-B14F-4D97-AF65-F5344CB8AC3E}">
        <p14:creationId xmlns:p14="http://schemas.microsoft.com/office/powerpoint/2010/main" xmlns="" val="310168993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120</a:t>
            </a:fld>
            <a:endParaRPr lang="es-ES"/>
          </a:p>
        </p:txBody>
      </p:sp>
    </p:spTree>
    <p:extLst>
      <p:ext uri="{BB962C8B-B14F-4D97-AF65-F5344CB8AC3E}">
        <p14:creationId xmlns:p14="http://schemas.microsoft.com/office/powerpoint/2010/main" xmlns="" val="325971907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121</a:t>
            </a:fld>
            <a:endParaRPr lang="es-ES"/>
          </a:p>
        </p:txBody>
      </p:sp>
    </p:spTree>
    <p:extLst>
      <p:ext uri="{BB962C8B-B14F-4D97-AF65-F5344CB8AC3E}">
        <p14:creationId xmlns:p14="http://schemas.microsoft.com/office/powerpoint/2010/main" xmlns="" val="130672088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122</a:t>
            </a:fld>
            <a:endParaRPr lang="es-ES"/>
          </a:p>
        </p:txBody>
      </p:sp>
    </p:spTree>
    <p:extLst>
      <p:ext uri="{BB962C8B-B14F-4D97-AF65-F5344CB8AC3E}">
        <p14:creationId xmlns:p14="http://schemas.microsoft.com/office/powerpoint/2010/main" xmlns="" val="10595618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DAE4C280-64F5-4B64-99DE-D7AB1E9D13D5}" type="slidenum">
              <a:rPr lang="es-ES" smtClean="0"/>
              <a:pPr/>
              <a:t>125</a:t>
            </a:fld>
            <a:endParaRPr lang="es-ES"/>
          </a:p>
        </p:txBody>
      </p:sp>
    </p:spTree>
    <p:extLst>
      <p:ext uri="{BB962C8B-B14F-4D97-AF65-F5344CB8AC3E}">
        <p14:creationId xmlns:p14="http://schemas.microsoft.com/office/powerpoint/2010/main" xmlns="" val="272167598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DAE4C280-64F5-4B64-99DE-D7AB1E9D13D5}" type="slidenum">
              <a:rPr lang="es-ES" smtClean="0"/>
              <a:pPr/>
              <a:t>126</a:t>
            </a:fld>
            <a:endParaRPr lang="es-ES"/>
          </a:p>
        </p:txBody>
      </p:sp>
    </p:spTree>
    <p:extLst>
      <p:ext uri="{BB962C8B-B14F-4D97-AF65-F5344CB8AC3E}">
        <p14:creationId xmlns:p14="http://schemas.microsoft.com/office/powerpoint/2010/main" xmlns="" val="2365521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5924B52F-D49D-4D24-B6C7-37AEA920E627}" type="datetimeFigureOut">
              <a:rPr lang="es-ES" smtClean="0"/>
              <a:pPr/>
              <a:t>10/02/2015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AAF1A41-1E5A-49BC-818E-D5B3F0503732}"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5924B52F-D49D-4D24-B6C7-37AEA920E627}" type="datetimeFigureOut">
              <a:rPr lang="es-ES" smtClean="0"/>
              <a:pPr/>
              <a:t>10/02/2015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AAF1A41-1E5A-49BC-818E-D5B3F0503732}" type="slidenum">
              <a:rPr lang="es-ES" smtClean="0"/>
              <a:pPr/>
              <a:t>‹Nº›</a:t>
            </a:fld>
            <a:endParaRPr lang="es-ES"/>
          </a:p>
        </p:txBody>
      </p:sp>
      <p:sp>
        <p:nvSpPr>
          <p:cNvPr id="7" name="6 CuadroTexto"/>
          <p:cNvSpPr txBox="1"/>
          <p:nvPr userDrawn="1"/>
        </p:nvSpPr>
        <p:spPr>
          <a:xfrm rot="16200000">
            <a:off x="-1619224" y="4961455"/>
            <a:ext cx="3546227" cy="307777"/>
          </a:xfrm>
          <a:prstGeom prst="rect">
            <a:avLst/>
          </a:prstGeom>
          <a:noFill/>
        </p:spPr>
        <p:txBody>
          <a:bodyPr wrap="none" rtlCol="0">
            <a:spAutoFit/>
          </a:bodyPr>
          <a:lstStyle/>
          <a:p>
            <a:r>
              <a:rPr lang="es-ES" sz="1400" dirty="0" smtClean="0">
                <a:solidFill>
                  <a:schemeClr val="bg1">
                    <a:lumMod val="85000"/>
                  </a:schemeClr>
                </a:solidFill>
              </a:rPr>
              <a:t>L.  MIGUEL VILLALAÍN SANTAMARÍA.FEB.</a:t>
            </a:r>
            <a:r>
              <a:rPr lang="es-ES" sz="1400" baseline="0" dirty="0" smtClean="0">
                <a:solidFill>
                  <a:schemeClr val="bg1">
                    <a:lumMod val="85000"/>
                  </a:schemeClr>
                </a:solidFill>
              </a:rPr>
              <a:t> 2015</a:t>
            </a:r>
            <a:endParaRPr lang="es-ES" sz="1400" dirty="0">
              <a:solidFill>
                <a:schemeClr val="bg1">
                  <a:lumMod val="85000"/>
                </a:scheme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5924B52F-D49D-4D24-B6C7-37AEA920E627}" type="datetimeFigureOut">
              <a:rPr lang="es-ES" smtClean="0"/>
              <a:pPr/>
              <a:t>10/02/2015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AAF1A41-1E5A-49BC-818E-D5B3F0503732}"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5924B52F-D49D-4D24-B6C7-37AEA920E627}" type="datetimeFigureOut">
              <a:rPr lang="es-ES" smtClean="0"/>
              <a:pPr/>
              <a:t>10/02/2015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AAF1A41-1E5A-49BC-818E-D5B3F0503732}"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5924B52F-D49D-4D24-B6C7-37AEA920E627}" type="datetimeFigureOut">
              <a:rPr lang="es-ES" smtClean="0"/>
              <a:pPr/>
              <a:t>10/02/2015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8AAF1A41-1E5A-49BC-818E-D5B3F0503732}"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5924B52F-D49D-4D24-B6C7-37AEA920E627}" type="datetimeFigureOut">
              <a:rPr lang="es-ES" smtClean="0"/>
              <a:pPr/>
              <a:t>10/02/2015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8AAF1A41-1E5A-49BC-818E-D5B3F0503732}"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5924B52F-D49D-4D24-B6C7-37AEA920E627}" type="datetimeFigureOut">
              <a:rPr lang="es-ES" smtClean="0"/>
              <a:pPr/>
              <a:t>10/02/2015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8AAF1A41-1E5A-49BC-818E-D5B3F0503732}"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924B52F-D49D-4D24-B6C7-37AEA920E627}" type="datetimeFigureOut">
              <a:rPr lang="es-ES" smtClean="0"/>
              <a:pPr/>
              <a:t>10/02/2015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AAF1A41-1E5A-49BC-818E-D5B3F0503732}"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924B52F-D49D-4D24-B6C7-37AEA920E627}" type="datetimeFigureOut">
              <a:rPr lang="es-ES" smtClean="0"/>
              <a:pPr/>
              <a:t>10/02/2015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AAF1A41-1E5A-49BC-818E-D5B3F0503732}"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5924B52F-D49D-4D24-B6C7-37AEA920E627}" type="datetimeFigureOut">
              <a:rPr lang="es-ES" smtClean="0"/>
              <a:pPr/>
              <a:t>10/02/2015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AAF1A41-1E5A-49BC-818E-D5B3F0503732}"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5924B52F-D49D-4D24-B6C7-37AEA920E627}" type="datetimeFigureOut">
              <a:rPr lang="es-ES" smtClean="0"/>
              <a:pPr/>
              <a:t>10/02/2015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AAF1A41-1E5A-49BC-818E-D5B3F0503732}"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24B52F-D49D-4D24-B6C7-37AEA920E627}" type="datetimeFigureOut">
              <a:rPr lang="es-ES" smtClean="0"/>
              <a:pPr/>
              <a:t>10/02/2015</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AF1A41-1E5A-49BC-818E-D5B3F0503732}"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7.jpe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7.jpe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jpeg"/></Relationships>
</file>

<file path=ppt/slides/_rels/slide27.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14.jpeg"/><Relationship Id="rId4" Type="http://schemas.openxmlformats.org/officeDocument/2006/relationships/diagramLayout" Target="../diagrams/layout2.xml"/><Relationship Id="rId9" Type="http://schemas.openxmlformats.org/officeDocument/2006/relationships/image" Target="../media/image1.jpe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2.pn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jpeg"/></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hyperlink" Target="http://es.wikipedia.org/wiki/Archivo:Flag_of_the_United_States.svg"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hyperlink" Target="http://es.wikipedia.org/wiki/Archivo:Flag_of_France.svg"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hyperlink" Target="http://es.wikipedia.org/wiki/Archivo:Flag_of_the_United_Kingdom.svg"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0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0.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32.jpeg"/></Relationships>
</file>

<file path=ppt/slides/_rels/slide10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1.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32.jpeg"/></Relationships>
</file>

<file path=ppt/slides/_rels/slide10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2.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32.jpeg"/></Relationships>
</file>

<file path=ppt/slides/_rels/slide11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3.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31.png"/></Relationships>
</file>

<file path=ppt/slides/_rels/slide1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13.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1.jpeg"/><Relationship Id="rId2" Type="http://schemas.openxmlformats.org/officeDocument/2006/relationships/notesSlide" Target="../notesSlides/notesSlide76.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jpeg"/><Relationship Id="rId7" Type="http://schemas.openxmlformats.org/officeDocument/2006/relationships/diagramColors" Target="../diagrams/colors5.xml"/><Relationship Id="rId2" Type="http://schemas.openxmlformats.org/officeDocument/2006/relationships/notesSlide" Target="../notesSlides/notesSlide80.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8" Type="http://schemas.openxmlformats.org/officeDocument/2006/relationships/image" Target="../media/image45.jpeg"/><Relationship Id="rId13" Type="http://schemas.openxmlformats.org/officeDocument/2006/relationships/image" Target="../media/image50.png"/><Relationship Id="rId3" Type="http://schemas.openxmlformats.org/officeDocument/2006/relationships/image" Target="../media/image1.jpeg"/><Relationship Id="rId7" Type="http://schemas.openxmlformats.org/officeDocument/2006/relationships/image" Target="../media/image44.png"/><Relationship Id="rId12" Type="http://schemas.openxmlformats.org/officeDocument/2006/relationships/image" Target="../media/image49.png"/><Relationship Id="rId2" Type="http://schemas.openxmlformats.org/officeDocument/2006/relationships/notesSlide" Target="../notesSlides/notesSlide86.xml"/><Relationship Id="rId1" Type="http://schemas.openxmlformats.org/officeDocument/2006/relationships/slideLayout" Target="../slideLayouts/slideLayout7.xml"/><Relationship Id="rId6" Type="http://schemas.openxmlformats.org/officeDocument/2006/relationships/image" Target="../media/image43.jpe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jpeg"/><Relationship Id="rId9" Type="http://schemas.openxmlformats.org/officeDocument/2006/relationships/image" Target="../media/image46.png"/></Relationships>
</file>

<file path=ppt/slides/_rels/slide12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slide" Target="slide45.xml"/><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 Target="slide45.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slide" Target="slide45.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slide" Target="slide45.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es.slideshare.net/cedecite/tag/r%C3%BAbricas" TargetMode="External"/><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hyperlink" Target="http://cedec.ite.educacion.es/index.php" TargetMode="External"/></Relationships>
</file>

<file path=ppt/slides/_rels/slide133.xml.rels><?xml version="1.0" encoding="UTF-8" standalone="yes"?>
<Relationships xmlns="http://schemas.openxmlformats.org/package/2006/relationships"><Relationship Id="rId3" Type="http://schemas.openxmlformats.org/officeDocument/2006/relationships/hyperlink" Target="http://procomun.educalab.es/" TargetMode="External"/><Relationship Id="rId2" Type="http://schemas.openxmlformats.org/officeDocument/2006/relationships/image" Target="../media/image59.png"/><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13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Rectángulo"/>
          <p:cNvSpPr/>
          <p:nvPr/>
        </p:nvSpPr>
        <p:spPr>
          <a:xfrm>
            <a:off x="5220072" y="1844824"/>
            <a:ext cx="3923928" cy="3046988"/>
          </a:xfrm>
          <a:prstGeom prst="rect">
            <a:avLst/>
          </a:prstGeom>
        </p:spPr>
        <p:txBody>
          <a:bodyPr wrap="square">
            <a:spAutoFit/>
          </a:bodyPr>
          <a:lstStyle/>
          <a:p>
            <a:r>
              <a:rPr lang="es-ES" sz="3200" dirty="0" smtClean="0">
                <a:solidFill>
                  <a:schemeClr val="accent5">
                    <a:lumMod val="75000"/>
                  </a:schemeClr>
                </a:solidFill>
                <a:latin typeface="Century Gothic" pitchFamily="34" charset="0"/>
              </a:rPr>
              <a:t>COMPETENCIA</a:t>
            </a:r>
          </a:p>
          <a:p>
            <a:r>
              <a:rPr lang="es-ES" sz="3200" dirty="0" smtClean="0">
                <a:solidFill>
                  <a:schemeClr val="accent5">
                    <a:lumMod val="75000"/>
                  </a:schemeClr>
                </a:solidFill>
                <a:latin typeface="Century Gothic" pitchFamily="34" charset="0"/>
              </a:rPr>
              <a:t>DIGITAL EN LA LOMCE: PROGRAMACION Y DESARROLLO CURRICULAR</a:t>
            </a:r>
            <a:endParaRPr lang="es-ES" sz="3200" dirty="0">
              <a:solidFill>
                <a:schemeClr val="accent5">
                  <a:lumMod val="75000"/>
                </a:schemeClr>
              </a:solidFill>
              <a:latin typeface="Century Gothic" pitchFamily="34" charset="0"/>
            </a:endParaRPr>
          </a:p>
        </p:txBody>
      </p:sp>
      <p:sp>
        <p:nvSpPr>
          <p:cNvPr id="12" name="11 CuadroTexto"/>
          <p:cNvSpPr txBox="1"/>
          <p:nvPr/>
        </p:nvSpPr>
        <p:spPr>
          <a:xfrm>
            <a:off x="0" y="6572272"/>
            <a:ext cx="3501343" cy="307777"/>
          </a:xfrm>
          <a:prstGeom prst="rect">
            <a:avLst/>
          </a:prstGeom>
          <a:noFill/>
        </p:spPr>
        <p:txBody>
          <a:bodyPr wrap="none" rtlCol="0">
            <a:spAutoFit/>
          </a:bodyPr>
          <a:lstStyle/>
          <a:p>
            <a:r>
              <a:rPr lang="es-ES" sz="1400" dirty="0" smtClean="0">
                <a:solidFill>
                  <a:schemeClr val="accent5">
                    <a:lumMod val="75000"/>
                  </a:schemeClr>
                </a:solidFill>
              </a:rPr>
              <a:t>L.  MIGUEL VILLALAÍN SANTAMARÍA.FEB 2015</a:t>
            </a:r>
            <a:endParaRPr lang="es-ES" sz="1400" dirty="0">
              <a:solidFill>
                <a:schemeClr val="accent5">
                  <a:lumMod val="75000"/>
                </a:schemeClr>
              </a:solidFill>
            </a:endParaRPr>
          </a:p>
        </p:txBody>
      </p:sp>
      <p:pic>
        <p:nvPicPr>
          <p:cNvPr id="122893" name="Picture 13"/>
          <p:cNvPicPr>
            <a:picLocks noChangeAspect="1" noChangeArrowheads="1"/>
          </p:cNvPicPr>
          <p:nvPr/>
        </p:nvPicPr>
        <p:blipFill>
          <a:blip r:embed="rId3" cstate="print"/>
          <a:srcRect/>
          <a:stretch>
            <a:fillRect/>
          </a:stretch>
        </p:blipFill>
        <p:spPr bwMode="auto">
          <a:xfrm>
            <a:off x="0" y="1844824"/>
            <a:ext cx="5057775" cy="3190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Rectángulo"/>
          <p:cNvSpPr/>
          <p:nvPr/>
        </p:nvSpPr>
        <p:spPr>
          <a:xfrm>
            <a:off x="0" y="0"/>
            <a:ext cx="1000132" cy="107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15" name="14 Grupo"/>
          <p:cNvGrpSpPr/>
          <p:nvPr/>
        </p:nvGrpSpPr>
        <p:grpSpPr>
          <a:xfrm>
            <a:off x="971601" y="2060848"/>
            <a:ext cx="8172399" cy="571504"/>
            <a:chOff x="1571605" y="2331171"/>
            <a:chExt cx="6455237" cy="571504"/>
          </a:xfrm>
        </p:grpSpPr>
        <p:sp>
          <p:nvSpPr>
            <p:cNvPr id="14" name="13 CuadroTexto"/>
            <p:cNvSpPr txBox="1"/>
            <p:nvPr/>
          </p:nvSpPr>
          <p:spPr>
            <a:xfrm>
              <a:off x="1740298" y="2403179"/>
              <a:ext cx="6286544" cy="400110"/>
            </a:xfrm>
            <a:prstGeom prst="rect">
              <a:avLst/>
            </a:prstGeom>
            <a:noFill/>
          </p:spPr>
          <p:txBody>
            <a:bodyPr wrap="square" rtlCol="0">
              <a:spAutoFit/>
            </a:bodyPr>
            <a:lstStyle/>
            <a:p>
              <a:r>
                <a:rPr lang="es-ES" sz="2000" dirty="0" smtClean="0">
                  <a:solidFill>
                    <a:schemeClr val="accent6">
                      <a:lumMod val="75000"/>
                    </a:schemeClr>
                  </a:solidFill>
                  <a:latin typeface="Century Gothic" pitchFamily="34" charset="0"/>
                </a:rPr>
                <a:t>ENTORNO SOCIO-EDUCATIVO: COMPETENCIAS DIGITALES. </a:t>
              </a:r>
              <a:endParaRPr lang="es-ES" sz="2000" dirty="0">
                <a:solidFill>
                  <a:schemeClr val="accent6">
                    <a:lumMod val="75000"/>
                  </a:schemeClr>
                </a:solidFill>
                <a:latin typeface="Century Gothic" pitchFamily="34" charset="0"/>
              </a:endParaRPr>
            </a:p>
          </p:txBody>
        </p:sp>
        <p:sp>
          <p:nvSpPr>
            <p:cNvPr id="21" name="20 Rectángulo"/>
            <p:cNvSpPr/>
            <p:nvPr/>
          </p:nvSpPr>
          <p:spPr>
            <a:xfrm>
              <a:off x="1571605" y="2331171"/>
              <a:ext cx="113756" cy="571504"/>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19" name="18 Grupo"/>
          <p:cNvGrpSpPr/>
          <p:nvPr/>
        </p:nvGrpSpPr>
        <p:grpSpPr>
          <a:xfrm>
            <a:off x="971601" y="2780928"/>
            <a:ext cx="7586665" cy="707886"/>
            <a:chOff x="1571605" y="3123259"/>
            <a:chExt cx="6470794" cy="707886"/>
          </a:xfrm>
        </p:grpSpPr>
        <p:sp>
          <p:nvSpPr>
            <p:cNvPr id="16" name="15 CuadroTexto"/>
            <p:cNvSpPr txBox="1"/>
            <p:nvPr/>
          </p:nvSpPr>
          <p:spPr>
            <a:xfrm>
              <a:off x="1755855" y="3123259"/>
              <a:ext cx="6286544" cy="707886"/>
            </a:xfrm>
            <a:prstGeom prst="rect">
              <a:avLst/>
            </a:prstGeom>
            <a:noFill/>
          </p:spPr>
          <p:txBody>
            <a:bodyPr wrap="square" rtlCol="0">
              <a:spAutoFit/>
            </a:bodyPr>
            <a:lstStyle/>
            <a:p>
              <a:r>
                <a:rPr lang="es-ES" sz="2000" dirty="0" smtClean="0">
                  <a:solidFill>
                    <a:schemeClr val="accent5">
                      <a:lumMod val="75000"/>
                    </a:schemeClr>
                  </a:solidFill>
                  <a:latin typeface="Century Gothic" pitchFamily="34" charset="0"/>
                </a:rPr>
                <a:t>LAS TECNOLOGÍAS DE LA INFORMACIÓN, COMUNICACIÓN Y APRENDIZAJE  EN LA LOMCE.</a:t>
              </a:r>
              <a:endParaRPr lang="es-ES" sz="2000" dirty="0">
                <a:solidFill>
                  <a:schemeClr val="accent5">
                    <a:lumMod val="75000"/>
                  </a:schemeClr>
                </a:solidFill>
                <a:latin typeface="Century Gothic" pitchFamily="34" charset="0"/>
              </a:endParaRPr>
            </a:p>
          </p:txBody>
        </p:sp>
        <p:sp>
          <p:nvSpPr>
            <p:cNvPr id="22" name="21 Rectángulo"/>
            <p:cNvSpPr/>
            <p:nvPr/>
          </p:nvSpPr>
          <p:spPr>
            <a:xfrm>
              <a:off x="1571605" y="3214686"/>
              <a:ext cx="122834" cy="55664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25" name="24 Grupo"/>
          <p:cNvGrpSpPr/>
          <p:nvPr/>
        </p:nvGrpSpPr>
        <p:grpSpPr>
          <a:xfrm>
            <a:off x="971600" y="4395007"/>
            <a:ext cx="7559321" cy="558355"/>
            <a:chOff x="1571604" y="4117121"/>
            <a:chExt cx="6347004" cy="558355"/>
          </a:xfrm>
        </p:grpSpPr>
        <p:sp>
          <p:nvSpPr>
            <p:cNvPr id="18" name="17 CuadroTexto"/>
            <p:cNvSpPr txBox="1"/>
            <p:nvPr/>
          </p:nvSpPr>
          <p:spPr>
            <a:xfrm>
              <a:off x="1632064" y="4171420"/>
              <a:ext cx="6286544" cy="400110"/>
            </a:xfrm>
            <a:prstGeom prst="rect">
              <a:avLst/>
            </a:prstGeom>
            <a:noFill/>
          </p:spPr>
          <p:txBody>
            <a:bodyPr wrap="square" rtlCol="0">
              <a:spAutoFit/>
            </a:bodyPr>
            <a:lstStyle/>
            <a:p>
              <a:r>
                <a:rPr lang="es-ES" sz="2000" dirty="0" smtClean="0">
                  <a:solidFill>
                    <a:schemeClr val="accent3">
                      <a:lumMod val="75000"/>
                    </a:schemeClr>
                  </a:solidFill>
                  <a:latin typeface="Century Gothic" pitchFamily="34" charset="0"/>
                </a:rPr>
                <a:t>  DESARROLLO DE LAS COMPETENCIAS DIGITALES</a:t>
              </a:r>
              <a:endParaRPr lang="es-ES" sz="2000" dirty="0">
                <a:solidFill>
                  <a:schemeClr val="accent3">
                    <a:lumMod val="75000"/>
                  </a:schemeClr>
                </a:solidFill>
                <a:latin typeface="Century Gothic" pitchFamily="34" charset="0"/>
              </a:endParaRPr>
            </a:p>
          </p:txBody>
        </p:sp>
        <p:sp>
          <p:nvSpPr>
            <p:cNvPr id="24" name="23 Rectángulo"/>
            <p:cNvSpPr/>
            <p:nvPr/>
          </p:nvSpPr>
          <p:spPr>
            <a:xfrm>
              <a:off x="1571604" y="4117121"/>
              <a:ext cx="120920" cy="55835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27" name="26 Grupo"/>
          <p:cNvGrpSpPr/>
          <p:nvPr/>
        </p:nvGrpSpPr>
        <p:grpSpPr>
          <a:xfrm>
            <a:off x="971601" y="6033482"/>
            <a:ext cx="8172399" cy="707886"/>
            <a:chOff x="1571605" y="5840183"/>
            <a:chExt cx="6430559" cy="707886"/>
          </a:xfrm>
        </p:grpSpPr>
        <p:sp>
          <p:nvSpPr>
            <p:cNvPr id="12" name="11 CuadroTexto"/>
            <p:cNvSpPr txBox="1"/>
            <p:nvPr/>
          </p:nvSpPr>
          <p:spPr>
            <a:xfrm>
              <a:off x="1715620" y="5840183"/>
              <a:ext cx="6286544" cy="707886"/>
            </a:xfrm>
            <a:prstGeom prst="rect">
              <a:avLst/>
            </a:prstGeom>
            <a:noFill/>
          </p:spPr>
          <p:txBody>
            <a:bodyPr wrap="square" rtlCol="0">
              <a:spAutoFit/>
            </a:bodyPr>
            <a:lstStyle/>
            <a:p>
              <a:r>
                <a:rPr lang="es-ES" sz="2000" dirty="0" smtClean="0">
                  <a:solidFill>
                    <a:srgbClr val="D2A000"/>
                  </a:solidFill>
                  <a:latin typeface="Century Gothic" pitchFamily="34" charset="0"/>
                </a:rPr>
                <a:t>ORGANIZACIÓN  TECNOLÓGICA Y DIDÁCTICA DE  CENTRO Y AULA</a:t>
              </a:r>
              <a:endParaRPr lang="es-ES" sz="2000" dirty="0">
                <a:solidFill>
                  <a:srgbClr val="D2A000"/>
                </a:solidFill>
                <a:latin typeface="Century Gothic" pitchFamily="34" charset="0"/>
              </a:endParaRPr>
            </a:p>
          </p:txBody>
        </p:sp>
        <p:sp>
          <p:nvSpPr>
            <p:cNvPr id="13" name="12 Rectángulo"/>
            <p:cNvSpPr/>
            <p:nvPr/>
          </p:nvSpPr>
          <p:spPr>
            <a:xfrm>
              <a:off x="1571605" y="5857892"/>
              <a:ext cx="113321" cy="57150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pic>
        <p:nvPicPr>
          <p:cNvPr id="2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grpSp>
        <p:nvGrpSpPr>
          <p:cNvPr id="30" name="29 Grupo"/>
          <p:cNvGrpSpPr/>
          <p:nvPr/>
        </p:nvGrpSpPr>
        <p:grpSpPr>
          <a:xfrm>
            <a:off x="971600" y="5187095"/>
            <a:ext cx="8424936" cy="571504"/>
            <a:chOff x="971600" y="4598837"/>
            <a:chExt cx="8424936" cy="571504"/>
          </a:xfrm>
        </p:grpSpPr>
        <p:grpSp>
          <p:nvGrpSpPr>
            <p:cNvPr id="26" name="25 Grupo"/>
            <p:cNvGrpSpPr/>
            <p:nvPr/>
          </p:nvGrpSpPr>
          <p:grpSpPr>
            <a:xfrm>
              <a:off x="971600" y="4598837"/>
              <a:ext cx="6429420" cy="571504"/>
              <a:chOff x="1571604" y="5072074"/>
              <a:chExt cx="6429420" cy="571504"/>
            </a:xfrm>
          </p:grpSpPr>
          <p:sp>
            <p:nvSpPr>
              <p:cNvPr id="17" name="16 CuadroTexto"/>
              <p:cNvSpPr txBox="1"/>
              <p:nvPr/>
            </p:nvSpPr>
            <p:spPr>
              <a:xfrm>
                <a:off x="1714480" y="5098333"/>
                <a:ext cx="6286544" cy="461665"/>
              </a:xfrm>
              <a:prstGeom prst="rect">
                <a:avLst/>
              </a:prstGeom>
              <a:noFill/>
            </p:spPr>
            <p:txBody>
              <a:bodyPr wrap="square" rtlCol="0">
                <a:spAutoFit/>
              </a:bodyPr>
              <a:lstStyle/>
              <a:p>
                <a:endParaRPr lang="es-ES" sz="2400" dirty="0">
                  <a:solidFill>
                    <a:schemeClr val="accent4">
                      <a:lumMod val="75000"/>
                    </a:schemeClr>
                  </a:solidFill>
                  <a:latin typeface="Century Gothic" pitchFamily="34" charset="0"/>
                </a:endParaRPr>
              </a:p>
            </p:txBody>
          </p:sp>
          <p:sp>
            <p:nvSpPr>
              <p:cNvPr id="23" name="22 Rectángulo"/>
              <p:cNvSpPr/>
              <p:nvPr/>
            </p:nvSpPr>
            <p:spPr>
              <a:xfrm>
                <a:off x="1571604" y="5072074"/>
                <a:ext cx="142876" cy="571504"/>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29" name="28 CuadroTexto"/>
            <p:cNvSpPr txBox="1"/>
            <p:nvPr/>
          </p:nvSpPr>
          <p:spPr>
            <a:xfrm>
              <a:off x="1115616" y="4672880"/>
              <a:ext cx="8280920" cy="400110"/>
            </a:xfrm>
            <a:prstGeom prst="rect">
              <a:avLst/>
            </a:prstGeom>
            <a:noFill/>
          </p:spPr>
          <p:txBody>
            <a:bodyPr wrap="square" rtlCol="0">
              <a:spAutoFit/>
            </a:bodyPr>
            <a:lstStyle/>
            <a:p>
              <a:r>
                <a:rPr lang="es-ES" sz="2000" dirty="0" smtClean="0">
                  <a:solidFill>
                    <a:schemeClr val="accent4">
                      <a:lumMod val="75000"/>
                    </a:schemeClr>
                  </a:solidFill>
                  <a:latin typeface="Century Gothic" pitchFamily="34" charset="0"/>
                </a:rPr>
                <a:t>PROCESOS DE PLANIFICACIÓN DIDÁCTICA.</a:t>
              </a:r>
              <a:endParaRPr lang="es-ES" sz="2000" dirty="0">
                <a:solidFill>
                  <a:schemeClr val="accent4">
                    <a:lumMod val="75000"/>
                  </a:schemeClr>
                </a:solidFill>
                <a:latin typeface="Century Gothic" pitchFamily="34" charset="0"/>
              </a:endParaRPr>
            </a:p>
          </p:txBody>
        </p:sp>
      </p:grpSp>
      <p:grpSp>
        <p:nvGrpSpPr>
          <p:cNvPr id="45" name="44 Grupo"/>
          <p:cNvGrpSpPr/>
          <p:nvPr/>
        </p:nvGrpSpPr>
        <p:grpSpPr>
          <a:xfrm>
            <a:off x="971600" y="3676637"/>
            <a:ext cx="7586665" cy="556645"/>
            <a:chOff x="1571605" y="3214686"/>
            <a:chExt cx="6470794" cy="556645"/>
          </a:xfrm>
        </p:grpSpPr>
        <p:sp>
          <p:nvSpPr>
            <p:cNvPr id="46" name="45 CuadroTexto"/>
            <p:cNvSpPr txBox="1"/>
            <p:nvPr/>
          </p:nvSpPr>
          <p:spPr>
            <a:xfrm>
              <a:off x="1755855" y="3255081"/>
              <a:ext cx="6286544" cy="400110"/>
            </a:xfrm>
            <a:prstGeom prst="rect">
              <a:avLst/>
            </a:prstGeom>
            <a:noFill/>
          </p:spPr>
          <p:txBody>
            <a:bodyPr wrap="square" rtlCol="0">
              <a:spAutoFit/>
            </a:bodyPr>
            <a:lstStyle/>
            <a:p>
              <a:r>
                <a:rPr lang="es-ES" sz="2000" dirty="0" smtClean="0">
                  <a:solidFill>
                    <a:schemeClr val="bg2">
                      <a:lumMod val="25000"/>
                    </a:schemeClr>
                  </a:solidFill>
                  <a:latin typeface="Century Gothic" pitchFamily="34" charset="0"/>
                </a:rPr>
                <a:t>TIC EN EL CURRICULUM</a:t>
              </a:r>
              <a:endParaRPr lang="es-ES" sz="2000" dirty="0">
                <a:solidFill>
                  <a:schemeClr val="accent5">
                    <a:lumMod val="75000"/>
                  </a:schemeClr>
                </a:solidFill>
                <a:latin typeface="Century Gothic" pitchFamily="34" charset="0"/>
              </a:endParaRPr>
            </a:p>
          </p:txBody>
        </p:sp>
        <p:sp>
          <p:nvSpPr>
            <p:cNvPr id="47" name="46 Rectángulo"/>
            <p:cNvSpPr/>
            <p:nvPr/>
          </p:nvSpPr>
          <p:spPr>
            <a:xfrm>
              <a:off x="1571605" y="3214686"/>
              <a:ext cx="122834" cy="556645"/>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000"/>
                                        <p:tgtEl>
                                          <p:spTgt spid="15"/>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2000"/>
                                        <p:tgtEl>
                                          <p:spTgt spid="19"/>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fade">
                                      <p:cBhvr>
                                        <p:cTn id="15" dur="2000"/>
                                        <p:tgtEl>
                                          <p:spTgt spid="45"/>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2000"/>
                                        <p:tgtEl>
                                          <p:spTgt spid="25"/>
                                        </p:tgtEl>
                                      </p:cBhvr>
                                    </p:animEffect>
                                  </p:childTnLst>
                                </p:cTn>
                              </p:par>
                            </p:childTnLst>
                          </p:cTn>
                        </p:par>
                        <p:par>
                          <p:cTn id="20" fill="hold">
                            <p:stCondLst>
                              <p:cond delay="8000"/>
                            </p:stCondLst>
                            <p:childTnLst>
                              <p:par>
                                <p:cTn id="21" presetID="10" presetClass="entr" presetSubtype="0"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2000"/>
                                        <p:tgtEl>
                                          <p:spTgt spid="30"/>
                                        </p:tgtEl>
                                      </p:cBhvr>
                                    </p:animEffect>
                                  </p:childTnLst>
                                </p:cTn>
                              </p:par>
                            </p:childTnLst>
                          </p:cTn>
                        </p:par>
                        <p:par>
                          <p:cTn id="24" fill="hold">
                            <p:stCondLst>
                              <p:cond delay="10000"/>
                            </p:stCondLst>
                            <p:childTnLst>
                              <p:par>
                                <p:cTn id="25" presetID="10" presetClass="entr" presetSubtype="0"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2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Rectángulo"/>
          <p:cNvSpPr/>
          <p:nvPr/>
        </p:nvSpPr>
        <p:spPr>
          <a:xfrm>
            <a:off x="0" y="0"/>
            <a:ext cx="1000132" cy="107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grpSp>
        <p:nvGrpSpPr>
          <p:cNvPr id="6" name="29 Grupo"/>
          <p:cNvGrpSpPr/>
          <p:nvPr/>
        </p:nvGrpSpPr>
        <p:grpSpPr>
          <a:xfrm>
            <a:off x="1235290" y="3455259"/>
            <a:ext cx="6937110" cy="857295"/>
            <a:chOff x="1114476" y="4625096"/>
            <a:chExt cx="8282060" cy="857295"/>
          </a:xfrm>
        </p:grpSpPr>
        <p:sp>
          <p:nvSpPr>
            <p:cNvPr id="17" name="16 CuadroTexto"/>
            <p:cNvSpPr txBox="1"/>
            <p:nvPr/>
          </p:nvSpPr>
          <p:spPr>
            <a:xfrm>
              <a:off x="1114476" y="4625096"/>
              <a:ext cx="6286544" cy="830997"/>
            </a:xfrm>
            <a:prstGeom prst="rect">
              <a:avLst/>
            </a:prstGeom>
            <a:noFill/>
          </p:spPr>
          <p:txBody>
            <a:bodyPr wrap="square" rtlCol="0">
              <a:spAutoFit/>
            </a:bodyPr>
            <a:lstStyle/>
            <a:p>
              <a:endParaRPr lang="es-ES" sz="4800" dirty="0">
                <a:solidFill>
                  <a:schemeClr val="accent4">
                    <a:lumMod val="75000"/>
                  </a:schemeClr>
                </a:solidFill>
                <a:latin typeface="Century Gothic" pitchFamily="34" charset="0"/>
              </a:endParaRPr>
            </a:p>
          </p:txBody>
        </p:sp>
        <p:sp>
          <p:nvSpPr>
            <p:cNvPr id="29" name="28 CuadroTexto"/>
            <p:cNvSpPr txBox="1"/>
            <p:nvPr/>
          </p:nvSpPr>
          <p:spPr>
            <a:xfrm>
              <a:off x="1115616" y="4712950"/>
              <a:ext cx="8280920" cy="769441"/>
            </a:xfrm>
            <a:prstGeom prst="rect">
              <a:avLst/>
            </a:prstGeom>
            <a:noFill/>
          </p:spPr>
          <p:txBody>
            <a:bodyPr wrap="square" rtlCol="0">
              <a:spAutoFit/>
            </a:bodyPr>
            <a:lstStyle/>
            <a:p>
              <a:r>
                <a:rPr lang="es-ES" sz="4400" dirty="0" smtClean="0">
                  <a:solidFill>
                    <a:schemeClr val="accent4">
                      <a:lumMod val="75000"/>
                    </a:schemeClr>
                  </a:solidFill>
                  <a:latin typeface="Century Gothic" pitchFamily="34" charset="0"/>
                </a:rPr>
                <a:t>Antes de empezar…</a:t>
              </a:r>
              <a:endParaRPr lang="es-ES" sz="4400" dirty="0">
                <a:solidFill>
                  <a:schemeClr val="accent4">
                    <a:lumMod val="75000"/>
                  </a:schemeClr>
                </a:solidFill>
                <a:latin typeface="Century Gothic"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Rectángulo"/>
          <p:cNvSpPr/>
          <p:nvPr/>
        </p:nvSpPr>
        <p:spPr>
          <a:xfrm>
            <a:off x="0" y="0"/>
            <a:ext cx="1000132" cy="107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9" name="8 Elipse"/>
          <p:cNvSpPr/>
          <p:nvPr/>
        </p:nvSpPr>
        <p:spPr>
          <a:xfrm>
            <a:off x="5004048" y="2780928"/>
            <a:ext cx="3456384" cy="2612107"/>
          </a:xfrm>
          <a:prstGeom prst="ellipse">
            <a:avLst/>
          </a:prstGeom>
          <a:solidFill>
            <a:schemeClr val="accent3">
              <a:lumMod val="75000"/>
              <a:alpha val="52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2400" dirty="0">
                <a:latin typeface="Century Gothic" pitchFamily="34" charset="0"/>
              </a:rPr>
              <a:t>Concepción de competencias</a:t>
            </a:r>
          </a:p>
        </p:txBody>
      </p:sp>
      <p:sp>
        <p:nvSpPr>
          <p:cNvPr id="10" name="9 Rectángulo"/>
          <p:cNvSpPr/>
          <p:nvPr/>
        </p:nvSpPr>
        <p:spPr>
          <a:xfrm rot="21067700">
            <a:off x="684813" y="1099998"/>
            <a:ext cx="2713586" cy="5386090"/>
          </a:xfrm>
          <a:prstGeom prst="rect">
            <a:avLst/>
          </a:prstGeom>
          <a:noFill/>
        </p:spPr>
        <p:txBody>
          <a:bodyPr>
            <a:spAutoFit/>
          </a:bodyPr>
          <a:lstStyle/>
          <a:p>
            <a:pPr algn="ctr" fontAlgn="auto">
              <a:spcBef>
                <a:spcPts val="0"/>
              </a:spcBef>
              <a:spcAft>
                <a:spcPts val="0"/>
              </a:spcAft>
              <a:defRPr/>
            </a:pPr>
            <a:r>
              <a:rPr lang="es-ES" sz="34400" dirty="0">
                <a:ln w="18415" cmpd="sng">
                  <a:solidFill>
                    <a:srgbClr val="FFFFFF"/>
                  </a:solidFill>
                  <a:prstDash val="solid"/>
                </a:ln>
                <a:solidFill>
                  <a:srgbClr val="FFC000"/>
                </a:solidFill>
                <a:effectLst>
                  <a:outerShdw blurRad="63500" dir="3600000" algn="tl" rotWithShape="0">
                    <a:srgbClr val="000000">
                      <a:alpha val="70000"/>
                    </a:srgbClr>
                  </a:outerShdw>
                </a:effectLst>
                <a:latin typeface="Berlin Sans FB Demi" pitchFamily="34" charset="0"/>
                <a:cs typeface="Aharoni" pitchFamily="2" charset="-79"/>
              </a:rPr>
              <a:t>?</a:t>
            </a:r>
          </a:p>
        </p:txBody>
      </p:sp>
      <p:sp>
        <p:nvSpPr>
          <p:cNvPr id="11" name="10 Elipse"/>
          <p:cNvSpPr/>
          <p:nvPr/>
        </p:nvSpPr>
        <p:spPr>
          <a:xfrm>
            <a:off x="1428728" y="2708920"/>
            <a:ext cx="3431304" cy="2643206"/>
          </a:xfrm>
          <a:prstGeom prst="ellipse">
            <a:avLst/>
          </a:prstGeom>
          <a:solidFill>
            <a:schemeClr val="accent1">
              <a:alpha val="71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2400" dirty="0">
                <a:latin typeface="Century Gothic" pitchFamily="34" charset="0"/>
              </a:rPr>
              <a:t>Concepción de evaluación</a:t>
            </a:r>
          </a:p>
        </p:txBody>
      </p:sp>
      <p:sp>
        <p:nvSpPr>
          <p:cNvPr id="12" name="11 Flecha izquierda y derecha"/>
          <p:cNvSpPr/>
          <p:nvPr/>
        </p:nvSpPr>
        <p:spPr>
          <a:xfrm>
            <a:off x="4355976" y="3717032"/>
            <a:ext cx="1143000" cy="500063"/>
          </a:xfrm>
          <a:prstGeom prst="lef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sp>
        <p:nvSpPr>
          <p:cNvPr id="14" name="13 Nube"/>
          <p:cNvSpPr/>
          <p:nvPr/>
        </p:nvSpPr>
        <p:spPr>
          <a:xfrm>
            <a:off x="5148064" y="4941168"/>
            <a:ext cx="3071834" cy="1571636"/>
          </a:xfrm>
          <a:prstGeom prst="cloud">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2000" b="1" dirty="0">
                <a:latin typeface="Century Gothic" pitchFamily="34" charset="0"/>
              </a:rPr>
              <a:t>Ser  competente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strVal val="#ppt_w*0.05"/>
                                          </p:val>
                                        </p:tav>
                                        <p:tav tm="100000">
                                          <p:val>
                                            <p:strVal val="#ppt_w"/>
                                          </p:val>
                                        </p:tav>
                                      </p:tavLst>
                                    </p:anim>
                                    <p:anim calcmode="lin" valueType="num">
                                      <p:cBhvr>
                                        <p:cTn id="13" dur="500" fill="hold"/>
                                        <p:tgtEl>
                                          <p:spTgt spid="9"/>
                                        </p:tgtEl>
                                        <p:attrNameLst>
                                          <p:attrName>ppt_h</p:attrName>
                                        </p:attrNameLst>
                                      </p:cBhvr>
                                      <p:tavLst>
                                        <p:tav tm="0">
                                          <p:val>
                                            <p:strVal val="#ppt_h"/>
                                          </p:val>
                                        </p:tav>
                                        <p:tav tm="100000">
                                          <p:val>
                                            <p:strVal val="#ppt_h"/>
                                          </p:val>
                                        </p:tav>
                                      </p:tavLst>
                                    </p:anim>
                                    <p:anim calcmode="lin" valueType="num">
                                      <p:cBhvr>
                                        <p:cTn id="14" dur="500" fill="hold"/>
                                        <p:tgtEl>
                                          <p:spTgt spid="9"/>
                                        </p:tgtEl>
                                        <p:attrNameLst>
                                          <p:attrName>ppt_x</p:attrName>
                                        </p:attrNameLst>
                                      </p:cBhvr>
                                      <p:tavLst>
                                        <p:tav tm="0">
                                          <p:val>
                                            <p:strVal val="#ppt_x-.2"/>
                                          </p:val>
                                        </p:tav>
                                        <p:tav tm="100000">
                                          <p:val>
                                            <p:strVal val="#ppt_x"/>
                                          </p:val>
                                        </p:tav>
                                      </p:tavLst>
                                    </p:anim>
                                    <p:anim calcmode="lin" valueType="num">
                                      <p:cBhvr>
                                        <p:cTn id="15" dur="500" fill="hold"/>
                                        <p:tgtEl>
                                          <p:spTgt spid="9"/>
                                        </p:tgtEl>
                                        <p:attrNameLst>
                                          <p:attrName>ppt_y</p:attrName>
                                        </p:attrNameLst>
                                      </p:cBhvr>
                                      <p:tavLst>
                                        <p:tav tm="0">
                                          <p:val>
                                            <p:strVal val="#ppt_y"/>
                                          </p:val>
                                        </p:tav>
                                        <p:tav tm="100000">
                                          <p:val>
                                            <p:strVal val="#ppt_y"/>
                                          </p:val>
                                        </p:tav>
                                      </p:tavLst>
                                    </p:anim>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20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1"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20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32" presetClass="emph" presetSubtype="0" fill="hold" grpId="0" nodeType="clickEffect">
                                  <p:stCondLst>
                                    <p:cond delay="0"/>
                                  </p:stCondLst>
                                  <p:childTnLst>
                                    <p:animClr clrSpc="rgb" dir="cw">
                                      <p:cBhvr override="childStyle">
                                        <p:cTn id="30" dur="200" fill="hold"/>
                                        <p:tgtEl>
                                          <p:spTgt spid="12"/>
                                        </p:tgtEl>
                                        <p:attrNameLst>
                                          <p:attrName>style.color</p:attrName>
                                        </p:attrNameLst>
                                      </p:cBhvr>
                                      <p:to>
                                        <a:schemeClr val="accent2"/>
                                      </p:to>
                                    </p:animClr>
                                    <p:animClr clrSpc="rgb" dir="cw">
                                      <p:cBhvr>
                                        <p:cTn id="31" dur="200" fill="hold"/>
                                        <p:tgtEl>
                                          <p:spTgt spid="12"/>
                                        </p:tgtEl>
                                        <p:attrNameLst>
                                          <p:attrName>fillcolor</p:attrName>
                                        </p:attrNameLst>
                                      </p:cBhvr>
                                      <p:to>
                                        <a:schemeClr val="accent2"/>
                                      </p:to>
                                    </p:animClr>
                                    <p:set>
                                      <p:cBhvr>
                                        <p:cTn id="32" dur="200" fill="hold"/>
                                        <p:tgtEl>
                                          <p:spTgt spid="12"/>
                                        </p:tgtEl>
                                        <p:attrNameLst>
                                          <p:attrName>fill.type</p:attrName>
                                        </p:attrNameLst>
                                      </p:cBhvr>
                                      <p:to>
                                        <p:strVal val="solid"/>
                                      </p:to>
                                    </p:set>
                                    <p:set>
                                      <p:cBhvr>
                                        <p:cTn id="33" dur="200" fill="hold"/>
                                        <p:tgtEl>
                                          <p:spTgt spid="12"/>
                                        </p:tgtEl>
                                        <p:attrNameLst>
                                          <p:attrName>fill.on</p:attrName>
                                        </p:attrNameLst>
                                      </p:cBhvr>
                                      <p:to>
                                        <p:strVal val="true"/>
                                      </p:to>
                                    </p:set>
                                    <p:animRot by="120000">
                                      <p:cBhvr>
                                        <p:cTn id="34" dur="200" fill="hold">
                                          <p:stCondLst>
                                            <p:cond delay="0"/>
                                          </p:stCondLst>
                                        </p:cTn>
                                        <p:tgtEl>
                                          <p:spTgt spid="12"/>
                                        </p:tgtEl>
                                        <p:attrNameLst>
                                          <p:attrName>r</p:attrName>
                                        </p:attrNameLst>
                                      </p:cBhvr>
                                    </p:animRot>
                                    <p:animRot by="-240000">
                                      <p:cBhvr>
                                        <p:cTn id="35" dur="400" fill="hold">
                                          <p:stCondLst>
                                            <p:cond delay="400"/>
                                          </p:stCondLst>
                                        </p:cTn>
                                        <p:tgtEl>
                                          <p:spTgt spid="12"/>
                                        </p:tgtEl>
                                        <p:attrNameLst>
                                          <p:attrName>r</p:attrName>
                                        </p:attrNameLst>
                                      </p:cBhvr>
                                    </p:animRot>
                                    <p:animRot by="240000">
                                      <p:cBhvr>
                                        <p:cTn id="36" dur="400" fill="hold">
                                          <p:stCondLst>
                                            <p:cond delay="800"/>
                                          </p:stCondLst>
                                        </p:cTn>
                                        <p:tgtEl>
                                          <p:spTgt spid="12"/>
                                        </p:tgtEl>
                                        <p:attrNameLst>
                                          <p:attrName>r</p:attrName>
                                        </p:attrNameLst>
                                      </p:cBhvr>
                                    </p:animRot>
                                    <p:animRot by="-240000">
                                      <p:cBhvr>
                                        <p:cTn id="37" dur="400" fill="hold">
                                          <p:stCondLst>
                                            <p:cond delay="1200"/>
                                          </p:stCondLst>
                                        </p:cTn>
                                        <p:tgtEl>
                                          <p:spTgt spid="12"/>
                                        </p:tgtEl>
                                        <p:attrNameLst>
                                          <p:attrName>r</p:attrName>
                                        </p:attrNameLst>
                                      </p:cBhvr>
                                    </p:animRot>
                                    <p:animRot by="120000">
                                      <p:cBhvr>
                                        <p:cTn id="38" dur="400" fill="hold">
                                          <p:stCondLst>
                                            <p:cond delay="1600"/>
                                          </p:stCondLst>
                                        </p:cTn>
                                        <p:tgtEl>
                                          <p:spTgt spid="12"/>
                                        </p:tgtEl>
                                        <p:attrNameLst>
                                          <p:attrName>r</p:attrName>
                                        </p:attrNameLst>
                                      </p:cBhvr>
                                    </p:animRo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Rectángulo"/>
          <p:cNvSpPr/>
          <p:nvPr/>
        </p:nvSpPr>
        <p:spPr>
          <a:xfrm>
            <a:off x="0" y="0"/>
            <a:ext cx="1000132" cy="107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7" name="6 Rectángulo"/>
          <p:cNvSpPr/>
          <p:nvPr/>
        </p:nvSpPr>
        <p:spPr>
          <a:xfrm rot="967070">
            <a:off x="1211099" y="1156477"/>
            <a:ext cx="2713586" cy="5386090"/>
          </a:xfrm>
          <a:prstGeom prst="rect">
            <a:avLst/>
          </a:prstGeom>
          <a:noFill/>
        </p:spPr>
        <p:txBody>
          <a:bodyPr>
            <a:spAutoFit/>
          </a:bodyPr>
          <a:lstStyle/>
          <a:p>
            <a:pPr algn="ctr" fontAlgn="auto">
              <a:spcBef>
                <a:spcPts val="0"/>
              </a:spcBef>
              <a:spcAft>
                <a:spcPts val="0"/>
              </a:spcAft>
              <a:defRPr/>
            </a:pPr>
            <a:r>
              <a:rPr lang="es-ES" sz="34400" dirty="0">
                <a:ln w="18415" cmpd="sng">
                  <a:solidFill>
                    <a:srgbClr val="FFFFFF"/>
                  </a:solidFill>
                  <a:prstDash val="solid"/>
                </a:ln>
                <a:solidFill>
                  <a:srgbClr val="FFC000"/>
                </a:solidFill>
                <a:effectLst>
                  <a:outerShdw blurRad="63500" dir="3600000" algn="tl" rotWithShape="0">
                    <a:srgbClr val="000000">
                      <a:alpha val="70000"/>
                    </a:srgbClr>
                  </a:outerShdw>
                </a:effectLst>
                <a:latin typeface="Berlin Sans FB Demi" pitchFamily="34" charset="0"/>
                <a:cs typeface="Aharoni" pitchFamily="2" charset="-79"/>
              </a:rPr>
              <a:t>?</a:t>
            </a:r>
          </a:p>
        </p:txBody>
      </p:sp>
      <p:sp>
        <p:nvSpPr>
          <p:cNvPr id="8" name="7 Elipse"/>
          <p:cNvSpPr/>
          <p:nvPr/>
        </p:nvSpPr>
        <p:spPr>
          <a:xfrm>
            <a:off x="3169460" y="1836705"/>
            <a:ext cx="3286148" cy="1714512"/>
          </a:xfrm>
          <a:prstGeom prst="ellipse">
            <a:avLst/>
          </a:prstGeom>
          <a:solidFill>
            <a:srgbClr val="FFC000">
              <a:alpha val="63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dirty="0">
                <a:latin typeface="Century Gothic" pitchFamily="34" charset="0"/>
              </a:rPr>
              <a:t>Competencias</a:t>
            </a:r>
          </a:p>
        </p:txBody>
      </p:sp>
      <p:sp>
        <p:nvSpPr>
          <p:cNvPr id="9" name="8 Elipse"/>
          <p:cNvSpPr/>
          <p:nvPr/>
        </p:nvSpPr>
        <p:spPr>
          <a:xfrm>
            <a:off x="4598220" y="3336903"/>
            <a:ext cx="3286148" cy="1714512"/>
          </a:xfrm>
          <a:prstGeom prst="ellipse">
            <a:avLst/>
          </a:prstGeom>
          <a:solidFill>
            <a:srgbClr val="92D050">
              <a:alpha val="63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dirty="0">
                <a:latin typeface="Century Gothic" pitchFamily="34" charset="0"/>
              </a:rPr>
              <a:t>Formas de E/A</a:t>
            </a:r>
          </a:p>
        </p:txBody>
      </p:sp>
      <p:sp>
        <p:nvSpPr>
          <p:cNvPr id="12" name="11 Cheurón"/>
          <p:cNvSpPr/>
          <p:nvPr/>
        </p:nvSpPr>
        <p:spPr>
          <a:xfrm rot="3324207">
            <a:off x="5204619" y="3237062"/>
            <a:ext cx="928687" cy="571500"/>
          </a:xfrm>
          <a:prstGeom prst="chevron">
            <a:avLst/>
          </a:prstGeom>
          <a:solidFill>
            <a:schemeClr val="bg1">
              <a:alpha val="62000"/>
            </a:schemeClr>
          </a:solidFill>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solidFill>
                <a:schemeClr val="tx1"/>
              </a:solidFill>
              <a:latin typeface="Century Gothic" pitchFamily="34" charset="0"/>
            </a:endParaRPr>
          </a:p>
        </p:txBody>
      </p:sp>
      <p:sp>
        <p:nvSpPr>
          <p:cNvPr id="13" name="12 Elipse"/>
          <p:cNvSpPr/>
          <p:nvPr/>
        </p:nvSpPr>
        <p:spPr>
          <a:xfrm>
            <a:off x="4026716" y="5051415"/>
            <a:ext cx="3286148" cy="1714512"/>
          </a:xfrm>
          <a:prstGeom prst="ellipse">
            <a:avLst/>
          </a:prstGeom>
          <a:solidFill>
            <a:srgbClr val="7030A0">
              <a:alpha val="63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dirty="0">
                <a:latin typeface="Century Gothic" pitchFamily="34" charset="0"/>
              </a:rPr>
              <a:t>Formas de evaluar</a:t>
            </a:r>
          </a:p>
        </p:txBody>
      </p:sp>
      <p:sp>
        <p:nvSpPr>
          <p:cNvPr id="14" name="13 Cheurón"/>
          <p:cNvSpPr/>
          <p:nvPr/>
        </p:nvSpPr>
        <p:spPr>
          <a:xfrm rot="6339472">
            <a:off x="5463381" y="4861074"/>
            <a:ext cx="928688" cy="571500"/>
          </a:xfrm>
          <a:prstGeom prst="chevron">
            <a:avLst/>
          </a:prstGeom>
          <a:solidFill>
            <a:schemeClr val="bg1">
              <a:alpha val="71000"/>
            </a:schemeClr>
          </a:solidFill>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solidFill>
                <a:schemeClr val="tx1"/>
              </a:solidFill>
              <a:latin typeface="Century Gothic"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style.rotation</p:attrName>
                                        </p:attrNameLst>
                                      </p:cBhvr>
                                      <p:tavLst>
                                        <p:tav tm="0">
                                          <p:val>
                                            <p:fltVal val="360"/>
                                          </p:val>
                                        </p:tav>
                                        <p:tav tm="100000">
                                          <p:val>
                                            <p:fltVal val="0"/>
                                          </p:val>
                                        </p:tav>
                                      </p:tavLst>
                                    </p:anim>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2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20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54" presetClass="entr" presetSubtype="0" accel="10000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strVal val="#ppt_w*0.05"/>
                                          </p:val>
                                        </p:tav>
                                        <p:tav tm="100000">
                                          <p:val>
                                            <p:strVal val="#ppt_w"/>
                                          </p:val>
                                        </p:tav>
                                      </p:tavLst>
                                    </p:anim>
                                    <p:anim calcmode="lin" valueType="num">
                                      <p:cBhvr>
                                        <p:cTn id="26" dur="500" fill="hold"/>
                                        <p:tgtEl>
                                          <p:spTgt spid="12"/>
                                        </p:tgtEl>
                                        <p:attrNameLst>
                                          <p:attrName>ppt_h</p:attrName>
                                        </p:attrNameLst>
                                      </p:cBhvr>
                                      <p:tavLst>
                                        <p:tav tm="0">
                                          <p:val>
                                            <p:strVal val="#ppt_h"/>
                                          </p:val>
                                        </p:tav>
                                        <p:tav tm="100000">
                                          <p:val>
                                            <p:strVal val="#ppt_h"/>
                                          </p:val>
                                        </p:tav>
                                      </p:tavLst>
                                    </p:anim>
                                    <p:anim calcmode="lin" valueType="num">
                                      <p:cBhvr>
                                        <p:cTn id="27" dur="500" fill="hold"/>
                                        <p:tgtEl>
                                          <p:spTgt spid="12"/>
                                        </p:tgtEl>
                                        <p:attrNameLst>
                                          <p:attrName>ppt_x</p:attrName>
                                        </p:attrNameLst>
                                      </p:cBhvr>
                                      <p:tavLst>
                                        <p:tav tm="0">
                                          <p:val>
                                            <p:strVal val="#ppt_x-.2"/>
                                          </p:val>
                                        </p:tav>
                                        <p:tav tm="100000">
                                          <p:val>
                                            <p:strVal val="#ppt_x"/>
                                          </p:val>
                                        </p:tav>
                                      </p:tavLst>
                                    </p:anim>
                                    <p:anim calcmode="lin" valueType="num">
                                      <p:cBhvr>
                                        <p:cTn id="28" dur="500" fill="hold"/>
                                        <p:tgtEl>
                                          <p:spTgt spid="12"/>
                                        </p:tgtEl>
                                        <p:attrNameLst>
                                          <p:attrName>ppt_y</p:attrName>
                                        </p:attrNameLst>
                                      </p:cBhvr>
                                      <p:tavLst>
                                        <p:tav tm="0">
                                          <p:val>
                                            <p:strVal val="#ppt_y"/>
                                          </p:val>
                                        </p:tav>
                                        <p:tav tm="100000">
                                          <p:val>
                                            <p:strVal val="#ppt_y"/>
                                          </p:val>
                                        </p:tav>
                                      </p:tavLst>
                                    </p:anim>
                                    <p:animEffect transition="in" filter="fade">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20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strVal val="#ppt_w*0.05"/>
                                          </p:val>
                                        </p:tav>
                                        <p:tav tm="100000">
                                          <p:val>
                                            <p:strVal val="#ppt_w"/>
                                          </p:val>
                                        </p:tav>
                                      </p:tavLst>
                                    </p:anim>
                                    <p:anim calcmode="lin" valueType="num">
                                      <p:cBhvr>
                                        <p:cTn id="40" dur="500" fill="hold"/>
                                        <p:tgtEl>
                                          <p:spTgt spid="14"/>
                                        </p:tgtEl>
                                        <p:attrNameLst>
                                          <p:attrName>ppt_h</p:attrName>
                                        </p:attrNameLst>
                                      </p:cBhvr>
                                      <p:tavLst>
                                        <p:tav tm="0">
                                          <p:val>
                                            <p:strVal val="#ppt_h"/>
                                          </p:val>
                                        </p:tav>
                                        <p:tav tm="100000">
                                          <p:val>
                                            <p:strVal val="#ppt_h"/>
                                          </p:val>
                                        </p:tav>
                                      </p:tavLst>
                                    </p:anim>
                                    <p:anim calcmode="lin" valueType="num">
                                      <p:cBhvr>
                                        <p:cTn id="41" dur="500" fill="hold"/>
                                        <p:tgtEl>
                                          <p:spTgt spid="14"/>
                                        </p:tgtEl>
                                        <p:attrNameLst>
                                          <p:attrName>ppt_x</p:attrName>
                                        </p:attrNameLst>
                                      </p:cBhvr>
                                      <p:tavLst>
                                        <p:tav tm="0">
                                          <p:val>
                                            <p:strVal val="#ppt_x-.2"/>
                                          </p:val>
                                        </p:tav>
                                        <p:tav tm="100000">
                                          <p:val>
                                            <p:strVal val="#ppt_x"/>
                                          </p:val>
                                        </p:tav>
                                      </p:tavLst>
                                    </p:anim>
                                    <p:anim calcmode="lin" valueType="num">
                                      <p:cBhvr>
                                        <p:cTn id="42" dur="500" fill="hold"/>
                                        <p:tgtEl>
                                          <p:spTgt spid="14"/>
                                        </p:tgtEl>
                                        <p:attrNameLst>
                                          <p:attrName>ppt_y</p:attrName>
                                        </p:attrNameLst>
                                      </p:cBhvr>
                                      <p:tavLst>
                                        <p:tav tm="0">
                                          <p:val>
                                            <p:strVal val="#ppt_y"/>
                                          </p:val>
                                        </p:tav>
                                        <p:tav tm="100000">
                                          <p:val>
                                            <p:strVal val="#ppt_y"/>
                                          </p:val>
                                        </p:tav>
                                      </p:tavLst>
                                    </p:anim>
                                    <p:animEffect transition="in" filter="fade">
                                      <p:cBhvr>
                                        <p:cTn id="4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Rectángulo"/>
          <p:cNvSpPr/>
          <p:nvPr/>
        </p:nvSpPr>
        <p:spPr>
          <a:xfrm>
            <a:off x="0" y="0"/>
            <a:ext cx="1000132" cy="107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11" name="10 Rectángulo"/>
          <p:cNvSpPr/>
          <p:nvPr/>
        </p:nvSpPr>
        <p:spPr>
          <a:xfrm rot="1353164">
            <a:off x="1500588" y="1176992"/>
            <a:ext cx="2713586" cy="5386090"/>
          </a:xfrm>
          <a:prstGeom prst="rect">
            <a:avLst/>
          </a:prstGeom>
          <a:noFill/>
        </p:spPr>
        <p:txBody>
          <a:bodyPr>
            <a:spAutoFit/>
          </a:bodyPr>
          <a:lstStyle/>
          <a:p>
            <a:pPr algn="ctr" fontAlgn="auto">
              <a:spcBef>
                <a:spcPts val="0"/>
              </a:spcBef>
              <a:spcAft>
                <a:spcPts val="0"/>
              </a:spcAft>
              <a:defRPr/>
            </a:pPr>
            <a:r>
              <a:rPr lang="es-ES" sz="34400" dirty="0">
                <a:ln w="18415" cmpd="sng">
                  <a:solidFill>
                    <a:srgbClr val="FFFFFF"/>
                  </a:solidFill>
                  <a:prstDash val="solid"/>
                </a:ln>
                <a:solidFill>
                  <a:srgbClr val="FFC000"/>
                </a:solidFill>
                <a:effectLst>
                  <a:outerShdw blurRad="63500" dir="3600000" algn="tl" rotWithShape="0">
                    <a:srgbClr val="000000">
                      <a:alpha val="70000"/>
                    </a:srgbClr>
                  </a:outerShdw>
                </a:effectLst>
                <a:latin typeface="Berlin Sans FB Demi" pitchFamily="34" charset="0"/>
                <a:cs typeface="Aharoni" pitchFamily="2" charset="-79"/>
              </a:rPr>
              <a:t>?</a:t>
            </a:r>
          </a:p>
        </p:txBody>
      </p:sp>
      <p:sp>
        <p:nvSpPr>
          <p:cNvPr id="15" name="14 Elipse"/>
          <p:cNvSpPr/>
          <p:nvPr/>
        </p:nvSpPr>
        <p:spPr>
          <a:xfrm>
            <a:off x="3387511" y="2928790"/>
            <a:ext cx="3286148" cy="1714512"/>
          </a:xfrm>
          <a:prstGeom prst="ellipse">
            <a:avLst/>
          </a:prstGeom>
          <a:solidFill>
            <a:srgbClr val="FFC000">
              <a:alpha val="63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2400" dirty="0">
                <a:latin typeface="Century Gothic" pitchFamily="34" charset="0"/>
              </a:rPr>
              <a:t>Son observables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 calcmode="lin" valueType="num">
                                      <p:cBhvr>
                                        <p:cTn id="9" dur="500" fill="hold"/>
                                        <p:tgtEl>
                                          <p:spTgt spid="11"/>
                                        </p:tgtEl>
                                        <p:attrNameLst>
                                          <p:attrName>style.rotation</p:attrName>
                                        </p:attrNameLst>
                                      </p:cBhvr>
                                      <p:tavLst>
                                        <p:tav tm="0">
                                          <p:val>
                                            <p:fltVal val="360"/>
                                          </p:val>
                                        </p:tav>
                                        <p:tav tm="100000">
                                          <p:val>
                                            <p:fltVal val="0"/>
                                          </p:val>
                                        </p:tav>
                                      </p:tavLst>
                                    </p:anim>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Rectángulo"/>
          <p:cNvSpPr/>
          <p:nvPr/>
        </p:nvSpPr>
        <p:spPr>
          <a:xfrm>
            <a:off x="0" y="0"/>
            <a:ext cx="1000132" cy="107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11" name="10 Rectángulo"/>
          <p:cNvSpPr/>
          <p:nvPr/>
        </p:nvSpPr>
        <p:spPr>
          <a:xfrm rot="1353164">
            <a:off x="-115508" y="791103"/>
            <a:ext cx="2713586" cy="5386090"/>
          </a:xfrm>
          <a:prstGeom prst="rect">
            <a:avLst/>
          </a:prstGeom>
          <a:noFill/>
        </p:spPr>
        <p:txBody>
          <a:bodyPr>
            <a:spAutoFit/>
          </a:bodyPr>
          <a:lstStyle/>
          <a:p>
            <a:pPr algn="ctr" fontAlgn="auto">
              <a:spcBef>
                <a:spcPts val="0"/>
              </a:spcBef>
              <a:spcAft>
                <a:spcPts val="0"/>
              </a:spcAft>
              <a:defRPr/>
            </a:pPr>
            <a:r>
              <a:rPr lang="es-ES" sz="34400" dirty="0">
                <a:ln w="18415" cmpd="sng">
                  <a:solidFill>
                    <a:srgbClr val="FFFFFF"/>
                  </a:solidFill>
                  <a:prstDash val="solid"/>
                </a:ln>
                <a:solidFill>
                  <a:srgbClr val="FFC000"/>
                </a:solidFill>
                <a:effectLst>
                  <a:outerShdw blurRad="63500" dir="3600000" algn="tl" rotWithShape="0">
                    <a:srgbClr val="000000">
                      <a:alpha val="70000"/>
                    </a:srgbClr>
                  </a:outerShdw>
                </a:effectLst>
                <a:latin typeface="Berlin Sans FB Demi" pitchFamily="34" charset="0"/>
                <a:cs typeface="Aharoni" pitchFamily="2" charset="-79"/>
              </a:rPr>
              <a:t>?</a:t>
            </a:r>
          </a:p>
        </p:txBody>
      </p:sp>
      <p:sp>
        <p:nvSpPr>
          <p:cNvPr id="7" name="6 CuadroTexto"/>
          <p:cNvSpPr txBox="1"/>
          <p:nvPr/>
        </p:nvSpPr>
        <p:spPr>
          <a:xfrm rot="21305115">
            <a:off x="408820" y="2571317"/>
            <a:ext cx="3531508" cy="461665"/>
          </a:xfrm>
          <a:prstGeom prst="rect">
            <a:avLst/>
          </a:prstGeom>
          <a:noFill/>
        </p:spPr>
        <p:txBody>
          <a:bodyPr wrap="square" rtlCol="0">
            <a:spAutoFit/>
          </a:bodyPr>
          <a:lstStyle/>
          <a:p>
            <a:pPr algn="just"/>
            <a:r>
              <a:rPr lang="es-ES" sz="2400" dirty="0" smtClean="0">
                <a:latin typeface="Century Gothic" pitchFamily="34" charset="0"/>
              </a:rPr>
              <a:t>COMPETENCIAS</a:t>
            </a:r>
            <a:endParaRPr lang="es-ES" sz="2400" dirty="0">
              <a:latin typeface="Century Gothic" pitchFamily="34" charset="0"/>
            </a:endParaRPr>
          </a:p>
        </p:txBody>
      </p:sp>
      <p:sp>
        <p:nvSpPr>
          <p:cNvPr id="8" name="7 CuadroTexto"/>
          <p:cNvSpPr txBox="1">
            <a:spLocks noChangeArrowheads="1"/>
          </p:cNvSpPr>
          <p:nvPr/>
        </p:nvSpPr>
        <p:spPr bwMode="auto">
          <a:xfrm rot="20801221">
            <a:off x="3347864" y="2132856"/>
            <a:ext cx="5544616" cy="1938992"/>
          </a:xfrm>
          <a:prstGeom prst="rect">
            <a:avLst/>
          </a:prstGeom>
          <a:noFill/>
          <a:ln w="9525">
            <a:noFill/>
            <a:miter lim="800000"/>
            <a:headEnd/>
            <a:tailEnd/>
          </a:ln>
        </p:spPr>
        <p:txBody>
          <a:bodyPr wrap="square">
            <a:spAutoFit/>
          </a:bodyPr>
          <a:lstStyle/>
          <a:p>
            <a:pPr algn="just"/>
            <a:r>
              <a:rPr lang="es-ES" sz="2000" dirty="0">
                <a:latin typeface="Century Gothic" pitchFamily="34" charset="0"/>
              </a:rPr>
              <a:t>Una competencia es la forma en que </a:t>
            </a:r>
            <a:r>
              <a:rPr lang="es-ES" sz="2000" b="1" dirty="0">
                <a:latin typeface="Century Gothic" pitchFamily="34" charset="0"/>
              </a:rPr>
              <a:t>una persona moviliza </a:t>
            </a:r>
            <a:r>
              <a:rPr lang="es-ES" sz="2000" dirty="0">
                <a:latin typeface="Century Gothic" pitchFamily="34" charset="0"/>
              </a:rPr>
              <a:t>todos sus </a:t>
            </a:r>
            <a:r>
              <a:rPr lang="es-ES" sz="2000" b="1" dirty="0">
                <a:latin typeface="Century Gothic" pitchFamily="34" charset="0"/>
              </a:rPr>
              <a:t>recursos personales </a:t>
            </a:r>
            <a:r>
              <a:rPr lang="es-ES" sz="2000" dirty="0">
                <a:latin typeface="Century Gothic" pitchFamily="34" charset="0"/>
              </a:rPr>
              <a:t>(habilidades, actitudes, conocimientos y experiencias) para resolver de </a:t>
            </a:r>
            <a:r>
              <a:rPr lang="es-ES" sz="2000" b="1" dirty="0">
                <a:latin typeface="Century Gothic" pitchFamily="34" charset="0"/>
              </a:rPr>
              <a:t>forma adecuada </a:t>
            </a:r>
            <a:r>
              <a:rPr lang="es-ES" sz="2000" dirty="0">
                <a:latin typeface="Century Gothic" pitchFamily="34" charset="0"/>
              </a:rPr>
              <a:t>una tarea en un </a:t>
            </a:r>
            <a:r>
              <a:rPr lang="es-ES" sz="2000" b="1" dirty="0">
                <a:latin typeface="Century Gothic" pitchFamily="34" charset="0"/>
              </a:rPr>
              <a:t>contexto definido</a:t>
            </a:r>
            <a:r>
              <a:rPr lang="es-ES" sz="2000" dirty="0">
                <a:latin typeface="Century Gothic" pitchFamily="34" charset="0"/>
              </a:rPr>
              <a:t>.</a:t>
            </a:r>
          </a:p>
        </p:txBody>
      </p:sp>
      <p:sp>
        <p:nvSpPr>
          <p:cNvPr id="9" name="8 CuadroTexto"/>
          <p:cNvSpPr txBox="1"/>
          <p:nvPr/>
        </p:nvSpPr>
        <p:spPr>
          <a:xfrm rot="20801221">
            <a:off x="3347864" y="2132856"/>
            <a:ext cx="5544616" cy="1938992"/>
          </a:xfrm>
          <a:prstGeom prst="rect">
            <a:avLst/>
          </a:prstGeom>
          <a:solidFill>
            <a:schemeClr val="bg1">
              <a:lumMod val="95000"/>
            </a:schemeClr>
          </a:solidFill>
          <a:ln>
            <a:noFill/>
          </a:ln>
          <a:effectLst>
            <a:outerShdw blurRad="149987" dist="250190" dir="8460000" algn="ctr">
              <a:srgbClr val="000000">
                <a:alpha val="28000"/>
              </a:srgbClr>
            </a:outerShdw>
          </a:effectLst>
        </p:spPr>
        <p:txBody>
          <a:bodyPr wrap="square">
            <a:spAutoFit/>
          </a:bodyPr>
          <a:lstStyle/>
          <a:p>
            <a:pPr algn="just" fontAlgn="auto">
              <a:spcBef>
                <a:spcPts val="0"/>
              </a:spcBef>
              <a:spcAft>
                <a:spcPts val="0"/>
              </a:spcAft>
              <a:defRPr/>
            </a:pPr>
            <a:r>
              <a:rPr lang="es-ES" sz="2000" dirty="0">
                <a:latin typeface="Century Gothic" pitchFamily="34" charset="0"/>
              </a:rPr>
              <a:t>Una competencia es la forma en que </a:t>
            </a:r>
            <a:r>
              <a:rPr lang="es-ES" sz="2000" b="1" dirty="0">
                <a:solidFill>
                  <a:schemeClr val="accent6">
                    <a:lumMod val="75000"/>
                  </a:schemeClr>
                </a:solidFill>
                <a:latin typeface="Century Gothic" pitchFamily="34" charset="0"/>
              </a:rPr>
              <a:t>una persona moviliza</a:t>
            </a:r>
            <a:r>
              <a:rPr lang="es-ES" sz="2000" b="1" dirty="0">
                <a:latin typeface="Century Gothic" pitchFamily="34" charset="0"/>
              </a:rPr>
              <a:t> </a:t>
            </a:r>
            <a:r>
              <a:rPr lang="es-ES" sz="2000" dirty="0">
                <a:latin typeface="Century Gothic" pitchFamily="34" charset="0"/>
              </a:rPr>
              <a:t>todos sus </a:t>
            </a:r>
            <a:r>
              <a:rPr lang="es-ES" sz="2000" b="1" dirty="0">
                <a:solidFill>
                  <a:schemeClr val="accent6">
                    <a:lumMod val="75000"/>
                  </a:schemeClr>
                </a:solidFill>
                <a:latin typeface="Century Gothic" pitchFamily="34" charset="0"/>
              </a:rPr>
              <a:t>recursos personales </a:t>
            </a:r>
            <a:r>
              <a:rPr lang="es-ES" sz="2000" dirty="0">
                <a:latin typeface="Century Gothic" pitchFamily="34" charset="0"/>
              </a:rPr>
              <a:t>(habilidades, actitudes, conocimientos y experiencias) para resolver de </a:t>
            </a:r>
            <a:r>
              <a:rPr lang="es-ES" sz="2000" b="1" dirty="0">
                <a:solidFill>
                  <a:schemeClr val="accent6">
                    <a:lumMod val="75000"/>
                  </a:schemeClr>
                </a:solidFill>
                <a:latin typeface="Century Gothic" pitchFamily="34" charset="0"/>
              </a:rPr>
              <a:t>forma adecuada </a:t>
            </a:r>
            <a:r>
              <a:rPr lang="es-ES" sz="2000" dirty="0">
                <a:latin typeface="Century Gothic" pitchFamily="34" charset="0"/>
              </a:rPr>
              <a:t>una tarea en un </a:t>
            </a:r>
            <a:r>
              <a:rPr lang="es-ES" sz="2000" b="1" dirty="0">
                <a:solidFill>
                  <a:schemeClr val="accent6">
                    <a:lumMod val="75000"/>
                  </a:schemeClr>
                </a:solidFill>
                <a:latin typeface="Century Gothic" pitchFamily="34" charset="0"/>
              </a:rPr>
              <a:t>contexto definido</a:t>
            </a:r>
            <a:r>
              <a:rPr lang="es-ES" sz="2000" dirty="0">
                <a:latin typeface="Century Gothic" pitchFamily="34" charset="0"/>
              </a:rPr>
              <a:t>.</a:t>
            </a:r>
            <a:endParaRPr lang="es-ES" sz="2000" dirty="0">
              <a:ln w="11430"/>
              <a:latin typeface="Century Gothic" pitchFamily="34" charset="0"/>
            </a:endParaRPr>
          </a:p>
        </p:txBody>
      </p:sp>
      <p:sp>
        <p:nvSpPr>
          <p:cNvPr id="10" name="9 CuadroTexto"/>
          <p:cNvSpPr txBox="1"/>
          <p:nvPr/>
        </p:nvSpPr>
        <p:spPr>
          <a:xfrm>
            <a:off x="6732240" y="3861048"/>
            <a:ext cx="2411760" cy="276999"/>
          </a:xfrm>
          <a:prstGeom prst="rect">
            <a:avLst/>
          </a:prstGeom>
          <a:noFill/>
        </p:spPr>
        <p:txBody>
          <a:bodyPr wrap="square">
            <a:spAutoFit/>
          </a:bodyPr>
          <a:lstStyle/>
          <a:p>
            <a:pPr fontAlgn="auto">
              <a:spcBef>
                <a:spcPts val="0"/>
              </a:spcBef>
              <a:spcAft>
                <a:spcPts val="0"/>
              </a:spcAft>
              <a:defRPr/>
            </a:pPr>
            <a:r>
              <a:rPr lang="es-ES" sz="1200" dirty="0">
                <a:latin typeface="+mn-lt"/>
              </a:rPr>
              <a:t>José Mª Navarro Martínez</a:t>
            </a:r>
          </a:p>
        </p:txBody>
      </p:sp>
      <p:sp>
        <p:nvSpPr>
          <p:cNvPr id="12" name="11 Rectángulo"/>
          <p:cNvSpPr/>
          <p:nvPr/>
        </p:nvSpPr>
        <p:spPr>
          <a:xfrm rot="839925">
            <a:off x="615917" y="4104936"/>
            <a:ext cx="3960440" cy="2308324"/>
          </a:xfrm>
          <a:prstGeom prst="rect">
            <a:avLst/>
          </a:prstGeom>
          <a:solidFill>
            <a:schemeClr val="accent1">
              <a:lumMod val="20000"/>
              <a:lumOff val="80000"/>
            </a:schemeClr>
          </a:solidFill>
          <a:ln>
            <a:noFill/>
          </a:ln>
          <a:effectLst>
            <a:outerShdw blurRad="149987" dist="250190" dir="8460000" algn="ctr">
              <a:srgbClr val="000000">
                <a:alpha val="28000"/>
              </a:srgbClr>
            </a:outerShdw>
          </a:effectLst>
        </p:spPr>
        <p:txBody>
          <a:bodyPr wrap="square">
            <a:spAutoFit/>
          </a:bodyPr>
          <a:lstStyle/>
          <a:p>
            <a:pPr algn="just"/>
            <a:r>
              <a:rPr lang="es-ES" dirty="0" smtClean="0">
                <a:latin typeface="Century Gothic" pitchFamily="34" charset="0"/>
              </a:rPr>
              <a:t>Competencias, o capacidades para </a:t>
            </a:r>
            <a:r>
              <a:rPr lang="es-ES" b="1" dirty="0" smtClean="0">
                <a:solidFill>
                  <a:schemeClr val="accent6">
                    <a:lumMod val="75000"/>
                  </a:schemeClr>
                </a:solidFill>
                <a:latin typeface="Century Gothic" pitchFamily="34" charset="0"/>
              </a:rPr>
              <a:t>aplicar de forma integrada </a:t>
            </a:r>
            <a:r>
              <a:rPr lang="es-ES" dirty="0" smtClean="0">
                <a:latin typeface="Century Gothic" pitchFamily="34" charset="0"/>
              </a:rPr>
              <a:t>los contenidos propios de cada enseñanza y etapa educativa, con el fin de lograr la </a:t>
            </a:r>
            <a:r>
              <a:rPr lang="es-ES" b="1" dirty="0" smtClean="0">
                <a:solidFill>
                  <a:schemeClr val="accent6">
                    <a:lumMod val="75000"/>
                  </a:schemeClr>
                </a:solidFill>
                <a:latin typeface="Century Gothic" pitchFamily="34" charset="0"/>
              </a:rPr>
              <a:t>realización adecuada de actividades </a:t>
            </a:r>
            <a:r>
              <a:rPr lang="es-ES" dirty="0" smtClean="0">
                <a:latin typeface="Century Gothic" pitchFamily="34" charset="0"/>
              </a:rPr>
              <a:t>y la </a:t>
            </a:r>
            <a:r>
              <a:rPr lang="es-ES" b="1" dirty="0" smtClean="0">
                <a:solidFill>
                  <a:schemeClr val="accent6">
                    <a:lumMod val="75000"/>
                  </a:schemeClr>
                </a:solidFill>
                <a:latin typeface="Century Gothic" pitchFamily="34" charset="0"/>
              </a:rPr>
              <a:t>resolución eficaz de problemas complejos</a:t>
            </a:r>
            <a:r>
              <a:rPr lang="es-ES" dirty="0" smtClean="0">
                <a:latin typeface="Century Gothic" pitchFamily="34" charset="0"/>
              </a:rPr>
              <a:t>.</a:t>
            </a:r>
            <a:endParaRPr lang="es-ES" dirty="0">
              <a:latin typeface="Century Gothic" pitchFamily="34" charset="0"/>
            </a:endParaRPr>
          </a:p>
        </p:txBody>
      </p:sp>
      <p:sp>
        <p:nvSpPr>
          <p:cNvPr id="16" name="15 Rectángulo"/>
          <p:cNvSpPr/>
          <p:nvPr/>
        </p:nvSpPr>
        <p:spPr>
          <a:xfrm>
            <a:off x="2051720" y="6237312"/>
            <a:ext cx="2160240" cy="369332"/>
          </a:xfrm>
          <a:prstGeom prst="rect">
            <a:avLst/>
          </a:prstGeom>
        </p:spPr>
        <p:txBody>
          <a:bodyPr wrap="square">
            <a:spAutoFit/>
          </a:bodyPr>
          <a:lstStyle/>
          <a:p>
            <a:r>
              <a:rPr lang="es-ES" i="1" dirty="0" smtClean="0"/>
              <a:t>Ley Orgánica 8/2013</a:t>
            </a:r>
            <a:endParaRPr lang="es-ES" dirty="0"/>
          </a:p>
        </p:txBody>
      </p:sp>
      <p:sp>
        <p:nvSpPr>
          <p:cNvPr id="18" name="17 Rectángulo"/>
          <p:cNvSpPr/>
          <p:nvPr/>
        </p:nvSpPr>
        <p:spPr>
          <a:xfrm rot="400007">
            <a:off x="4696686" y="4544011"/>
            <a:ext cx="4392488" cy="1200329"/>
          </a:xfrm>
          <a:prstGeom prst="rect">
            <a:avLst/>
          </a:prstGeom>
          <a:solidFill>
            <a:schemeClr val="accent2">
              <a:lumMod val="20000"/>
              <a:lumOff val="80000"/>
            </a:schemeClr>
          </a:solidFill>
          <a:ln>
            <a:noFill/>
          </a:ln>
          <a:effectLst>
            <a:outerShdw blurRad="149987" dist="250190" dir="8460000" algn="ctr">
              <a:srgbClr val="000000">
                <a:alpha val="28000"/>
              </a:srgbClr>
            </a:outerShdw>
          </a:effectLst>
        </p:spPr>
        <p:txBody>
          <a:bodyPr wrap="square">
            <a:spAutoFit/>
          </a:bodyPr>
          <a:lstStyle/>
          <a:p>
            <a:r>
              <a:rPr lang="es-ES" dirty="0" smtClean="0">
                <a:latin typeface="Century Gothic" pitchFamily="34" charset="0"/>
              </a:rPr>
              <a:t>Las competencias, por tanto, se conceptualizan </a:t>
            </a:r>
            <a:r>
              <a:rPr lang="es-ES" b="1" dirty="0" smtClean="0">
                <a:solidFill>
                  <a:schemeClr val="accent6">
                    <a:lumMod val="75000"/>
                  </a:schemeClr>
                </a:solidFill>
                <a:latin typeface="Century Gothic" pitchFamily="34" charset="0"/>
              </a:rPr>
              <a:t>como un «saber hacer»</a:t>
            </a:r>
            <a:r>
              <a:rPr lang="es-ES" dirty="0" smtClean="0">
                <a:latin typeface="Century Gothic" pitchFamily="34" charset="0"/>
              </a:rPr>
              <a:t> que se aplica</a:t>
            </a:r>
            <a:br>
              <a:rPr lang="es-ES" dirty="0" smtClean="0">
                <a:latin typeface="Century Gothic" pitchFamily="34" charset="0"/>
              </a:rPr>
            </a:br>
            <a:r>
              <a:rPr lang="es-ES" dirty="0" smtClean="0">
                <a:latin typeface="Century Gothic" pitchFamily="34" charset="0"/>
              </a:rPr>
              <a:t>a una </a:t>
            </a:r>
            <a:r>
              <a:rPr lang="es-ES" b="1" dirty="0" smtClean="0">
                <a:solidFill>
                  <a:schemeClr val="accent6">
                    <a:lumMod val="75000"/>
                  </a:schemeClr>
                </a:solidFill>
                <a:latin typeface="Century Gothic" pitchFamily="34" charset="0"/>
              </a:rPr>
              <a:t>diversidad de contextos</a:t>
            </a:r>
            <a:endParaRPr lang="es-ES" dirty="0">
              <a:latin typeface="Century Gothic"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 calcmode="lin" valueType="num">
                                      <p:cBhvr>
                                        <p:cTn id="9" dur="500" fill="hold"/>
                                        <p:tgtEl>
                                          <p:spTgt spid="11"/>
                                        </p:tgtEl>
                                        <p:attrNameLst>
                                          <p:attrName>style.rotation</p:attrName>
                                        </p:attrNameLst>
                                      </p:cBhvr>
                                      <p:tavLst>
                                        <p:tav tm="0">
                                          <p:val>
                                            <p:fltVal val="360"/>
                                          </p:val>
                                        </p:tav>
                                        <p:tav tm="100000">
                                          <p:val>
                                            <p:fltVal val="0"/>
                                          </p:val>
                                        </p:tav>
                                      </p:tavLst>
                                    </p:anim>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2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7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20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20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p:bldP spid="12" grpId="0" animBg="1"/>
      <p:bldP spid="16" grpId="0"/>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Rectángulo"/>
          <p:cNvSpPr/>
          <p:nvPr/>
        </p:nvSpPr>
        <p:spPr>
          <a:xfrm>
            <a:off x="0" y="0"/>
            <a:ext cx="1000132" cy="107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12" name="Rectangle 11"/>
          <p:cNvSpPr>
            <a:spLocks noChangeArrowheads="1"/>
          </p:cNvSpPr>
          <p:nvPr/>
        </p:nvSpPr>
        <p:spPr bwMode="auto">
          <a:xfrm>
            <a:off x="7236296" y="4795912"/>
            <a:ext cx="2879725" cy="719138"/>
          </a:xfrm>
          <a:prstGeom prst="rect">
            <a:avLst/>
          </a:prstGeom>
          <a:noFill/>
          <a:ln w="9525">
            <a:noFill/>
            <a:miter lim="800000"/>
            <a:headEnd/>
            <a:tailEnd/>
          </a:ln>
        </p:spPr>
        <p:txBody>
          <a:bodyPr wrap="none" anchor="ctr"/>
          <a:lstStyle/>
          <a:p>
            <a:r>
              <a:rPr lang="es-ES" dirty="0">
                <a:latin typeface="Century Gothic" pitchFamily="34" charset="0"/>
              </a:rPr>
              <a:t>CONSTRUYEN</a:t>
            </a:r>
          </a:p>
        </p:txBody>
      </p:sp>
      <p:sp>
        <p:nvSpPr>
          <p:cNvPr id="13" name="Rectangle 12"/>
          <p:cNvSpPr>
            <a:spLocks noChangeArrowheads="1"/>
          </p:cNvSpPr>
          <p:nvPr/>
        </p:nvSpPr>
        <p:spPr bwMode="auto">
          <a:xfrm>
            <a:off x="7236296" y="3716412"/>
            <a:ext cx="2879725" cy="719138"/>
          </a:xfrm>
          <a:prstGeom prst="rect">
            <a:avLst/>
          </a:prstGeom>
          <a:noFill/>
          <a:ln w="9525">
            <a:noFill/>
            <a:miter lim="800000"/>
            <a:headEnd/>
            <a:tailEnd/>
          </a:ln>
        </p:spPr>
        <p:txBody>
          <a:bodyPr wrap="none" anchor="ctr"/>
          <a:lstStyle/>
          <a:p>
            <a:r>
              <a:rPr lang="es-ES" dirty="0">
                <a:latin typeface="Century Gothic" pitchFamily="34" charset="0"/>
              </a:rPr>
              <a:t>MATERIALIZAN</a:t>
            </a:r>
          </a:p>
        </p:txBody>
      </p:sp>
      <p:sp>
        <p:nvSpPr>
          <p:cNvPr id="14" name="Rectangle 13"/>
          <p:cNvSpPr>
            <a:spLocks noChangeArrowheads="1"/>
          </p:cNvSpPr>
          <p:nvPr/>
        </p:nvSpPr>
        <p:spPr bwMode="auto">
          <a:xfrm>
            <a:off x="7236296" y="2636912"/>
            <a:ext cx="2879725" cy="719138"/>
          </a:xfrm>
          <a:prstGeom prst="rect">
            <a:avLst/>
          </a:prstGeom>
          <a:noFill/>
          <a:ln w="9525">
            <a:noFill/>
            <a:miter lim="800000"/>
            <a:headEnd/>
            <a:tailEnd/>
          </a:ln>
        </p:spPr>
        <p:txBody>
          <a:bodyPr wrap="none" anchor="ctr"/>
          <a:lstStyle/>
          <a:p>
            <a:r>
              <a:rPr lang="es-ES" dirty="0">
                <a:latin typeface="Century Gothic" pitchFamily="34" charset="0"/>
              </a:rPr>
              <a:t>IMPULSAN</a:t>
            </a:r>
          </a:p>
        </p:txBody>
      </p:sp>
      <p:sp>
        <p:nvSpPr>
          <p:cNvPr id="15" name="14 Triángulo isósceles"/>
          <p:cNvSpPr/>
          <p:nvPr/>
        </p:nvSpPr>
        <p:spPr>
          <a:xfrm rot="5400000">
            <a:off x="6733058" y="2787732"/>
            <a:ext cx="576262" cy="360363"/>
          </a:xfrm>
          <a:prstGeom prst="triangle">
            <a:avLst/>
          </a:pr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16" name="15 Triángulo isósceles"/>
          <p:cNvSpPr/>
          <p:nvPr/>
        </p:nvSpPr>
        <p:spPr>
          <a:xfrm rot="5400000">
            <a:off x="6767189" y="3868026"/>
            <a:ext cx="577850" cy="360363"/>
          </a:xfrm>
          <a:prstGeom prst="triangle">
            <a:avLst/>
          </a:prstGeom>
          <a:solidFill>
            <a:srgbClr val="FFC000"/>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18" name="17 Triángulo isósceles"/>
          <p:cNvSpPr/>
          <p:nvPr/>
        </p:nvSpPr>
        <p:spPr>
          <a:xfrm rot="5400000">
            <a:off x="6767189" y="4947526"/>
            <a:ext cx="577850" cy="360363"/>
          </a:xfrm>
          <a:prstGeom prst="triangle">
            <a:avLst/>
          </a:prstGeom>
          <a:solidFill>
            <a:srgbClr val="FFC000"/>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19" name="18 Rectángulo redondeado"/>
          <p:cNvSpPr/>
          <p:nvPr/>
        </p:nvSpPr>
        <p:spPr>
          <a:xfrm>
            <a:off x="3131840" y="2608345"/>
            <a:ext cx="3600450" cy="721121"/>
          </a:xfrm>
          <a:prstGeom prst="roundRect">
            <a:avLst/>
          </a:prstGeom>
          <a:solidFill>
            <a:schemeClr val="accent3">
              <a:lumMod val="60000"/>
              <a:lumOff val="40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dirty="0" smtClean="0">
                <a:solidFill>
                  <a:schemeClr val="tx1"/>
                </a:solidFill>
                <a:latin typeface="Century Gothic" pitchFamily="34" charset="0"/>
              </a:rPr>
              <a:t>ACTITUDES</a:t>
            </a:r>
            <a:endParaRPr lang="es-ES" sz="2800" dirty="0">
              <a:solidFill>
                <a:schemeClr val="tx1"/>
              </a:solidFill>
              <a:latin typeface="Century Gothic" pitchFamily="34" charset="0"/>
            </a:endParaRPr>
          </a:p>
        </p:txBody>
      </p:sp>
      <p:sp>
        <p:nvSpPr>
          <p:cNvPr id="21" name="20 Rectángulo redondeado"/>
          <p:cNvSpPr/>
          <p:nvPr/>
        </p:nvSpPr>
        <p:spPr>
          <a:xfrm>
            <a:off x="3131840" y="3759282"/>
            <a:ext cx="3600450" cy="721121"/>
          </a:xfrm>
          <a:prstGeom prst="roundRect">
            <a:avLst/>
          </a:prstGeom>
          <a:solidFill>
            <a:schemeClr val="accent3">
              <a:lumMod val="60000"/>
              <a:lumOff val="40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dirty="0" smtClean="0">
                <a:solidFill>
                  <a:schemeClr val="tx1"/>
                </a:solidFill>
                <a:latin typeface="Century Gothic" pitchFamily="34" charset="0"/>
              </a:rPr>
              <a:t>COMPETENCIAS</a:t>
            </a:r>
            <a:endParaRPr lang="es-ES" sz="2800" dirty="0">
              <a:solidFill>
                <a:schemeClr val="tx1"/>
              </a:solidFill>
              <a:latin typeface="Century Gothic" pitchFamily="34" charset="0"/>
            </a:endParaRPr>
          </a:p>
        </p:txBody>
      </p:sp>
      <p:sp>
        <p:nvSpPr>
          <p:cNvPr id="22" name="21 Rectángulo redondeado"/>
          <p:cNvSpPr/>
          <p:nvPr/>
        </p:nvSpPr>
        <p:spPr>
          <a:xfrm>
            <a:off x="3131840" y="4868119"/>
            <a:ext cx="3600450" cy="721121"/>
          </a:xfrm>
          <a:prstGeom prst="roundRect">
            <a:avLst/>
          </a:prstGeom>
          <a:solidFill>
            <a:schemeClr val="accent3">
              <a:lumMod val="60000"/>
              <a:lumOff val="40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dirty="0" smtClean="0">
                <a:solidFill>
                  <a:schemeClr val="tx1"/>
                </a:solidFill>
                <a:latin typeface="Century Gothic" pitchFamily="34" charset="0"/>
              </a:rPr>
              <a:t>CONOCIMIENTOS</a:t>
            </a:r>
            <a:endParaRPr lang="es-ES" sz="2800" dirty="0">
              <a:solidFill>
                <a:schemeClr val="tx1"/>
              </a:solidFill>
              <a:latin typeface="Century Gothic" pitchFamily="34" charset="0"/>
            </a:endParaRPr>
          </a:p>
        </p:txBody>
      </p:sp>
      <p:sp>
        <p:nvSpPr>
          <p:cNvPr id="23" name="22 CuadroTexto"/>
          <p:cNvSpPr txBox="1"/>
          <p:nvPr/>
        </p:nvSpPr>
        <p:spPr>
          <a:xfrm>
            <a:off x="7956376" y="5805264"/>
            <a:ext cx="1008112" cy="369332"/>
          </a:xfrm>
          <a:prstGeom prst="rect">
            <a:avLst/>
          </a:prstGeom>
          <a:noFill/>
        </p:spPr>
        <p:txBody>
          <a:bodyPr wrap="square" rtlCol="0">
            <a:spAutoFit/>
          </a:bodyPr>
          <a:lstStyle/>
          <a:p>
            <a:r>
              <a:rPr lang="es-ES" dirty="0" smtClean="0"/>
              <a:t>LOMCE</a:t>
            </a:r>
            <a:endParaRPr lang="es-ES" dirty="0"/>
          </a:p>
        </p:txBody>
      </p:sp>
      <p:sp>
        <p:nvSpPr>
          <p:cNvPr id="24" name="23 Rectángulo"/>
          <p:cNvSpPr/>
          <p:nvPr/>
        </p:nvSpPr>
        <p:spPr>
          <a:xfrm rot="1353164">
            <a:off x="-115508" y="791103"/>
            <a:ext cx="2713586" cy="5386090"/>
          </a:xfrm>
          <a:prstGeom prst="rect">
            <a:avLst/>
          </a:prstGeom>
          <a:noFill/>
        </p:spPr>
        <p:txBody>
          <a:bodyPr>
            <a:spAutoFit/>
          </a:bodyPr>
          <a:lstStyle/>
          <a:p>
            <a:pPr algn="ctr" fontAlgn="auto">
              <a:spcBef>
                <a:spcPts val="0"/>
              </a:spcBef>
              <a:spcAft>
                <a:spcPts val="0"/>
              </a:spcAft>
              <a:defRPr/>
            </a:pPr>
            <a:r>
              <a:rPr lang="es-ES" sz="34400" dirty="0">
                <a:ln w="18415" cmpd="sng">
                  <a:solidFill>
                    <a:srgbClr val="FFFFFF"/>
                  </a:solidFill>
                  <a:prstDash val="solid"/>
                </a:ln>
                <a:solidFill>
                  <a:srgbClr val="FFC000"/>
                </a:solidFill>
                <a:effectLst>
                  <a:outerShdw blurRad="63500" dir="3600000" algn="tl" rotWithShape="0">
                    <a:srgbClr val="000000">
                      <a:alpha val="70000"/>
                    </a:srgbClr>
                  </a:outerShdw>
                </a:effectLst>
                <a:latin typeface="Berlin Sans FB Demi" pitchFamily="34" charset="0"/>
                <a:cs typeface="Aharoni" pitchFamily="2" charset="-79"/>
              </a:rPr>
              <a:t>?</a:t>
            </a:r>
          </a:p>
        </p:txBody>
      </p:sp>
      <p:sp>
        <p:nvSpPr>
          <p:cNvPr id="25" name="24 CuadroTexto"/>
          <p:cNvSpPr txBox="1"/>
          <p:nvPr/>
        </p:nvSpPr>
        <p:spPr>
          <a:xfrm rot="21305115">
            <a:off x="408820" y="2571317"/>
            <a:ext cx="3531508" cy="461665"/>
          </a:xfrm>
          <a:prstGeom prst="rect">
            <a:avLst/>
          </a:prstGeom>
          <a:noFill/>
        </p:spPr>
        <p:txBody>
          <a:bodyPr wrap="square" rtlCol="0">
            <a:spAutoFit/>
          </a:bodyPr>
          <a:lstStyle/>
          <a:p>
            <a:pPr algn="just"/>
            <a:r>
              <a:rPr lang="es-ES" sz="2400" dirty="0" smtClean="0">
                <a:latin typeface="Century Gothic" pitchFamily="34" charset="0"/>
              </a:rPr>
              <a:t>COMPETENCIAS</a:t>
            </a:r>
            <a:endParaRPr lang="es-ES" sz="2400" dirty="0">
              <a:latin typeface="Century Gothic"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0-#ppt_w/2"/>
                                          </p:val>
                                        </p:tav>
                                        <p:tav tm="100000">
                                          <p:val>
                                            <p:strVal val="#ppt_x"/>
                                          </p:val>
                                        </p:tav>
                                      </p:tavLst>
                                    </p:anim>
                                    <p:anim calcmode="lin" valueType="num">
                                      <p:cBhvr additive="base">
                                        <p:cTn id="13"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0-#ppt_w/2"/>
                                          </p:val>
                                        </p:tav>
                                        <p:tav tm="100000">
                                          <p:val>
                                            <p:strVal val="#ppt_x"/>
                                          </p:val>
                                        </p:tav>
                                      </p:tavLst>
                                    </p:anim>
                                    <p:anim calcmode="lin" valueType="num">
                                      <p:cBhvr additive="base">
                                        <p:cTn id="28"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fill="hold"/>
                                        <p:tgtEl>
                                          <p:spTgt spid="18"/>
                                        </p:tgtEl>
                                        <p:attrNameLst>
                                          <p:attrName>ppt_x</p:attrName>
                                        </p:attrNameLst>
                                      </p:cBhvr>
                                      <p:tavLst>
                                        <p:tav tm="0">
                                          <p:val>
                                            <p:strVal val="0-#ppt_w/2"/>
                                          </p:val>
                                        </p:tav>
                                        <p:tav tm="100000">
                                          <p:val>
                                            <p:strVal val="#ppt_x"/>
                                          </p:val>
                                        </p:tav>
                                      </p:tavLst>
                                    </p:anim>
                                    <p:anim calcmode="lin" valueType="num">
                                      <p:cBhvr additive="base">
                                        <p:cTn id="43"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animBg="1"/>
      <p:bldP spid="16" grpId="0" animBg="1"/>
      <p:bldP spid="18" grpId="0" animBg="1"/>
      <p:bldP spid="19" grpId="0" animBg="1"/>
      <p:bldP spid="21" grpId="0" animBg="1"/>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Rectángulo"/>
          <p:cNvSpPr/>
          <p:nvPr/>
        </p:nvSpPr>
        <p:spPr>
          <a:xfrm>
            <a:off x="0" y="0"/>
            <a:ext cx="1000132" cy="107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pic>
        <p:nvPicPr>
          <p:cNvPr id="24" name="Picture 3"/>
          <p:cNvPicPr>
            <a:picLocks noChangeAspect="1" noChangeArrowheads="1"/>
          </p:cNvPicPr>
          <p:nvPr/>
        </p:nvPicPr>
        <p:blipFill>
          <a:blip r:embed="rId4" cstate="print"/>
          <a:srcRect/>
          <a:stretch>
            <a:fillRect/>
          </a:stretch>
        </p:blipFill>
        <p:spPr bwMode="auto">
          <a:xfrm>
            <a:off x="5499100" y="1773238"/>
            <a:ext cx="1247775" cy="2647950"/>
          </a:xfrm>
          <a:prstGeom prst="rect">
            <a:avLst/>
          </a:prstGeom>
          <a:noFill/>
          <a:ln w="9525">
            <a:noFill/>
            <a:miter lim="800000"/>
            <a:headEnd/>
            <a:tailEnd/>
          </a:ln>
        </p:spPr>
      </p:pic>
      <p:sp>
        <p:nvSpPr>
          <p:cNvPr id="25" name="24 Rectángulo"/>
          <p:cNvSpPr/>
          <p:nvPr/>
        </p:nvSpPr>
        <p:spPr>
          <a:xfrm>
            <a:off x="6502400" y="2212975"/>
            <a:ext cx="2606675" cy="1323975"/>
          </a:xfrm>
          <a:prstGeom prst="rect">
            <a:avLst/>
          </a:prstGeom>
        </p:spPr>
        <p:txBody>
          <a:bodyPr>
            <a:spAutoFit/>
          </a:bodyPr>
          <a:lstStyle/>
          <a:p>
            <a:pPr fontAlgn="auto">
              <a:spcBef>
                <a:spcPts val="0"/>
              </a:spcBef>
              <a:spcAft>
                <a:spcPts val="0"/>
              </a:spcAft>
              <a:defRPr/>
            </a:pPr>
            <a:r>
              <a:rPr lang="es-ES" sz="1600" dirty="0">
                <a:latin typeface="Century Gothic" pitchFamily="34" charset="0"/>
              </a:rPr>
              <a:t>Se manifiesta en</a:t>
            </a:r>
            <a:r>
              <a:rPr lang="es-ES" sz="1600" spc="150" dirty="0">
                <a:ln w="11430"/>
                <a:solidFill>
                  <a:schemeClr val="bg1"/>
                </a:solidFill>
                <a:latin typeface="Century Gothic" pitchFamily="34" charset="0"/>
              </a:rPr>
              <a:t> </a:t>
            </a:r>
            <a:r>
              <a:rPr lang="es-ES" sz="1600" dirty="0">
                <a:ln w="11430"/>
                <a:latin typeface="Century Gothic" pitchFamily="34" charset="0"/>
              </a:rPr>
              <a:t>la potencialidad para hacerlos en cualquier contexto  no implica actuación idónea,</a:t>
            </a:r>
            <a:endParaRPr lang="es-ES" sz="1600" dirty="0">
              <a:latin typeface="Century Gothic" pitchFamily="34" charset="0"/>
            </a:endParaRPr>
          </a:p>
        </p:txBody>
      </p:sp>
      <p:pic>
        <p:nvPicPr>
          <p:cNvPr id="26" name="Picture 5"/>
          <p:cNvPicPr>
            <a:picLocks noChangeAspect="1" noChangeArrowheads="1"/>
          </p:cNvPicPr>
          <p:nvPr/>
        </p:nvPicPr>
        <p:blipFill>
          <a:blip r:embed="rId5" cstate="print">
            <a:clrChange>
              <a:clrFrom>
                <a:srgbClr val="FFFFFF"/>
              </a:clrFrom>
              <a:clrTo>
                <a:srgbClr val="FFFFFF">
                  <a:alpha val="0"/>
                </a:srgbClr>
              </a:clrTo>
            </a:clrChange>
            <a:duotone>
              <a:schemeClr val="accent5">
                <a:shade val="45000"/>
                <a:satMod val="135000"/>
              </a:schemeClr>
              <a:prstClr val="white"/>
            </a:duotone>
            <a:extLst/>
          </a:blip>
          <a:srcRect/>
          <a:stretch>
            <a:fillRect/>
          </a:stretch>
        </p:blipFill>
        <p:spPr bwMode="auto">
          <a:xfrm>
            <a:off x="3219264" y="4588687"/>
            <a:ext cx="3314700" cy="1066800"/>
          </a:xfrm>
          <a:prstGeom prst="rect">
            <a:avLst/>
          </a:prstGeom>
          <a:noFill/>
          <a:ln>
            <a:noFill/>
          </a:ln>
          <a:effectLst/>
          <a:extLst/>
        </p:spPr>
      </p:pic>
      <p:sp>
        <p:nvSpPr>
          <p:cNvPr id="27" name="26 Rectángulo"/>
          <p:cNvSpPr>
            <a:spLocks noChangeArrowheads="1"/>
          </p:cNvSpPr>
          <p:nvPr/>
        </p:nvSpPr>
        <p:spPr bwMode="auto">
          <a:xfrm>
            <a:off x="2771775" y="5549900"/>
            <a:ext cx="3903663" cy="1077913"/>
          </a:xfrm>
          <a:prstGeom prst="rect">
            <a:avLst/>
          </a:prstGeom>
          <a:noFill/>
          <a:ln w="9525">
            <a:noFill/>
            <a:miter lim="800000"/>
            <a:headEnd/>
            <a:tailEnd/>
          </a:ln>
        </p:spPr>
        <p:txBody>
          <a:bodyPr>
            <a:spAutoFit/>
          </a:bodyPr>
          <a:lstStyle/>
          <a:p>
            <a:pPr lvl="1"/>
            <a:r>
              <a:rPr lang="es-ES" sz="1600">
                <a:latin typeface="Century Gothic" pitchFamily="34" charset="0"/>
              </a:rPr>
              <a:t>Se demuestra en contextos concretos implica actuación idónea. Integra procedimientos, actitudes y conocimientos</a:t>
            </a:r>
          </a:p>
        </p:txBody>
      </p:sp>
      <p:pic>
        <p:nvPicPr>
          <p:cNvPr id="29" name="Picture 3"/>
          <p:cNvPicPr>
            <a:picLocks noChangeAspect="1" noChangeArrowheads="1"/>
          </p:cNvPicPr>
          <p:nvPr/>
        </p:nvPicPr>
        <p:blipFill>
          <a:blip r:embed="rId6" cstate="print"/>
          <a:srcRect/>
          <a:stretch>
            <a:fillRect/>
          </a:stretch>
        </p:blipFill>
        <p:spPr bwMode="auto">
          <a:xfrm>
            <a:off x="2160588" y="2701925"/>
            <a:ext cx="904875" cy="2705100"/>
          </a:xfrm>
          <a:prstGeom prst="rect">
            <a:avLst/>
          </a:prstGeom>
          <a:noFill/>
          <a:ln w="9525">
            <a:noFill/>
            <a:miter lim="800000"/>
            <a:headEnd/>
            <a:tailEnd/>
          </a:ln>
        </p:spPr>
      </p:pic>
      <p:sp>
        <p:nvSpPr>
          <p:cNvPr id="30" name="29 Rectángulo"/>
          <p:cNvSpPr>
            <a:spLocks noChangeArrowheads="1"/>
          </p:cNvSpPr>
          <p:nvPr/>
        </p:nvSpPr>
        <p:spPr bwMode="auto">
          <a:xfrm>
            <a:off x="-107950" y="3367088"/>
            <a:ext cx="2268538" cy="1323975"/>
          </a:xfrm>
          <a:prstGeom prst="rect">
            <a:avLst/>
          </a:prstGeom>
          <a:noFill/>
          <a:ln w="9525">
            <a:noFill/>
            <a:miter lim="800000"/>
            <a:headEnd/>
            <a:tailEnd/>
          </a:ln>
        </p:spPr>
        <p:txBody>
          <a:bodyPr>
            <a:spAutoFit/>
          </a:bodyPr>
          <a:lstStyle/>
          <a:p>
            <a:pPr lvl="1" algn="r"/>
            <a:r>
              <a:rPr lang="es-ES" sz="1600">
                <a:latin typeface="Century Gothic" pitchFamily="34" charset="0"/>
              </a:rPr>
              <a:t>Se observa en disposición para la realización con eficiencia y eficacia </a:t>
            </a:r>
          </a:p>
        </p:txBody>
      </p:sp>
      <p:pic>
        <p:nvPicPr>
          <p:cNvPr id="31" name="Picture 4"/>
          <p:cNvPicPr>
            <a:picLocks noChangeAspect="1" noChangeArrowheads="1"/>
          </p:cNvPicPr>
          <p:nvPr/>
        </p:nvPicPr>
        <p:blipFill>
          <a:blip r:embed="rId7" cstate="print">
            <a:duotone>
              <a:schemeClr val="accent6">
                <a:shade val="45000"/>
                <a:satMod val="135000"/>
              </a:schemeClr>
              <a:prstClr val="white"/>
            </a:duotone>
            <a:extLst/>
          </a:blip>
          <a:srcRect/>
          <a:stretch>
            <a:fillRect/>
          </a:stretch>
        </p:blipFill>
        <p:spPr bwMode="auto">
          <a:xfrm rot="5400000">
            <a:off x="3814756" y="1937313"/>
            <a:ext cx="955923" cy="2502780"/>
          </a:xfrm>
          <a:prstGeom prst="rect">
            <a:avLst/>
          </a:prstGeom>
          <a:noFill/>
          <a:ln>
            <a:noFill/>
          </a:ln>
          <a:effectLst/>
          <a:extLst/>
        </p:spPr>
      </p:pic>
      <p:sp>
        <p:nvSpPr>
          <p:cNvPr id="32" name="31 Rectángulo"/>
          <p:cNvSpPr>
            <a:spLocks noChangeArrowheads="1"/>
          </p:cNvSpPr>
          <p:nvPr/>
        </p:nvSpPr>
        <p:spPr bwMode="auto">
          <a:xfrm>
            <a:off x="2613025" y="1900238"/>
            <a:ext cx="2930525" cy="830262"/>
          </a:xfrm>
          <a:prstGeom prst="rect">
            <a:avLst/>
          </a:prstGeom>
          <a:noFill/>
          <a:ln w="9525">
            <a:noFill/>
            <a:miter lim="800000"/>
            <a:headEnd/>
            <a:tailEnd/>
          </a:ln>
        </p:spPr>
        <p:txBody>
          <a:bodyPr>
            <a:spAutoFit/>
          </a:bodyPr>
          <a:lstStyle/>
          <a:p>
            <a:pPr lvl="1"/>
            <a:r>
              <a:rPr lang="es-ES" sz="1600">
                <a:latin typeface="Century Gothic" pitchFamily="34" charset="0"/>
              </a:rPr>
              <a:t>Se comprueba en la realización de la acción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childTnLst>
                                </p:cTn>
                              </p:par>
                              <p:par>
                                <p:cTn id="8" presetID="10" presetClass="entr" presetSubtype="0" fill="hold" grpId="0" nodeType="withEffect">
                                  <p:stCondLst>
                                    <p:cond delay="110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10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1000"/>
                                        <p:tgtEl>
                                          <p:spTgt spid="2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1000"/>
                                        <p:tgtEl>
                                          <p:spTgt spid="2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1000"/>
                                        <p:tgtEl>
                                          <p:spTgt spid="2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1000"/>
                                        <p:tgtEl>
                                          <p:spTgt spid="3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00"/>
                                        <p:tgtEl>
                                          <p:spTgt spid="3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30" grpId="0"/>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Rectángulo"/>
          <p:cNvSpPr/>
          <p:nvPr/>
        </p:nvSpPr>
        <p:spPr>
          <a:xfrm>
            <a:off x="0" y="0"/>
            <a:ext cx="1000132" cy="107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grpSp>
        <p:nvGrpSpPr>
          <p:cNvPr id="13" name="12 Grupo"/>
          <p:cNvGrpSpPr>
            <a:grpSpLocks/>
          </p:cNvGrpSpPr>
          <p:nvPr/>
        </p:nvGrpSpPr>
        <p:grpSpPr bwMode="auto">
          <a:xfrm>
            <a:off x="1259632" y="2564904"/>
            <a:ext cx="7200900" cy="2663825"/>
            <a:chOff x="1475656" y="2636912"/>
            <a:chExt cx="7200800" cy="2664296"/>
          </a:xfrm>
        </p:grpSpPr>
        <p:sp>
          <p:nvSpPr>
            <p:cNvPr id="14" name="13 Rectángulo redondeado"/>
            <p:cNvSpPr/>
            <p:nvPr/>
          </p:nvSpPr>
          <p:spPr>
            <a:xfrm>
              <a:off x="1475656" y="2636912"/>
              <a:ext cx="7200800" cy="2664296"/>
            </a:xfrm>
            <a:prstGeom prst="roundRect">
              <a:avLst>
                <a:gd name="adj" fmla="val 50000"/>
              </a:avLst>
            </a:prstGeom>
            <a:solidFill>
              <a:schemeClr val="accent1">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latin typeface="Century Gothic" pitchFamily="34" charset="0"/>
              </a:endParaRPr>
            </a:p>
          </p:txBody>
        </p:sp>
        <p:sp>
          <p:nvSpPr>
            <p:cNvPr id="15" name="10 CuadroTexto"/>
            <p:cNvSpPr txBox="1">
              <a:spLocks noChangeArrowheads="1"/>
            </p:cNvSpPr>
            <p:nvPr/>
          </p:nvSpPr>
          <p:spPr bwMode="auto">
            <a:xfrm>
              <a:off x="3239852" y="2740858"/>
              <a:ext cx="3672408" cy="400110"/>
            </a:xfrm>
            <a:prstGeom prst="rect">
              <a:avLst/>
            </a:prstGeom>
            <a:noFill/>
            <a:ln w="9525">
              <a:noFill/>
              <a:miter lim="800000"/>
              <a:headEnd/>
              <a:tailEnd/>
            </a:ln>
          </p:spPr>
          <p:txBody>
            <a:bodyPr>
              <a:spAutoFit/>
            </a:bodyPr>
            <a:lstStyle/>
            <a:p>
              <a:pPr algn="ctr"/>
              <a:r>
                <a:rPr lang="es-ES" sz="2000">
                  <a:solidFill>
                    <a:schemeClr val="bg1"/>
                  </a:solidFill>
                  <a:latin typeface="Century Gothic" pitchFamily="34" charset="0"/>
                </a:rPr>
                <a:t>COMPETENCIAS</a:t>
              </a:r>
            </a:p>
          </p:txBody>
        </p:sp>
      </p:grpSp>
      <p:grpSp>
        <p:nvGrpSpPr>
          <p:cNvPr id="16" name="15 Grupo"/>
          <p:cNvGrpSpPr>
            <a:grpSpLocks/>
          </p:cNvGrpSpPr>
          <p:nvPr/>
        </p:nvGrpSpPr>
        <p:grpSpPr bwMode="auto">
          <a:xfrm>
            <a:off x="1619994" y="3141166"/>
            <a:ext cx="6480175" cy="2071688"/>
            <a:chOff x="1835696" y="3212976"/>
            <a:chExt cx="6480720" cy="2072326"/>
          </a:xfrm>
        </p:grpSpPr>
        <p:sp>
          <p:nvSpPr>
            <p:cNvPr id="18" name="17 Rectángulo redondeado"/>
            <p:cNvSpPr/>
            <p:nvPr/>
          </p:nvSpPr>
          <p:spPr>
            <a:xfrm>
              <a:off x="1835696" y="3212976"/>
              <a:ext cx="6480720" cy="2072326"/>
            </a:xfrm>
            <a:prstGeom prst="roundRect">
              <a:avLst>
                <a:gd name="adj" fmla="val 50000"/>
              </a:avLst>
            </a:prstGeom>
            <a:solidFill>
              <a:schemeClr val="accent3">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latin typeface="Century Gothic" pitchFamily="34" charset="0"/>
              </a:endParaRPr>
            </a:p>
          </p:txBody>
        </p:sp>
        <p:sp>
          <p:nvSpPr>
            <p:cNvPr id="19" name="8 CuadroTexto"/>
            <p:cNvSpPr txBox="1">
              <a:spLocks noChangeArrowheads="1"/>
            </p:cNvSpPr>
            <p:nvPr/>
          </p:nvSpPr>
          <p:spPr bwMode="auto">
            <a:xfrm>
              <a:off x="3347864" y="3356992"/>
              <a:ext cx="3672408" cy="400110"/>
            </a:xfrm>
            <a:prstGeom prst="rect">
              <a:avLst/>
            </a:prstGeom>
            <a:noFill/>
            <a:ln w="9525">
              <a:noFill/>
              <a:miter lim="800000"/>
              <a:headEnd/>
              <a:tailEnd/>
            </a:ln>
          </p:spPr>
          <p:txBody>
            <a:bodyPr>
              <a:spAutoFit/>
            </a:bodyPr>
            <a:lstStyle/>
            <a:p>
              <a:pPr algn="ctr"/>
              <a:r>
                <a:rPr lang="es-ES" sz="2000">
                  <a:solidFill>
                    <a:schemeClr val="bg1"/>
                  </a:solidFill>
                  <a:latin typeface="Century Gothic" pitchFamily="34" charset="0"/>
                </a:rPr>
                <a:t>CAPACIDADES</a:t>
              </a:r>
            </a:p>
          </p:txBody>
        </p:sp>
      </p:grpSp>
      <p:grpSp>
        <p:nvGrpSpPr>
          <p:cNvPr id="21" name="20 Grupo"/>
          <p:cNvGrpSpPr>
            <a:grpSpLocks/>
          </p:cNvGrpSpPr>
          <p:nvPr/>
        </p:nvGrpSpPr>
        <p:grpSpPr bwMode="auto">
          <a:xfrm>
            <a:off x="2123232" y="3733304"/>
            <a:ext cx="5689600" cy="1479550"/>
            <a:chOff x="2339752" y="3804946"/>
            <a:chExt cx="5688632" cy="1480356"/>
          </a:xfrm>
        </p:grpSpPr>
        <p:sp>
          <p:nvSpPr>
            <p:cNvPr id="22" name="21 Rectángulo redondeado"/>
            <p:cNvSpPr/>
            <p:nvPr/>
          </p:nvSpPr>
          <p:spPr>
            <a:xfrm>
              <a:off x="2339752" y="3804946"/>
              <a:ext cx="5688632" cy="1480356"/>
            </a:xfrm>
            <a:prstGeom prst="roundRect">
              <a:avLst>
                <a:gd name="adj" fmla="val 50000"/>
              </a:avLst>
            </a:prstGeom>
            <a:solidFill>
              <a:srgbClr val="92D05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solidFill>
                  <a:schemeClr val="bg1"/>
                </a:solidFill>
                <a:latin typeface="Century Gothic" pitchFamily="34" charset="0"/>
              </a:endParaRPr>
            </a:p>
          </p:txBody>
        </p:sp>
        <p:sp>
          <p:nvSpPr>
            <p:cNvPr id="23" name="6 CuadroTexto"/>
            <p:cNvSpPr txBox="1">
              <a:spLocks noChangeArrowheads="1"/>
            </p:cNvSpPr>
            <p:nvPr/>
          </p:nvSpPr>
          <p:spPr bwMode="auto">
            <a:xfrm>
              <a:off x="3419872" y="3953392"/>
              <a:ext cx="3672408" cy="400110"/>
            </a:xfrm>
            <a:prstGeom prst="rect">
              <a:avLst/>
            </a:prstGeom>
            <a:noFill/>
            <a:ln w="9525">
              <a:noFill/>
              <a:miter lim="800000"/>
              <a:headEnd/>
              <a:tailEnd/>
            </a:ln>
          </p:spPr>
          <p:txBody>
            <a:bodyPr>
              <a:spAutoFit/>
            </a:bodyPr>
            <a:lstStyle/>
            <a:p>
              <a:pPr algn="ctr"/>
              <a:r>
                <a:rPr lang="es-ES" sz="2000">
                  <a:solidFill>
                    <a:schemeClr val="bg1"/>
                  </a:solidFill>
                  <a:latin typeface="Century Gothic" pitchFamily="34" charset="0"/>
                </a:rPr>
                <a:t>COMPORTAMIENTOS</a:t>
              </a:r>
            </a:p>
          </p:txBody>
        </p:sp>
      </p:grpSp>
      <p:sp>
        <p:nvSpPr>
          <p:cNvPr id="33" name="32 Rectángulo redondeado"/>
          <p:cNvSpPr/>
          <p:nvPr/>
        </p:nvSpPr>
        <p:spPr>
          <a:xfrm>
            <a:off x="2483743" y="4349272"/>
            <a:ext cx="5040560" cy="864096"/>
          </a:xfrm>
          <a:prstGeom prst="roundRect">
            <a:avLst>
              <a:gd name="adj" fmla="val 50000"/>
            </a:avLst>
          </a:prstGeom>
          <a:solidFill>
            <a:srgbClr val="FFC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dirty="0">
                <a:latin typeface="Century Gothic" pitchFamily="34" charset="0"/>
              </a:rPr>
              <a:t>CONDUCTAS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2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3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3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3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Rectángulo"/>
          <p:cNvSpPr/>
          <p:nvPr/>
        </p:nvSpPr>
        <p:spPr>
          <a:xfrm>
            <a:off x="0" y="0"/>
            <a:ext cx="1000132" cy="107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grpSp>
        <p:nvGrpSpPr>
          <p:cNvPr id="16" name="14 Grupo"/>
          <p:cNvGrpSpPr>
            <a:grpSpLocks/>
          </p:cNvGrpSpPr>
          <p:nvPr/>
        </p:nvGrpSpPr>
        <p:grpSpPr bwMode="auto">
          <a:xfrm>
            <a:off x="1259780" y="2564482"/>
            <a:ext cx="7200900" cy="2663825"/>
            <a:chOff x="1475656" y="2636912"/>
            <a:chExt cx="7200800" cy="2664296"/>
          </a:xfrm>
        </p:grpSpPr>
        <p:sp>
          <p:nvSpPr>
            <p:cNvPr id="21" name="20 Rectángulo redondeado"/>
            <p:cNvSpPr/>
            <p:nvPr/>
          </p:nvSpPr>
          <p:spPr>
            <a:xfrm>
              <a:off x="1475656" y="2636912"/>
              <a:ext cx="7200800" cy="2664296"/>
            </a:xfrm>
            <a:prstGeom prst="roundRect">
              <a:avLst>
                <a:gd name="adj" fmla="val 50000"/>
              </a:avLst>
            </a:prstGeom>
            <a:solidFill>
              <a:schemeClr val="accent1">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latin typeface="Century Gothic" pitchFamily="34" charset="0"/>
              </a:endParaRPr>
            </a:p>
          </p:txBody>
        </p:sp>
        <p:sp>
          <p:nvSpPr>
            <p:cNvPr id="24" name="10 CuadroTexto"/>
            <p:cNvSpPr txBox="1">
              <a:spLocks noChangeArrowheads="1"/>
            </p:cNvSpPr>
            <p:nvPr/>
          </p:nvSpPr>
          <p:spPr bwMode="auto">
            <a:xfrm>
              <a:off x="2051720" y="2740858"/>
              <a:ext cx="3672408" cy="400110"/>
            </a:xfrm>
            <a:prstGeom prst="rect">
              <a:avLst/>
            </a:prstGeom>
            <a:noFill/>
            <a:ln w="9525">
              <a:noFill/>
              <a:miter lim="800000"/>
              <a:headEnd/>
              <a:tailEnd/>
            </a:ln>
          </p:spPr>
          <p:txBody>
            <a:bodyPr>
              <a:spAutoFit/>
            </a:bodyPr>
            <a:lstStyle/>
            <a:p>
              <a:pPr algn="ctr"/>
              <a:r>
                <a:rPr lang="es-ES" sz="2000">
                  <a:solidFill>
                    <a:schemeClr val="bg1"/>
                  </a:solidFill>
                  <a:latin typeface="Century Gothic" pitchFamily="34" charset="0"/>
                </a:rPr>
                <a:t>COMPETENCIAS</a:t>
              </a:r>
            </a:p>
          </p:txBody>
        </p:sp>
      </p:grpSp>
      <p:grpSp>
        <p:nvGrpSpPr>
          <p:cNvPr id="25" name="13 Grupo"/>
          <p:cNvGrpSpPr>
            <a:grpSpLocks/>
          </p:cNvGrpSpPr>
          <p:nvPr/>
        </p:nvGrpSpPr>
        <p:grpSpPr bwMode="auto">
          <a:xfrm>
            <a:off x="1620142" y="3140744"/>
            <a:ext cx="6480175" cy="2071688"/>
            <a:chOff x="1835696" y="3212976"/>
            <a:chExt cx="6480720" cy="2072326"/>
          </a:xfrm>
        </p:grpSpPr>
        <p:sp>
          <p:nvSpPr>
            <p:cNvPr id="26" name="25 Rectángulo redondeado"/>
            <p:cNvSpPr/>
            <p:nvPr/>
          </p:nvSpPr>
          <p:spPr>
            <a:xfrm>
              <a:off x="1835696" y="3212976"/>
              <a:ext cx="6480720" cy="2072326"/>
            </a:xfrm>
            <a:prstGeom prst="roundRect">
              <a:avLst>
                <a:gd name="adj" fmla="val 50000"/>
              </a:avLst>
            </a:prstGeom>
            <a:solidFill>
              <a:schemeClr val="accent3">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latin typeface="Century Gothic" pitchFamily="34" charset="0"/>
              </a:endParaRPr>
            </a:p>
          </p:txBody>
        </p:sp>
        <p:sp>
          <p:nvSpPr>
            <p:cNvPr id="27" name="8 CuadroTexto"/>
            <p:cNvSpPr txBox="1">
              <a:spLocks noChangeArrowheads="1"/>
            </p:cNvSpPr>
            <p:nvPr/>
          </p:nvSpPr>
          <p:spPr bwMode="auto">
            <a:xfrm>
              <a:off x="1979712" y="3356992"/>
              <a:ext cx="3672408" cy="400110"/>
            </a:xfrm>
            <a:prstGeom prst="rect">
              <a:avLst/>
            </a:prstGeom>
            <a:noFill/>
            <a:ln w="9525">
              <a:noFill/>
              <a:miter lim="800000"/>
              <a:headEnd/>
              <a:tailEnd/>
            </a:ln>
          </p:spPr>
          <p:txBody>
            <a:bodyPr>
              <a:spAutoFit/>
            </a:bodyPr>
            <a:lstStyle/>
            <a:p>
              <a:pPr algn="ctr"/>
              <a:r>
                <a:rPr lang="es-ES" sz="2000">
                  <a:solidFill>
                    <a:schemeClr val="bg1"/>
                  </a:solidFill>
                  <a:latin typeface="Century Gothic" pitchFamily="34" charset="0"/>
                </a:rPr>
                <a:t>CAPACIDADES</a:t>
              </a:r>
            </a:p>
          </p:txBody>
        </p:sp>
      </p:grpSp>
      <p:grpSp>
        <p:nvGrpSpPr>
          <p:cNvPr id="29" name="12 Grupo"/>
          <p:cNvGrpSpPr>
            <a:grpSpLocks/>
          </p:cNvGrpSpPr>
          <p:nvPr/>
        </p:nvGrpSpPr>
        <p:grpSpPr bwMode="auto">
          <a:xfrm>
            <a:off x="2123380" y="3732882"/>
            <a:ext cx="5689600" cy="1479550"/>
            <a:chOff x="2339752" y="3804946"/>
            <a:chExt cx="5688632" cy="1480356"/>
          </a:xfrm>
        </p:grpSpPr>
        <p:sp>
          <p:nvSpPr>
            <p:cNvPr id="30" name="29 Rectángulo redondeado"/>
            <p:cNvSpPr/>
            <p:nvPr/>
          </p:nvSpPr>
          <p:spPr>
            <a:xfrm>
              <a:off x="2339752" y="3804946"/>
              <a:ext cx="5688632" cy="1480356"/>
            </a:xfrm>
            <a:prstGeom prst="roundRect">
              <a:avLst>
                <a:gd name="adj" fmla="val 50000"/>
              </a:avLst>
            </a:prstGeom>
            <a:solidFill>
              <a:srgbClr val="92D05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solidFill>
                  <a:schemeClr val="bg1"/>
                </a:solidFill>
                <a:latin typeface="Century Gothic" pitchFamily="34" charset="0"/>
              </a:endParaRPr>
            </a:p>
          </p:txBody>
        </p:sp>
        <p:sp>
          <p:nvSpPr>
            <p:cNvPr id="31" name="6 CuadroTexto"/>
            <p:cNvSpPr txBox="1">
              <a:spLocks noChangeArrowheads="1"/>
            </p:cNvSpPr>
            <p:nvPr/>
          </p:nvSpPr>
          <p:spPr bwMode="auto">
            <a:xfrm>
              <a:off x="2339752" y="3953392"/>
              <a:ext cx="3672408" cy="400110"/>
            </a:xfrm>
            <a:prstGeom prst="rect">
              <a:avLst/>
            </a:prstGeom>
            <a:noFill/>
            <a:ln w="9525">
              <a:noFill/>
              <a:miter lim="800000"/>
              <a:headEnd/>
              <a:tailEnd/>
            </a:ln>
          </p:spPr>
          <p:txBody>
            <a:bodyPr>
              <a:spAutoFit/>
            </a:bodyPr>
            <a:lstStyle/>
            <a:p>
              <a:pPr algn="ctr"/>
              <a:r>
                <a:rPr lang="es-ES" sz="2000">
                  <a:solidFill>
                    <a:schemeClr val="bg1"/>
                  </a:solidFill>
                  <a:latin typeface="Century Gothic" pitchFamily="34" charset="0"/>
                </a:rPr>
                <a:t>COMPORTAMIENTOS</a:t>
              </a:r>
            </a:p>
          </p:txBody>
        </p:sp>
      </p:grpSp>
      <p:sp>
        <p:nvSpPr>
          <p:cNvPr id="32" name="31 Rectángulo redondeado"/>
          <p:cNvSpPr/>
          <p:nvPr/>
        </p:nvSpPr>
        <p:spPr>
          <a:xfrm>
            <a:off x="2483891" y="4348850"/>
            <a:ext cx="5040560" cy="864096"/>
          </a:xfrm>
          <a:prstGeom prst="roundRect">
            <a:avLst>
              <a:gd name="adj" fmla="val 50000"/>
            </a:avLst>
          </a:prstGeom>
          <a:solidFill>
            <a:srgbClr val="FFC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ES" dirty="0">
                <a:latin typeface="Century Gothic" pitchFamily="34" charset="0"/>
              </a:rPr>
              <a:t>CONDUCTAS</a:t>
            </a:r>
          </a:p>
        </p:txBody>
      </p:sp>
      <p:sp>
        <p:nvSpPr>
          <p:cNvPr id="34" name="33 Rectángulo"/>
          <p:cNvSpPr/>
          <p:nvPr/>
        </p:nvSpPr>
        <p:spPr>
          <a:xfrm>
            <a:off x="5292030" y="2277144"/>
            <a:ext cx="3348037" cy="3240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sp>
        <p:nvSpPr>
          <p:cNvPr id="35" name="34 Rectángulo"/>
          <p:cNvSpPr>
            <a:spLocks noChangeArrowheads="1"/>
          </p:cNvSpPr>
          <p:nvPr/>
        </p:nvSpPr>
        <p:spPr bwMode="auto">
          <a:xfrm>
            <a:off x="5292030" y="4802857"/>
            <a:ext cx="3024187" cy="307975"/>
          </a:xfrm>
          <a:prstGeom prst="rect">
            <a:avLst/>
          </a:prstGeom>
          <a:noFill/>
          <a:ln w="28575">
            <a:noFill/>
            <a:miter lim="800000"/>
            <a:headEnd/>
            <a:tailEnd/>
          </a:ln>
        </p:spPr>
        <p:txBody>
          <a:bodyPr>
            <a:spAutoFit/>
          </a:bodyPr>
          <a:lstStyle/>
          <a:p>
            <a:r>
              <a:rPr lang="es-ES" sz="1400">
                <a:latin typeface="Century Gothic" pitchFamily="34" charset="0"/>
              </a:rPr>
              <a:t>Utiliza un buscador</a:t>
            </a:r>
          </a:p>
        </p:txBody>
      </p:sp>
      <p:sp>
        <p:nvSpPr>
          <p:cNvPr id="36" name="35 Rectángulo"/>
          <p:cNvSpPr>
            <a:spLocks noChangeArrowheads="1"/>
          </p:cNvSpPr>
          <p:nvPr/>
        </p:nvSpPr>
        <p:spPr bwMode="auto">
          <a:xfrm>
            <a:off x="5290442" y="3896394"/>
            <a:ext cx="3168650" cy="523875"/>
          </a:xfrm>
          <a:prstGeom prst="rect">
            <a:avLst/>
          </a:prstGeom>
          <a:noFill/>
          <a:ln w="9525">
            <a:noFill/>
            <a:miter lim="800000"/>
            <a:headEnd/>
            <a:tailEnd/>
          </a:ln>
        </p:spPr>
        <p:txBody>
          <a:bodyPr>
            <a:spAutoFit/>
          </a:bodyPr>
          <a:lstStyle/>
          <a:p>
            <a:r>
              <a:rPr lang="es-ES" sz="1400">
                <a:latin typeface="Century Gothic" pitchFamily="34" charset="0"/>
              </a:rPr>
              <a:t>Muestra interés por la búsqueda de  información</a:t>
            </a:r>
          </a:p>
        </p:txBody>
      </p:sp>
      <p:sp>
        <p:nvSpPr>
          <p:cNvPr id="37" name="36 Rectángulo"/>
          <p:cNvSpPr>
            <a:spLocks noChangeArrowheads="1"/>
          </p:cNvSpPr>
          <p:nvPr/>
        </p:nvSpPr>
        <p:spPr bwMode="auto">
          <a:xfrm>
            <a:off x="5307905" y="3240757"/>
            <a:ext cx="3584575" cy="522287"/>
          </a:xfrm>
          <a:prstGeom prst="rect">
            <a:avLst/>
          </a:prstGeom>
          <a:noFill/>
          <a:ln w="9525">
            <a:noFill/>
            <a:miter lim="800000"/>
            <a:headEnd/>
            <a:tailEnd/>
          </a:ln>
        </p:spPr>
        <p:txBody>
          <a:bodyPr>
            <a:spAutoFit/>
          </a:bodyPr>
          <a:lstStyle/>
          <a:p>
            <a:r>
              <a:rPr lang="es-ES" sz="1400">
                <a:latin typeface="Century Gothic" pitchFamily="34" charset="0"/>
              </a:rPr>
              <a:t>Utilizar las tecnologías de la información para buscar información </a:t>
            </a:r>
          </a:p>
        </p:txBody>
      </p:sp>
      <p:sp>
        <p:nvSpPr>
          <p:cNvPr id="38" name="37 Rectángulo"/>
          <p:cNvSpPr>
            <a:spLocks noChangeArrowheads="1"/>
          </p:cNvSpPr>
          <p:nvPr/>
        </p:nvSpPr>
        <p:spPr bwMode="auto">
          <a:xfrm>
            <a:off x="5315842" y="2462882"/>
            <a:ext cx="3348038" cy="739775"/>
          </a:xfrm>
          <a:prstGeom prst="rect">
            <a:avLst/>
          </a:prstGeom>
          <a:noFill/>
          <a:ln w="9525">
            <a:noFill/>
            <a:miter lim="800000"/>
            <a:headEnd/>
            <a:tailEnd/>
          </a:ln>
        </p:spPr>
        <p:txBody>
          <a:bodyPr>
            <a:spAutoFit/>
          </a:bodyPr>
          <a:lstStyle/>
          <a:p>
            <a:r>
              <a:rPr lang="es-ES" sz="1400">
                <a:latin typeface="Century Gothic" pitchFamily="34" charset="0"/>
              </a:rPr>
              <a:t>Realiza un informe sobre el  cambio climática con los datos localizados en Internet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1+#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p:cTn id="13" dur="500" fill="hold"/>
                                        <p:tgtEl>
                                          <p:spTgt spid="35"/>
                                        </p:tgtEl>
                                        <p:attrNameLst>
                                          <p:attrName>ppt_w</p:attrName>
                                        </p:attrNameLst>
                                      </p:cBhvr>
                                      <p:tavLst>
                                        <p:tav tm="0">
                                          <p:val>
                                            <p:fltVal val="0"/>
                                          </p:val>
                                        </p:tav>
                                        <p:tav tm="100000">
                                          <p:val>
                                            <p:strVal val="#ppt_w"/>
                                          </p:val>
                                        </p:tav>
                                      </p:tavLst>
                                    </p:anim>
                                    <p:anim calcmode="lin" valueType="num">
                                      <p:cBhvr>
                                        <p:cTn id="14" dur="500" fill="hold"/>
                                        <p:tgtEl>
                                          <p:spTgt spid="35"/>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500"/>
                                        <p:tgtEl>
                                          <p:spTgt spid="3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fade">
                                      <p:cBhvr>
                                        <p:cTn id="2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p:bldP spid="36" grpId="0"/>
      <p:bldP spid="37" grpId="0"/>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Rectángulo"/>
          <p:cNvSpPr/>
          <p:nvPr/>
        </p:nvSpPr>
        <p:spPr>
          <a:xfrm>
            <a:off x="0" y="0"/>
            <a:ext cx="1000132" cy="107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2" name="14 Grupo"/>
          <p:cNvGrpSpPr/>
          <p:nvPr/>
        </p:nvGrpSpPr>
        <p:grpSpPr>
          <a:xfrm>
            <a:off x="971601" y="3717032"/>
            <a:ext cx="8172399" cy="571504"/>
            <a:chOff x="1571605" y="2331171"/>
            <a:chExt cx="6455237" cy="571504"/>
          </a:xfrm>
        </p:grpSpPr>
        <p:sp>
          <p:nvSpPr>
            <p:cNvPr id="14" name="13 CuadroTexto"/>
            <p:cNvSpPr txBox="1"/>
            <p:nvPr/>
          </p:nvSpPr>
          <p:spPr>
            <a:xfrm>
              <a:off x="1740298" y="2403179"/>
              <a:ext cx="6286544" cy="400110"/>
            </a:xfrm>
            <a:prstGeom prst="rect">
              <a:avLst/>
            </a:prstGeom>
            <a:noFill/>
          </p:spPr>
          <p:txBody>
            <a:bodyPr wrap="square" rtlCol="0">
              <a:spAutoFit/>
            </a:bodyPr>
            <a:lstStyle/>
            <a:p>
              <a:r>
                <a:rPr lang="es-ES" sz="2000" dirty="0" smtClean="0">
                  <a:solidFill>
                    <a:schemeClr val="accent6">
                      <a:lumMod val="75000"/>
                    </a:schemeClr>
                  </a:solidFill>
                  <a:latin typeface="Century Gothic" pitchFamily="34" charset="0"/>
                </a:rPr>
                <a:t>ENTORNO SOCIO-EDUCATIVO: COMPETENCIAS DIGITALES. </a:t>
              </a:r>
              <a:endParaRPr lang="es-ES" sz="2000" dirty="0">
                <a:solidFill>
                  <a:schemeClr val="accent6">
                    <a:lumMod val="75000"/>
                  </a:schemeClr>
                </a:solidFill>
                <a:latin typeface="Century Gothic" pitchFamily="34" charset="0"/>
              </a:endParaRPr>
            </a:p>
          </p:txBody>
        </p:sp>
        <p:sp>
          <p:nvSpPr>
            <p:cNvPr id="21" name="20 Rectángulo"/>
            <p:cNvSpPr/>
            <p:nvPr/>
          </p:nvSpPr>
          <p:spPr>
            <a:xfrm>
              <a:off x="1571605" y="2331171"/>
              <a:ext cx="113756" cy="571504"/>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pic>
        <p:nvPicPr>
          <p:cNvPr id="2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Rectángulo"/>
          <p:cNvSpPr/>
          <p:nvPr/>
        </p:nvSpPr>
        <p:spPr>
          <a:xfrm>
            <a:off x="0" y="0"/>
            <a:ext cx="1000132" cy="107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5" name="24 CuadroTexto"/>
          <p:cNvSpPr txBox="1"/>
          <p:nvPr/>
        </p:nvSpPr>
        <p:spPr>
          <a:xfrm>
            <a:off x="5220072" y="260648"/>
            <a:ext cx="3600400" cy="1569660"/>
          </a:xfrm>
          <a:prstGeom prst="rect">
            <a:avLst/>
          </a:prstGeom>
          <a:noFill/>
        </p:spPr>
        <p:txBody>
          <a:bodyPr wrap="square" rtlCol="0">
            <a:spAutoFit/>
          </a:bodyPr>
          <a:lstStyle/>
          <a:p>
            <a:r>
              <a:rPr lang="es-ES" sz="2400" dirty="0" smtClean="0">
                <a:solidFill>
                  <a:schemeClr val="accent6">
                    <a:lumMod val="75000"/>
                  </a:schemeClr>
                </a:solidFill>
                <a:latin typeface="Century Gothic" pitchFamily="34" charset="0"/>
              </a:rPr>
              <a:t>ENTORNO SOCIO-EDUCATIVO: COMPETENCIAS DIGITALES</a:t>
            </a:r>
            <a:endParaRPr lang="es-ES" sz="2400" dirty="0"/>
          </a:p>
        </p:txBody>
      </p:sp>
      <p:sp>
        <p:nvSpPr>
          <p:cNvPr id="26" name="25 Forma libre"/>
          <p:cNvSpPr/>
          <p:nvPr/>
        </p:nvSpPr>
        <p:spPr>
          <a:xfrm>
            <a:off x="2285984" y="2428868"/>
            <a:ext cx="4157143" cy="2286016"/>
          </a:xfrm>
          <a:custGeom>
            <a:avLst/>
            <a:gdLst>
              <a:gd name="connsiteX0" fmla="*/ 266054 w 3404461"/>
              <a:gd name="connsiteY0" fmla="*/ 304800 h 3616272"/>
              <a:gd name="connsiteX1" fmla="*/ 1691898 w 3404461"/>
              <a:gd name="connsiteY1" fmla="*/ 25831 h 3616272"/>
              <a:gd name="connsiteX2" fmla="*/ 2451315 w 3404461"/>
              <a:gd name="connsiteY2" fmla="*/ 459784 h 3616272"/>
              <a:gd name="connsiteX3" fmla="*/ 3303722 w 3404461"/>
              <a:gd name="connsiteY3" fmla="*/ 1482672 h 3616272"/>
              <a:gd name="connsiteX4" fmla="*/ 3055749 w 3404461"/>
              <a:gd name="connsiteY4" fmla="*/ 3326970 h 3616272"/>
              <a:gd name="connsiteX5" fmla="*/ 1304440 w 3404461"/>
              <a:gd name="connsiteY5" fmla="*/ 3218482 h 3616272"/>
              <a:gd name="connsiteX6" fmla="*/ 1288942 w 3404461"/>
              <a:gd name="connsiteY6" fmla="*/ 1792638 h 3616272"/>
              <a:gd name="connsiteX7" fmla="*/ 173064 w 3404461"/>
              <a:gd name="connsiteY7" fmla="*/ 676760 h 3616272"/>
              <a:gd name="connsiteX8" fmla="*/ 250555 w 3404461"/>
              <a:gd name="connsiteY8" fmla="*/ 506278 h 3616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04461" h="3616272">
                <a:moveTo>
                  <a:pt x="266054" y="304800"/>
                </a:moveTo>
                <a:cubicBezTo>
                  <a:pt x="796871" y="152400"/>
                  <a:pt x="1327688" y="0"/>
                  <a:pt x="1691898" y="25831"/>
                </a:cubicBezTo>
                <a:cubicBezTo>
                  <a:pt x="2056108" y="51662"/>
                  <a:pt x="2182678" y="216977"/>
                  <a:pt x="2451315" y="459784"/>
                </a:cubicBezTo>
                <a:cubicBezTo>
                  <a:pt x="2719952" y="702591"/>
                  <a:pt x="3202983" y="1004808"/>
                  <a:pt x="3303722" y="1482672"/>
                </a:cubicBezTo>
                <a:cubicBezTo>
                  <a:pt x="3404461" y="1960536"/>
                  <a:pt x="3388963" y="3037668"/>
                  <a:pt x="3055749" y="3326970"/>
                </a:cubicBezTo>
                <a:cubicBezTo>
                  <a:pt x="2722535" y="3616272"/>
                  <a:pt x="1598908" y="3474204"/>
                  <a:pt x="1304440" y="3218482"/>
                </a:cubicBezTo>
                <a:cubicBezTo>
                  <a:pt x="1009972" y="2962760"/>
                  <a:pt x="1477505" y="2216258"/>
                  <a:pt x="1288942" y="1792638"/>
                </a:cubicBezTo>
                <a:cubicBezTo>
                  <a:pt x="1100379" y="1369018"/>
                  <a:pt x="346129" y="891153"/>
                  <a:pt x="173064" y="676760"/>
                </a:cubicBezTo>
                <a:cubicBezTo>
                  <a:pt x="0" y="462367"/>
                  <a:pt x="125277" y="484322"/>
                  <a:pt x="250555" y="506278"/>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7" name="26 CuadroTexto"/>
          <p:cNvSpPr txBox="1"/>
          <p:nvPr/>
        </p:nvSpPr>
        <p:spPr>
          <a:xfrm>
            <a:off x="1357290" y="2571744"/>
            <a:ext cx="1268880" cy="338554"/>
          </a:xfrm>
          <a:prstGeom prst="rect">
            <a:avLst/>
          </a:prstGeom>
          <a:noFill/>
        </p:spPr>
        <p:txBody>
          <a:bodyPr wrap="square">
            <a:spAutoFit/>
          </a:bodyPr>
          <a:lstStyle/>
          <a:p>
            <a:pPr fontAlgn="auto">
              <a:spcBef>
                <a:spcPts val="0"/>
              </a:spcBef>
              <a:spcAft>
                <a:spcPts val="0"/>
              </a:spcAft>
              <a:defRPr/>
            </a:pPr>
            <a:r>
              <a:rPr lang="es-ES" sz="1600" dirty="0">
                <a:latin typeface="Century Gothic" pitchFamily="34" charset="0"/>
              </a:rPr>
              <a:t>Hábitos</a:t>
            </a:r>
          </a:p>
        </p:txBody>
      </p:sp>
      <p:sp>
        <p:nvSpPr>
          <p:cNvPr id="30" name="29 CuadroTexto"/>
          <p:cNvSpPr txBox="1"/>
          <p:nvPr/>
        </p:nvSpPr>
        <p:spPr>
          <a:xfrm>
            <a:off x="4786314" y="2143116"/>
            <a:ext cx="1869145" cy="338554"/>
          </a:xfrm>
          <a:prstGeom prst="rect">
            <a:avLst/>
          </a:prstGeom>
          <a:noFill/>
        </p:spPr>
        <p:txBody>
          <a:bodyPr wrap="square">
            <a:spAutoFit/>
          </a:bodyPr>
          <a:lstStyle/>
          <a:p>
            <a:pPr fontAlgn="auto">
              <a:spcBef>
                <a:spcPts val="0"/>
              </a:spcBef>
              <a:spcAft>
                <a:spcPts val="0"/>
              </a:spcAft>
              <a:defRPr/>
            </a:pPr>
            <a:r>
              <a:rPr lang="es-ES" sz="1600" dirty="0">
                <a:latin typeface="Century Gothic" pitchFamily="34" charset="0"/>
              </a:rPr>
              <a:t>Costumbres</a:t>
            </a:r>
          </a:p>
        </p:txBody>
      </p:sp>
      <p:sp>
        <p:nvSpPr>
          <p:cNvPr id="31" name="30 CuadroTexto"/>
          <p:cNvSpPr txBox="1"/>
          <p:nvPr/>
        </p:nvSpPr>
        <p:spPr>
          <a:xfrm>
            <a:off x="2285984" y="3429000"/>
            <a:ext cx="1542724" cy="338554"/>
          </a:xfrm>
          <a:prstGeom prst="rect">
            <a:avLst/>
          </a:prstGeom>
          <a:noFill/>
        </p:spPr>
        <p:txBody>
          <a:bodyPr wrap="square">
            <a:spAutoFit/>
          </a:bodyPr>
          <a:lstStyle/>
          <a:p>
            <a:pPr fontAlgn="auto">
              <a:spcBef>
                <a:spcPts val="0"/>
              </a:spcBef>
              <a:spcAft>
                <a:spcPts val="0"/>
              </a:spcAft>
              <a:defRPr/>
            </a:pPr>
            <a:r>
              <a:rPr lang="es-ES" sz="1600" dirty="0">
                <a:latin typeface="Century Gothic" pitchFamily="34" charset="0"/>
              </a:rPr>
              <a:t>Actitudes</a:t>
            </a:r>
          </a:p>
        </p:txBody>
      </p:sp>
      <p:sp>
        <p:nvSpPr>
          <p:cNvPr id="32" name="31 CuadroTexto"/>
          <p:cNvSpPr txBox="1"/>
          <p:nvPr/>
        </p:nvSpPr>
        <p:spPr>
          <a:xfrm>
            <a:off x="6643702" y="3915795"/>
            <a:ext cx="2286016" cy="584775"/>
          </a:xfrm>
          <a:prstGeom prst="rect">
            <a:avLst/>
          </a:prstGeom>
          <a:noFill/>
        </p:spPr>
        <p:txBody>
          <a:bodyPr wrap="square">
            <a:spAutoFit/>
          </a:bodyPr>
          <a:lstStyle/>
          <a:p>
            <a:pPr fontAlgn="auto">
              <a:spcBef>
                <a:spcPts val="0"/>
              </a:spcBef>
              <a:spcAft>
                <a:spcPts val="0"/>
              </a:spcAft>
              <a:defRPr/>
            </a:pPr>
            <a:r>
              <a:rPr lang="es-ES" sz="1600" dirty="0">
                <a:latin typeface="Century Gothic" pitchFamily="34" charset="0"/>
              </a:rPr>
              <a:t>Habilidades intelectuales</a:t>
            </a:r>
          </a:p>
        </p:txBody>
      </p:sp>
      <p:sp>
        <p:nvSpPr>
          <p:cNvPr id="33" name="32 CuadroTexto"/>
          <p:cNvSpPr txBox="1"/>
          <p:nvPr/>
        </p:nvSpPr>
        <p:spPr>
          <a:xfrm>
            <a:off x="1714480" y="4214818"/>
            <a:ext cx="1643074" cy="584775"/>
          </a:xfrm>
          <a:prstGeom prst="rect">
            <a:avLst/>
          </a:prstGeom>
          <a:noFill/>
        </p:spPr>
        <p:txBody>
          <a:bodyPr wrap="square">
            <a:spAutoFit/>
          </a:bodyPr>
          <a:lstStyle/>
          <a:p>
            <a:pPr algn="r" fontAlgn="auto">
              <a:spcBef>
                <a:spcPts val="0"/>
              </a:spcBef>
              <a:spcAft>
                <a:spcPts val="0"/>
              </a:spcAft>
              <a:defRPr/>
            </a:pPr>
            <a:r>
              <a:rPr lang="es-ES" sz="1600" dirty="0">
                <a:latin typeface="Century Gothic" pitchFamily="34" charset="0"/>
              </a:rPr>
              <a:t>Habilidades sociales</a:t>
            </a:r>
          </a:p>
        </p:txBody>
      </p:sp>
      <p:sp>
        <p:nvSpPr>
          <p:cNvPr id="34" name="33 Elipse"/>
          <p:cNvSpPr/>
          <p:nvPr/>
        </p:nvSpPr>
        <p:spPr>
          <a:xfrm>
            <a:off x="4071934" y="2143116"/>
            <a:ext cx="642942" cy="642942"/>
          </a:xfrm>
          <a:prstGeom prst="ellipse">
            <a:avLst/>
          </a:prstGeom>
          <a:solidFill>
            <a:schemeClr val="bg1"/>
          </a:solidFill>
          <a:ln>
            <a:solidFill>
              <a:srgbClr val="FFC000"/>
            </a:solid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5" name="34 Elipse"/>
          <p:cNvSpPr/>
          <p:nvPr/>
        </p:nvSpPr>
        <p:spPr>
          <a:xfrm>
            <a:off x="5715008" y="2786058"/>
            <a:ext cx="642942" cy="642942"/>
          </a:xfrm>
          <a:prstGeom prst="ellipse">
            <a:avLst/>
          </a:prstGeom>
          <a:solidFill>
            <a:schemeClr val="bg1"/>
          </a:solidFill>
          <a:ln w="38100">
            <a:solidFill>
              <a:srgbClr val="FF0000"/>
            </a:solid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6" name="35 Elipse"/>
          <p:cNvSpPr/>
          <p:nvPr/>
        </p:nvSpPr>
        <p:spPr>
          <a:xfrm>
            <a:off x="6000760" y="3857628"/>
            <a:ext cx="642942" cy="642942"/>
          </a:xfrm>
          <a:prstGeom prst="ellipse">
            <a:avLst/>
          </a:prstGeom>
          <a:solidFill>
            <a:schemeClr val="bg1"/>
          </a:solidFill>
          <a:ln>
            <a:solidFill>
              <a:srgbClr val="92D050"/>
            </a:solid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7" name="36 Elipse"/>
          <p:cNvSpPr/>
          <p:nvPr/>
        </p:nvSpPr>
        <p:spPr>
          <a:xfrm>
            <a:off x="3500430" y="4214818"/>
            <a:ext cx="642942" cy="642942"/>
          </a:xfrm>
          <a:prstGeom prst="ellipse">
            <a:avLst/>
          </a:prstGeom>
          <a:solidFill>
            <a:schemeClr val="bg1"/>
          </a:solidFill>
          <a:ln>
            <a:solidFill>
              <a:schemeClr val="accent4">
                <a:lumMod val="75000"/>
              </a:schemeClr>
            </a:solid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8" name="37 Elipse"/>
          <p:cNvSpPr/>
          <p:nvPr/>
        </p:nvSpPr>
        <p:spPr>
          <a:xfrm>
            <a:off x="3428992" y="3214686"/>
            <a:ext cx="642942" cy="642942"/>
          </a:xfrm>
          <a:prstGeom prst="ellipse">
            <a:avLst/>
          </a:prstGeom>
          <a:solidFill>
            <a:schemeClr val="bg1"/>
          </a:solidFill>
          <a:ln>
            <a:solidFill>
              <a:schemeClr val="accent1">
                <a:lumMod val="60000"/>
                <a:lumOff val="40000"/>
              </a:schemeClr>
            </a:solid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9" name="38 Elipse"/>
          <p:cNvSpPr/>
          <p:nvPr/>
        </p:nvSpPr>
        <p:spPr>
          <a:xfrm>
            <a:off x="2285984" y="2357430"/>
            <a:ext cx="642942" cy="642942"/>
          </a:xfrm>
          <a:prstGeom prst="ellipse">
            <a:avLst/>
          </a:prstGeom>
          <a:solidFill>
            <a:schemeClr val="bg1"/>
          </a:solidFill>
          <a:ln>
            <a:solidFill>
              <a:schemeClr val="accent3">
                <a:lumMod val="75000"/>
              </a:schemeClr>
            </a:solid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0" name="39 Elipse"/>
          <p:cNvSpPr/>
          <p:nvPr/>
        </p:nvSpPr>
        <p:spPr>
          <a:xfrm>
            <a:off x="4857752" y="4357694"/>
            <a:ext cx="642942" cy="642942"/>
          </a:xfrm>
          <a:prstGeom prst="ellipse">
            <a:avLst/>
          </a:prstGeom>
          <a:solidFill>
            <a:schemeClr val="bg1"/>
          </a:solidFill>
          <a:ln>
            <a:solidFill>
              <a:schemeClr val="bg2">
                <a:lumMod val="75000"/>
              </a:schemeClr>
            </a:solid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40 CuadroTexto"/>
          <p:cNvSpPr txBox="1"/>
          <p:nvPr/>
        </p:nvSpPr>
        <p:spPr>
          <a:xfrm>
            <a:off x="5500694" y="4714884"/>
            <a:ext cx="2286016" cy="338554"/>
          </a:xfrm>
          <a:prstGeom prst="rect">
            <a:avLst/>
          </a:prstGeom>
          <a:noFill/>
        </p:spPr>
        <p:txBody>
          <a:bodyPr wrap="square">
            <a:spAutoFit/>
          </a:bodyPr>
          <a:lstStyle/>
          <a:p>
            <a:pPr fontAlgn="auto">
              <a:spcBef>
                <a:spcPts val="0"/>
              </a:spcBef>
              <a:spcAft>
                <a:spcPts val="0"/>
              </a:spcAft>
              <a:defRPr/>
            </a:pPr>
            <a:r>
              <a:rPr lang="es-ES" sz="1600" dirty="0" smtClean="0">
                <a:latin typeface="Century Gothic" pitchFamily="34" charset="0"/>
              </a:rPr>
              <a:t>Valores</a:t>
            </a:r>
            <a:endParaRPr lang="es-ES" sz="1600" dirty="0">
              <a:latin typeface="Century Gothic" pitchFamily="34" charset="0"/>
            </a:endParaRPr>
          </a:p>
        </p:txBody>
      </p:sp>
      <p:grpSp>
        <p:nvGrpSpPr>
          <p:cNvPr id="42" name="41 Grupo"/>
          <p:cNvGrpSpPr/>
          <p:nvPr/>
        </p:nvGrpSpPr>
        <p:grpSpPr>
          <a:xfrm>
            <a:off x="0" y="5534537"/>
            <a:ext cx="8929718" cy="1214445"/>
            <a:chOff x="142844" y="2071678"/>
            <a:chExt cx="12489124" cy="1214445"/>
          </a:xfrm>
          <a:effectLst/>
        </p:grpSpPr>
        <p:sp>
          <p:nvSpPr>
            <p:cNvPr id="43" name="Rectangle 4"/>
            <p:cNvSpPr>
              <a:spLocks noChangeArrowheads="1"/>
            </p:cNvSpPr>
            <p:nvPr/>
          </p:nvSpPr>
          <p:spPr bwMode="auto">
            <a:xfrm>
              <a:off x="1718005" y="2323595"/>
              <a:ext cx="10913963" cy="738664"/>
            </a:xfrm>
            <a:prstGeom prst="rect">
              <a:avLst/>
            </a:prstGeom>
            <a:solidFill>
              <a:schemeClr val="bg1"/>
            </a:solidFill>
            <a:ln w="9525">
              <a:noFill/>
              <a:miter lim="800000"/>
              <a:headEnd/>
              <a:tailEnd/>
            </a:ln>
            <a:effectLst/>
          </p:spPr>
          <p:txBody>
            <a:bodyPr wrap="square">
              <a:spAutoFit/>
            </a:bodyPr>
            <a:lstStyle/>
            <a:p>
              <a:pPr algn="just"/>
              <a:r>
                <a:rPr lang="es-ES" sz="1400" i="1" dirty="0">
                  <a:solidFill>
                    <a:schemeClr val="bg1">
                      <a:lumMod val="65000"/>
                    </a:schemeClr>
                  </a:solidFill>
                  <a:latin typeface="Century Gothic" pitchFamily="34" charset="0"/>
                </a:rPr>
                <a:t>“Cualquier tecnología unida a la ciencia  produce un cambio en la forma de vivir y  de entender la realidad</a:t>
              </a:r>
              <a:r>
                <a:rPr lang="es-ES" sz="1400" i="1" dirty="0" smtClean="0">
                  <a:solidFill>
                    <a:schemeClr val="bg1">
                      <a:lumMod val="65000"/>
                    </a:schemeClr>
                  </a:solidFill>
                  <a:latin typeface="Century Gothic" pitchFamily="34" charset="0"/>
                </a:rPr>
                <a:t>.”</a:t>
              </a:r>
            </a:p>
            <a:p>
              <a:pPr algn="just"/>
              <a:endParaRPr lang="es-ES" sz="1400" i="1" dirty="0">
                <a:latin typeface="Century Gothic" pitchFamily="34" charset="0"/>
              </a:endParaRPr>
            </a:p>
          </p:txBody>
        </p:sp>
        <p:pic>
          <p:nvPicPr>
            <p:cNvPr id="44" name="Picture 2" descr="Imagen de la noticia"/>
            <p:cNvPicPr>
              <a:picLocks noChangeAspect="1" noChangeArrowheads="1"/>
            </p:cNvPicPr>
            <p:nvPr/>
          </p:nvPicPr>
          <p:blipFill>
            <a:blip r:embed="rId4" cstate="print"/>
            <a:srcRect/>
            <a:stretch>
              <a:fillRect/>
            </a:stretch>
          </p:blipFill>
          <p:spPr bwMode="auto">
            <a:xfrm>
              <a:off x="142844" y="2071678"/>
              <a:ext cx="1687676" cy="1214445"/>
            </a:xfrm>
            <a:prstGeom prst="rect">
              <a:avLst/>
            </a:prstGeom>
            <a:ln>
              <a:noFill/>
            </a:ln>
            <a:effectLst>
              <a:softEdge rad="112500"/>
            </a:effectLst>
          </p:spPr>
        </p:pic>
      </p:grpSp>
      <p:sp>
        <p:nvSpPr>
          <p:cNvPr id="45" name="44 CuadroTexto"/>
          <p:cNvSpPr txBox="1">
            <a:spLocks noChangeArrowheads="1"/>
          </p:cNvSpPr>
          <p:nvPr/>
        </p:nvSpPr>
        <p:spPr bwMode="auto">
          <a:xfrm>
            <a:off x="6357950" y="6286520"/>
            <a:ext cx="2643206" cy="369332"/>
          </a:xfrm>
          <a:prstGeom prst="rect">
            <a:avLst/>
          </a:prstGeom>
          <a:solidFill>
            <a:schemeClr val="bg1"/>
          </a:solidFill>
          <a:ln w="9525">
            <a:noFill/>
            <a:miter lim="800000"/>
            <a:headEnd/>
            <a:tailEnd/>
          </a:ln>
          <a:effectLst/>
        </p:spPr>
        <p:txBody>
          <a:bodyPr wrap="square">
            <a:spAutoFit/>
          </a:bodyPr>
          <a:lstStyle/>
          <a:p>
            <a:r>
              <a:rPr lang="es-ES" i="1" dirty="0">
                <a:solidFill>
                  <a:schemeClr val="accent5">
                    <a:lumMod val="75000"/>
                  </a:schemeClr>
                </a:solidFill>
                <a:latin typeface="Century Gothic" pitchFamily="34" charset="0"/>
              </a:rPr>
              <a:t>Nicholas </a:t>
            </a:r>
            <a:r>
              <a:rPr lang="es-ES" i="1" dirty="0" err="1" smtClean="0">
                <a:solidFill>
                  <a:schemeClr val="accent5">
                    <a:lumMod val="75000"/>
                  </a:schemeClr>
                </a:solidFill>
                <a:latin typeface="Century Gothic" pitchFamily="34" charset="0"/>
              </a:rPr>
              <a:t>Negroponte</a:t>
            </a:r>
            <a:endParaRPr lang="es-ES" i="1" dirty="0">
              <a:solidFill>
                <a:schemeClr val="accent5">
                  <a:lumMod val="75000"/>
                </a:schemeClr>
              </a:solidFill>
              <a:latin typeface="Century Gothic" pitchFamily="34" charset="0"/>
            </a:endParaRPr>
          </a:p>
        </p:txBody>
      </p:sp>
      <p:sp>
        <p:nvSpPr>
          <p:cNvPr id="46" name="45 CuadroTexto"/>
          <p:cNvSpPr txBox="1"/>
          <p:nvPr/>
        </p:nvSpPr>
        <p:spPr>
          <a:xfrm>
            <a:off x="6444208" y="2852936"/>
            <a:ext cx="2286016" cy="338554"/>
          </a:xfrm>
          <a:prstGeom prst="rect">
            <a:avLst/>
          </a:prstGeom>
          <a:noFill/>
        </p:spPr>
        <p:txBody>
          <a:bodyPr wrap="square">
            <a:spAutoFit/>
          </a:bodyPr>
          <a:lstStyle/>
          <a:p>
            <a:pPr fontAlgn="auto">
              <a:spcBef>
                <a:spcPts val="0"/>
              </a:spcBef>
              <a:spcAft>
                <a:spcPts val="0"/>
              </a:spcAft>
              <a:defRPr/>
            </a:pPr>
            <a:r>
              <a:rPr lang="es-ES" sz="1600" dirty="0" smtClean="0">
                <a:latin typeface="Century Gothic" pitchFamily="34" charset="0"/>
              </a:rPr>
              <a:t>Conocimientos</a:t>
            </a:r>
            <a:endParaRPr lang="es-ES" sz="1600" dirty="0">
              <a:latin typeface="Century Gothic"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20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2000"/>
                                        <p:tgtEl>
                                          <p:spTgt spid="2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2000"/>
                                        <p:tgtEl>
                                          <p:spTgt spid="2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2000"/>
                                        <p:tgtEl>
                                          <p:spTgt spid="3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2000"/>
                                        <p:tgtEl>
                                          <p:spTgt spid="3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2000"/>
                                        <p:tgtEl>
                                          <p:spTgt spid="3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2000"/>
                                        <p:tgtEl>
                                          <p:spTgt spid="3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2000"/>
                                        <p:tgtEl>
                                          <p:spTgt spid="3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2000"/>
                                        <p:tgtEl>
                                          <p:spTgt spid="3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fade">
                                      <p:cBhvr>
                                        <p:cTn id="36" dur="2000"/>
                                        <p:tgtEl>
                                          <p:spTgt spid="3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2000"/>
                                        <p:tgtEl>
                                          <p:spTgt spid="3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2000"/>
                                        <p:tgtEl>
                                          <p:spTgt spid="3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fade">
                                      <p:cBhvr>
                                        <p:cTn id="45" dur="2000"/>
                                        <p:tgtEl>
                                          <p:spTgt spid="3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fade">
                                      <p:cBhvr>
                                        <p:cTn id="48" dur="2000"/>
                                        <p:tgtEl>
                                          <p:spTgt spid="4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fade">
                                      <p:cBhvr>
                                        <p:cTn id="51" dur="2000"/>
                                        <p:tgtEl>
                                          <p:spTgt spid="4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fade">
                                      <p:cBhvr>
                                        <p:cTn id="54" dur="2000"/>
                                        <p:tgtEl>
                                          <p:spTgt spid="4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2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30" grpId="0"/>
      <p:bldP spid="31" grpId="0"/>
      <p:bldP spid="32" grpId="0"/>
      <p:bldP spid="33" grpId="0"/>
      <p:bldP spid="34" grpId="0" animBg="1"/>
      <p:bldP spid="35" grpId="0" animBg="1"/>
      <p:bldP spid="36" grpId="0" animBg="1"/>
      <p:bldP spid="37" grpId="0" animBg="1"/>
      <p:bldP spid="38" grpId="0" animBg="1"/>
      <p:bldP spid="39" grpId="0" animBg="1"/>
      <p:bldP spid="40" grpId="0" animBg="1"/>
      <p:bldP spid="41" grpId="0"/>
      <p:bldP spid="45" grpId="0" animBg="1"/>
      <p:bldP spid="4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58 Arco"/>
          <p:cNvSpPr/>
          <p:nvPr/>
        </p:nvSpPr>
        <p:spPr>
          <a:xfrm>
            <a:off x="-684584" y="2348880"/>
            <a:ext cx="3528392" cy="3528392"/>
          </a:xfrm>
          <a:prstGeom prst="arc">
            <a:avLst>
              <a:gd name="adj1" fmla="val 16200000"/>
              <a:gd name="adj2" fmla="val 5656454"/>
            </a:avLst>
          </a:prstGeom>
          <a:ln w="57150">
            <a:solidFill>
              <a:schemeClr val="tx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0" name="19 Rectángulo"/>
          <p:cNvSpPr/>
          <p:nvPr/>
        </p:nvSpPr>
        <p:spPr>
          <a:xfrm>
            <a:off x="0" y="0"/>
            <a:ext cx="1000132" cy="107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5" name="24 CuadroTexto"/>
          <p:cNvSpPr txBox="1"/>
          <p:nvPr/>
        </p:nvSpPr>
        <p:spPr>
          <a:xfrm>
            <a:off x="5220072" y="260648"/>
            <a:ext cx="3600400" cy="1569660"/>
          </a:xfrm>
          <a:prstGeom prst="rect">
            <a:avLst/>
          </a:prstGeom>
          <a:noFill/>
        </p:spPr>
        <p:txBody>
          <a:bodyPr wrap="square" rtlCol="0">
            <a:spAutoFit/>
          </a:bodyPr>
          <a:lstStyle/>
          <a:p>
            <a:r>
              <a:rPr lang="es-ES" sz="2400" dirty="0" smtClean="0">
                <a:solidFill>
                  <a:schemeClr val="accent6">
                    <a:lumMod val="75000"/>
                  </a:schemeClr>
                </a:solidFill>
                <a:latin typeface="Century Gothic" pitchFamily="34" charset="0"/>
              </a:rPr>
              <a:t>ENTORNO SOCIO-EDUCATIVO: COMPETENCIAS DIGITALES</a:t>
            </a:r>
            <a:endParaRPr lang="es-ES" sz="2400" dirty="0"/>
          </a:p>
        </p:txBody>
      </p:sp>
      <p:grpSp>
        <p:nvGrpSpPr>
          <p:cNvPr id="65" name="64 Grupo"/>
          <p:cNvGrpSpPr/>
          <p:nvPr/>
        </p:nvGrpSpPr>
        <p:grpSpPr>
          <a:xfrm>
            <a:off x="1475656" y="2132856"/>
            <a:ext cx="7293478" cy="792088"/>
            <a:chOff x="1475656" y="2132856"/>
            <a:chExt cx="7293478" cy="792088"/>
          </a:xfrm>
        </p:grpSpPr>
        <p:sp>
          <p:nvSpPr>
            <p:cNvPr id="29" name="28 CuadroTexto"/>
            <p:cNvSpPr txBox="1"/>
            <p:nvPr/>
          </p:nvSpPr>
          <p:spPr>
            <a:xfrm>
              <a:off x="2339752" y="2132856"/>
              <a:ext cx="6429382" cy="707886"/>
            </a:xfrm>
            <a:prstGeom prst="rect">
              <a:avLst/>
            </a:prstGeom>
            <a:noFill/>
          </p:spPr>
          <p:txBody>
            <a:bodyPr wrap="square">
              <a:spAutoFit/>
            </a:bodyPr>
            <a:lstStyle/>
            <a:p>
              <a:pPr fontAlgn="auto">
                <a:spcBef>
                  <a:spcPts val="0"/>
                </a:spcBef>
                <a:spcAft>
                  <a:spcPts val="0"/>
                </a:spcAft>
                <a:defRPr/>
              </a:pPr>
              <a:r>
                <a:rPr lang="es-ES" sz="2000" dirty="0">
                  <a:solidFill>
                    <a:schemeClr val="accent4">
                      <a:lumMod val="75000"/>
                    </a:schemeClr>
                  </a:solidFill>
                  <a:latin typeface="Century Gothic" pitchFamily="34" charset="0"/>
                </a:rPr>
                <a:t>P</a:t>
              </a:r>
              <a:r>
                <a:rPr lang="es-ES" sz="2000" dirty="0" smtClean="0">
                  <a:latin typeface="Century Gothic" pitchFamily="34" charset="0"/>
                </a:rPr>
                <a:t>rotagonismo </a:t>
              </a:r>
              <a:r>
                <a:rPr lang="es-ES" sz="2000" dirty="0">
                  <a:latin typeface="Century Gothic" pitchFamily="34" charset="0"/>
                </a:rPr>
                <a:t>de las TIC en las relaciones personales y colectivas.</a:t>
              </a:r>
            </a:p>
          </p:txBody>
        </p:sp>
        <p:sp>
          <p:nvSpPr>
            <p:cNvPr id="60" name="59 Elipse"/>
            <p:cNvSpPr/>
            <p:nvPr/>
          </p:nvSpPr>
          <p:spPr>
            <a:xfrm>
              <a:off x="1475656" y="2204864"/>
              <a:ext cx="720080" cy="720080"/>
            </a:xfrm>
            <a:prstGeom prst="ellipse">
              <a:avLst/>
            </a:prstGeom>
            <a:solidFill>
              <a:schemeClr val="bg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66" name="65 Grupo"/>
          <p:cNvGrpSpPr/>
          <p:nvPr/>
        </p:nvGrpSpPr>
        <p:grpSpPr>
          <a:xfrm>
            <a:off x="2267744" y="2924944"/>
            <a:ext cx="5198503" cy="720080"/>
            <a:chOff x="2267744" y="2996952"/>
            <a:chExt cx="5198503" cy="720080"/>
          </a:xfrm>
        </p:grpSpPr>
        <p:sp>
          <p:nvSpPr>
            <p:cNvPr id="48" name="47 CuadroTexto"/>
            <p:cNvSpPr txBox="1"/>
            <p:nvPr/>
          </p:nvSpPr>
          <p:spPr>
            <a:xfrm>
              <a:off x="3131840" y="3140968"/>
              <a:ext cx="4334407" cy="400110"/>
            </a:xfrm>
            <a:prstGeom prst="rect">
              <a:avLst/>
            </a:prstGeom>
            <a:noFill/>
          </p:spPr>
          <p:txBody>
            <a:bodyPr wrap="square">
              <a:spAutoFit/>
            </a:bodyPr>
            <a:lstStyle/>
            <a:p>
              <a:pPr fontAlgn="auto">
                <a:spcBef>
                  <a:spcPts val="0"/>
                </a:spcBef>
                <a:spcAft>
                  <a:spcPts val="0"/>
                </a:spcAft>
                <a:defRPr/>
              </a:pPr>
              <a:r>
                <a:rPr lang="es-ES" sz="2000" dirty="0" smtClean="0">
                  <a:solidFill>
                    <a:schemeClr val="accent4">
                      <a:lumMod val="75000"/>
                    </a:schemeClr>
                  </a:solidFill>
                  <a:latin typeface="Century Gothic" pitchFamily="34" charset="0"/>
                </a:rPr>
                <a:t>G</a:t>
              </a:r>
              <a:r>
                <a:rPr lang="es-ES" sz="2000" dirty="0" smtClean="0">
                  <a:latin typeface="Century Gothic" pitchFamily="34" charset="0"/>
                </a:rPr>
                <a:t>lobalización-</a:t>
              </a:r>
              <a:r>
                <a:rPr lang="es-ES" sz="2000" dirty="0" err="1" smtClean="0">
                  <a:latin typeface="Century Gothic" pitchFamily="34" charset="0"/>
                </a:rPr>
                <a:t>postglobalización</a:t>
              </a:r>
              <a:endParaRPr lang="es-ES" sz="2000" dirty="0">
                <a:latin typeface="Century Gothic" pitchFamily="34" charset="0"/>
              </a:endParaRPr>
            </a:p>
          </p:txBody>
        </p:sp>
        <p:sp>
          <p:nvSpPr>
            <p:cNvPr id="61" name="60 Elipse"/>
            <p:cNvSpPr/>
            <p:nvPr/>
          </p:nvSpPr>
          <p:spPr>
            <a:xfrm>
              <a:off x="2267744" y="2996952"/>
              <a:ext cx="720080" cy="720080"/>
            </a:xfrm>
            <a:prstGeom prst="ellipse">
              <a:avLst/>
            </a:prstGeom>
            <a:solidFill>
              <a:schemeClr val="bg1"/>
            </a:solid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67" name="66 Grupo"/>
          <p:cNvGrpSpPr/>
          <p:nvPr/>
        </p:nvGrpSpPr>
        <p:grpSpPr>
          <a:xfrm>
            <a:off x="2411760" y="3933056"/>
            <a:ext cx="5366808" cy="720080"/>
            <a:chOff x="2411760" y="4005064"/>
            <a:chExt cx="5366808" cy="720080"/>
          </a:xfrm>
        </p:grpSpPr>
        <p:sp>
          <p:nvSpPr>
            <p:cNvPr id="51" name="50 CuadroTexto"/>
            <p:cNvSpPr txBox="1"/>
            <p:nvPr/>
          </p:nvSpPr>
          <p:spPr>
            <a:xfrm>
              <a:off x="3203848" y="4149080"/>
              <a:ext cx="4574720" cy="400110"/>
            </a:xfrm>
            <a:prstGeom prst="rect">
              <a:avLst/>
            </a:prstGeom>
            <a:noFill/>
          </p:spPr>
          <p:txBody>
            <a:bodyPr wrap="square">
              <a:spAutoFit/>
            </a:bodyPr>
            <a:lstStyle/>
            <a:p>
              <a:pPr fontAlgn="auto">
                <a:spcBef>
                  <a:spcPts val="0"/>
                </a:spcBef>
                <a:spcAft>
                  <a:spcPts val="0"/>
                </a:spcAft>
                <a:defRPr/>
              </a:pPr>
              <a:r>
                <a:rPr lang="es-ES" sz="2000" dirty="0">
                  <a:latin typeface="Century Gothic" pitchFamily="34" charset="0"/>
                </a:rPr>
                <a:t>I</a:t>
              </a:r>
              <a:r>
                <a:rPr lang="es-ES" sz="2000" dirty="0" smtClean="0">
                  <a:latin typeface="Century Gothic" pitchFamily="34" charset="0"/>
                </a:rPr>
                <a:t>nformación </a:t>
              </a:r>
              <a:r>
                <a:rPr lang="es-ES" sz="2000" dirty="0">
                  <a:latin typeface="Century Gothic" pitchFamily="34" charset="0"/>
                </a:rPr>
                <a:t>como producto.</a:t>
              </a:r>
            </a:p>
          </p:txBody>
        </p:sp>
        <p:sp>
          <p:nvSpPr>
            <p:cNvPr id="62" name="61 Elipse"/>
            <p:cNvSpPr/>
            <p:nvPr/>
          </p:nvSpPr>
          <p:spPr>
            <a:xfrm>
              <a:off x="2411760" y="4005064"/>
              <a:ext cx="720080" cy="720080"/>
            </a:xfrm>
            <a:prstGeom prst="ellipse">
              <a:avLst/>
            </a:prstGeom>
            <a:solidFill>
              <a:schemeClr val="bg1"/>
            </a:solid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68" name="67 Grupo"/>
          <p:cNvGrpSpPr/>
          <p:nvPr/>
        </p:nvGrpSpPr>
        <p:grpSpPr>
          <a:xfrm>
            <a:off x="1979712" y="4869160"/>
            <a:ext cx="5442663" cy="720080"/>
            <a:chOff x="1979712" y="4941168"/>
            <a:chExt cx="5442663" cy="720080"/>
          </a:xfrm>
        </p:grpSpPr>
        <p:sp>
          <p:nvSpPr>
            <p:cNvPr id="54" name="53 CuadroTexto"/>
            <p:cNvSpPr txBox="1"/>
            <p:nvPr/>
          </p:nvSpPr>
          <p:spPr>
            <a:xfrm>
              <a:off x="2843808" y="5229200"/>
              <a:ext cx="4578567" cy="353943"/>
            </a:xfrm>
            <a:prstGeom prst="rect">
              <a:avLst/>
            </a:prstGeom>
            <a:noFill/>
          </p:spPr>
          <p:txBody>
            <a:bodyPr wrap="square">
              <a:spAutoFit/>
            </a:bodyPr>
            <a:lstStyle/>
            <a:p>
              <a:pPr fontAlgn="auto">
                <a:lnSpc>
                  <a:spcPct val="85000"/>
                </a:lnSpc>
                <a:spcBef>
                  <a:spcPct val="50000"/>
                </a:spcBef>
                <a:spcAft>
                  <a:spcPts val="0"/>
                </a:spcAft>
                <a:buClr>
                  <a:srgbClr val="FF3300"/>
                </a:buClr>
                <a:defRPr/>
              </a:pPr>
              <a:r>
                <a:rPr lang="es-ES" sz="2000" dirty="0" smtClean="0">
                  <a:latin typeface="Century Gothic" pitchFamily="34" charset="0"/>
                </a:rPr>
                <a:t>Invisibilidad </a:t>
              </a:r>
              <a:r>
                <a:rPr lang="es-ES" sz="2000" dirty="0">
                  <a:latin typeface="Century Gothic" pitchFamily="34" charset="0"/>
                </a:rPr>
                <a:t>de la tecnología.</a:t>
              </a:r>
            </a:p>
          </p:txBody>
        </p:sp>
        <p:sp>
          <p:nvSpPr>
            <p:cNvPr id="63" name="62 Elipse"/>
            <p:cNvSpPr/>
            <p:nvPr/>
          </p:nvSpPr>
          <p:spPr>
            <a:xfrm>
              <a:off x="1979712" y="4941168"/>
              <a:ext cx="720080" cy="720080"/>
            </a:xfrm>
            <a:prstGeom prst="ellipse">
              <a:avLst/>
            </a:prstGeom>
            <a:solidFill>
              <a:schemeClr val="bg1"/>
            </a:solidFill>
            <a:ln w="571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69" name="68 Grupo"/>
          <p:cNvGrpSpPr/>
          <p:nvPr/>
        </p:nvGrpSpPr>
        <p:grpSpPr>
          <a:xfrm>
            <a:off x="827584" y="5517232"/>
            <a:ext cx="7221470" cy="720080"/>
            <a:chOff x="827584" y="5517232"/>
            <a:chExt cx="7221470" cy="720080"/>
          </a:xfrm>
        </p:grpSpPr>
        <p:sp>
          <p:nvSpPr>
            <p:cNvPr id="57" name="56 CuadroTexto"/>
            <p:cNvSpPr txBox="1"/>
            <p:nvPr/>
          </p:nvSpPr>
          <p:spPr>
            <a:xfrm>
              <a:off x="1619672" y="5805264"/>
              <a:ext cx="6429382" cy="353943"/>
            </a:xfrm>
            <a:prstGeom prst="rect">
              <a:avLst/>
            </a:prstGeom>
            <a:noFill/>
          </p:spPr>
          <p:txBody>
            <a:bodyPr wrap="square">
              <a:spAutoFit/>
            </a:bodyPr>
            <a:lstStyle/>
            <a:p>
              <a:pPr fontAlgn="auto">
                <a:lnSpc>
                  <a:spcPct val="85000"/>
                </a:lnSpc>
                <a:spcBef>
                  <a:spcPct val="50000"/>
                </a:spcBef>
                <a:spcAft>
                  <a:spcPts val="0"/>
                </a:spcAft>
                <a:buClr>
                  <a:srgbClr val="FF3300"/>
                </a:buClr>
                <a:defRPr/>
              </a:pPr>
              <a:r>
                <a:rPr lang="es-ES" sz="2000" dirty="0" smtClean="0">
                  <a:latin typeface="Century Gothic" pitchFamily="34" charset="0"/>
                </a:rPr>
                <a:t>Vinculación </a:t>
              </a:r>
              <a:r>
                <a:rPr lang="es-ES" sz="2000" dirty="0">
                  <a:latin typeface="Century Gothic" pitchFamily="34" charset="0"/>
                </a:rPr>
                <a:t>de las tecnologías al ámbito personal.</a:t>
              </a:r>
              <a:endParaRPr lang="es-ES" sz="2000" b="1" dirty="0">
                <a:latin typeface="Century Gothic" pitchFamily="34" charset="0"/>
              </a:endParaRPr>
            </a:p>
          </p:txBody>
        </p:sp>
        <p:sp>
          <p:nvSpPr>
            <p:cNvPr id="64" name="63 Elipse"/>
            <p:cNvSpPr/>
            <p:nvPr/>
          </p:nvSpPr>
          <p:spPr>
            <a:xfrm>
              <a:off x="827584" y="5517232"/>
              <a:ext cx="720080" cy="720080"/>
            </a:xfrm>
            <a:prstGeom prst="ellipse">
              <a:avLst/>
            </a:prstGeom>
            <a:solidFill>
              <a:schemeClr val="bg1"/>
            </a:solidFill>
            <a:ln w="571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3000" fill="hold"/>
                                        <p:tgtEl>
                                          <p:spTgt spid="59"/>
                                        </p:tgtEl>
                                        <p:attrNameLst>
                                          <p:attrName>ppt_w</p:attrName>
                                        </p:attrNameLst>
                                      </p:cBhvr>
                                      <p:tavLst>
                                        <p:tav tm="0">
                                          <p:val>
                                            <p:strVal val="#ppt_w*0.70"/>
                                          </p:val>
                                        </p:tav>
                                        <p:tav tm="100000">
                                          <p:val>
                                            <p:strVal val="#ppt_w"/>
                                          </p:val>
                                        </p:tav>
                                      </p:tavLst>
                                    </p:anim>
                                    <p:anim calcmode="lin" valueType="num">
                                      <p:cBhvr>
                                        <p:cTn id="8" dur="3000" fill="hold"/>
                                        <p:tgtEl>
                                          <p:spTgt spid="59"/>
                                        </p:tgtEl>
                                        <p:attrNameLst>
                                          <p:attrName>ppt_h</p:attrName>
                                        </p:attrNameLst>
                                      </p:cBhvr>
                                      <p:tavLst>
                                        <p:tav tm="0">
                                          <p:val>
                                            <p:strVal val="#ppt_h"/>
                                          </p:val>
                                        </p:tav>
                                        <p:tav tm="100000">
                                          <p:val>
                                            <p:strVal val="#ppt_h"/>
                                          </p:val>
                                        </p:tav>
                                      </p:tavLst>
                                    </p:anim>
                                    <p:animEffect transition="in" filter="fade">
                                      <p:cBhvr>
                                        <p:cTn id="9" dur="3000"/>
                                        <p:tgtEl>
                                          <p:spTgt spid="59"/>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65"/>
                                        </p:tgtEl>
                                        <p:attrNameLst>
                                          <p:attrName>style.visibility</p:attrName>
                                        </p:attrNameLst>
                                      </p:cBhvr>
                                      <p:to>
                                        <p:strVal val="visible"/>
                                      </p:to>
                                    </p:set>
                                    <p:animEffect transition="in" filter="fade">
                                      <p:cBhvr>
                                        <p:cTn id="14" dur="2000"/>
                                        <p:tgtEl>
                                          <p:spTgt spid="6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66"/>
                                        </p:tgtEl>
                                        <p:attrNameLst>
                                          <p:attrName>style.visibility</p:attrName>
                                        </p:attrNameLst>
                                      </p:cBhvr>
                                      <p:to>
                                        <p:strVal val="visible"/>
                                      </p:to>
                                    </p:set>
                                    <p:animEffect transition="in" filter="fade">
                                      <p:cBhvr>
                                        <p:cTn id="19" dur="2000"/>
                                        <p:tgtEl>
                                          <p:spTgt spid="6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7"/>
                                        </p:tgtEl>
                                        <p:attrNameLst>
                                          <p:attrName>style.visibility</p:attrName>
                                        </p:attrNameLst>
                                      </p:cBhvr>
                                      <p:to>
                                        <p:strVal val="visible"/>
                                      </p:to>
                                    </p:set>
                                    <p:animEffect transition="in" filter="fade">
                                      <p:cBhvr>
                                        <p:cTn id="24" dur="2000"/>
                                        <p:tgtEl>
                                          <p:spTgt spid="6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68"/>
                                        </p:tgtEl>
                                        <p:attrNameLst>
                                          <p:attrName>style.visibility</p:attrName>
                                        </p:attrNameLst>
                                      </p:cBhvr>
                                      <p:to>
                                        <p:strVal val="visible"/>
                                      </p:to>
                                    </p:set>
                                    <p:animEffect transition="in" filter="fade">
                                      <p:cBhvr>
                                        <p:cTn id="29" dur="2000"/>
                                        <p:tgtEl>
                                          <p:spTgt spid="68"/>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69"/>
                                        </p:tgtEl>
                                        <p:attrNameLst>
                                          <p:attrName>style.visibility</p:attrName>
                                        </p:attrNameLst>
                                      </p:cBhvr>
                                      <p:to>
                                        <p:strVal val="visible"/>
                                      </p:to>
                                    </p:set>
                                    <p:animEffect transition="in" filter="fade">
                                      <p:cBhvr>
                                        <p:cTn id="34" dur="20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Rectángulo"/>
          <p:cNvSpPr/>
          <p:nvPr/>
        </p:nvSpPr>
        <p:spPr>
          <a:xfrm>
            <a:off x="0" y="0"/>
            <a:ext cx="1000132" cy="107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5" name="24 CuadroTexto"/>
          <p:cNvSpPr txBox="1"/>
          <p:nvPr/>
        </p:nvSpPr>
        <p:spPr>
          <a:xfrm>
            <a:off x="5220072" y="260648"/>
            <a:ext cx="3600400" cy="1569660"/>
          </a:xfrm>
          <a:prstGeom prst="rect">
            <a:avLst/>
          </a:prstGeom>
          <a:noFill/>
        </p:spPr>
        <p:txBody>
          <a:bodyPr wrap="square" rtlCol="0">
            <a:spAutoFit/>
          </a:bodyPr>
          <a:lstStyle/>
          <a:p>
            <a:r>
              <a:rPr lang="es-ES" sz="2400" dirty="0" smtClean="0">
                <a:solidFill>
                  <a:schemeClr val="accent6">
                    <a:lumMod val="75000"/>
                  </a:schemeClr>
                </a:solidFill>
                <a:latin typeface="Century Gothic" pitchFamily="34" charset="0"/>
              </a:rPr>
              <a:t>ENTORNO SOCIO-EDUCATIVO: COMPETENCIAS DIGITALES</a:t>
            </a:r>
            <a:endParaRPr lang="es-ES" sz="2400" dirty="0"/>
          </a:p>
        </p:txBody>
      </p:sp>
      <p:sp>
        <p:nvSpPr>
          <p:cNvPr id="21" name="20 Flecha circular"/>
          <p:cNvSpPr/>
          <p:nvPr/>
        </p:nvSpPr>
        <p:spPr>
          <a:xfrm rot="16200000">
            <a:off x="1043608" y="2564904"/>
            <a:ext cx="3168352" cy="4464496"/>
          </a:xfrm>
          <a:prstGeom prst="circularArrow">
            <a:avLst/>
          </a:prstGeom>
          <a:solidFill>
            <a:schemeClr val="accent1">
              <a:lumMod val="7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22" name="21 CuadroTexto"/>
          <p:cNvSpPr txBox="1"/>
          <p:nvPr/>
        </p:nvSpPr>
        <p:spPr>
          <a:xfrm>
            <a:off x="2699792" y="5589240"/>
            <a:ext cx="5400600" cy="646331"/>
          </a:xfrm>
          <a:prstGeom prst="rect">
            <a:avLst/>
          </a:prstGeom>
          <a:noFill/>
        </p:spPr>
        <p:txBody>
          <a:bodyPr wrap="square" rtlCol="0">
            <a:spAutoFit/>
          </a:bodyPr>
          <a:lstStyle/>
          <a:p>
            <a:r>
              <a:rPr lang="es-ES" dirty="0" smtClean="0">
                <a:latin typeface="Century Gothic" pitchFamily="34" charset="0"/>
              </a:rPr>
              <a:t>Integración social de las tecnologías de la información y comunicación</a:t>
            </a:r>
            <a:endParaRPr lang="es-ES" dirty="0">
              <a:latin typeface="Century Gothic" pitchFamily="34" charset="0"/>
            </a:endParaRPr>
          </a:p>
        </p:txBody>
      </p:sp>
      <p:sp>
        <p:nvSpPr>
          <p:cNvPr id="23" name="22 CuadroTexto"/>
          <p:cNvSpPr txBox="1"/>
          <p:nvPr/>
        </p:nvSpPr>
        <p:spPr>
          <a:xfrm>
            <a:off x="2627784" y="3429000"/>
            <a:ext cx="3024336" cy="369332"/>
          </a:xfrm>
          <a:prstGeom prst="rect">
            <a:avLst/>
          </a:prstGeom>
          <a:noFill/>
        </p:spPr>
        <p:txBody>
          <a:bodyPr wrap="square" rtlCol="0">
            <a:spAutoFit/>
          </a:bodyPr>
          <a:lstStyle/>
          <a:p>
            <a:r>
              <a:rPr lang="es-ES" dirty="0" smtClean="0">
                <a:latin typeface="Century Gothic" pitchFamily="34" charset="0"/>
              </a:rPr>
              <a:t>RECONCEPTUALIZACIÓN</a:t>
            </a:r>
            <a:endParaRPr lang="es-ES" dirty="0">
              <a:latin typeface="Century Gothic" pitchFamily="34" charset="0"/>
            </a:endParaRPr>
          </a:p>
        </p:txBody>
      </p:sp>
      <p:sp>
        <p:nvSpPr>
          <p:cNvPr id="24" name="23 Elipse"/>
          <p:cNvSpPr/>
          <p:nvPr/>
        </p:nvSpPr>
        <p:spPr>
          <a:xfrm>
            <a:off x="5436096" y="2564904"/>
            <a:ext cx="432048" cy="432048"/>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6" name="25 CuadroTexto"/>
          <p:cNvSpPr txBox="1"/>
          <p:nvPr/>
        </p:nvSpPr>
        <p:spPr>
          <a:xfrm>
            <a:off x="5868144" y="2636912"/>
            <a:ext cx="3275856" cy="307777"/>
          </a:xfrm>
          <a:prstGeom prst="rect">
            <a:avLst/>
          </a:prstGeom>
          <a:noFill/>
        </p:spPr>
        <p:txBody>
          <a:bodyPr wrap="square" rtlCol="0">
            <a:spAutoFit/>
          </a:bodyPr>
          <a:lstStyle/>
          <a:p>
            <a:r>
              <a:rPr lang="es-ES" sz="1400" dirty="0" smtClean="0">
                <a:latin typeface="Century Gothic" pitchFamily="34" charset="0"/>
              </a:rPr>
              <a:t>Organización social y económica</a:t>
            </a:r>
            <a:endParaRPr lang="es-ES" sz="1400" dirty="0">
              <a:latin typeface="Century Gothic" pitchFamily="34" charset="0"/>
            </a:endParaRPr>
          </a:p>
        </p:txBody>
      </p:sp>
      <p:sp>
        <p:nvSpPr>
          <p:cNvPr id="30" name="29 Elipse"/>
          <p:cNvSpPr/>
          <p:nvPr/>
        </p:nvSpPr>
        <p:spPr>
          <a:xfrm>
            <a:off x="5436096" y="3140968"/>
            <a:ext cx="432048" cy="432048"/>
          </a:xfrm>
          <a:prstGeom prst="ellipse">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4" name="33 CuadroTexto"/>
          <p:cNvSpPr txBox="1"/>
          <p:nvPr/>
        </p:nvSpPr>
        <p:spPr>
          <a:xfrm>
            <a:off x="5868144" y="3212976"/>
            <a:ext cx="3275856" cy="307777"/>
          </a:xfrm>
          <a:prstGeom prst="rect">
            <a:avLst/>
          </a:prstGeom>
          <a:noFill/>
        </p:spPr>
        <p:txBody>
          <a:bodyPr wrap="square" rtlCol="0">
            <a:spAutoFit/>
          </a:bodyPr>
          <a:lstStyle/>
          <a:p>
            <a:r>
              <a:rPr lang="es-ES" sz="1400" dirty="0" smtClean="0">
                <a:latin typeface="Century Gothic" pitchFamily="34" charset="0"/>
              </a:rPr>
              <a:t>Valores social y morales</a:t>
            </a:r>
            <a:endParaRPr lang="es-ES" sz="1400" dirty="0">
              <a:latin typeface="Century Gothic" pitchFamily="34" charset="0"/>
            </a:endParaRPr>
          </a:p>
        </p:txBody>
      </p:sp>
      <p:sp>
        <p:nvSpPr>
          <p:cNvPr id="35" name="34 Elipse"/>
          <p:cNvSpPr/>
          <p:nvPr/>
        </p:nvSpPr>
        <p:spPr>
          <a:xfrm>
            <a:off x="5436096" y="3717032"/>
            <a:ext cx="432048" cy="432048"/>
          </a:xfrm>
          <a:prstGeom prst="ellipse">
            <a:avLst/>
          </a:prstGeom>
          <a:solidFill>
            <a:schemeClr val="bg1"/>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6" name="35 CuadroTexto"/>
          <p:cNvSpPr txBox="1"/>
          <p:nvPr/>
        </p:nvSpPr>
        <p:spPr>
          <a:xfrm>
            <a:off x="5868144" y="3789040"/>
            <a:ext cx="3275856" cy="307777"/>
          </a:xfrm>
          <a:prstGeom prst="rect">
            <a:avLst/>
          </a:prstGeom>
          <a:noFill/>
        </p:spPr>
        <p:txBody>
          <a:bodyPr wrap="square" rtlCol="0">
            <a:spAutoFit/>
          </a:bodyPr>
          <a:lstStyle/>
          <a:p>
            <a:r>
              <a:rPr lang="es-ES" sz="1400" dirty="0" smtClean="0">
                <a:latin typeface="Century Gothic" pitchFamily="34" charset="0"/>
              </a:rPr>
              <a:t>Concepto de “saber”</a:t>
            </a:r>
            <a:endParaRPr lang="es-ES" sz="1400" dirty="0">
              <a:latin typeface="Century Gothic" pitchFamily="34" charset="0"/>
            </a:endParaRPr>
          </a:p>
        </p:txBody>
      </p:sp>
      <p:sp>
        <p:nvSpPr>
          <p:cNvPr id="37" name="36 Elipse"/>
          <p:cNvSpPr/>
          <p:nvPr/>
        </p:nvSpPr>
        <p:spPr>
          <a:xfrm>
            <a:off x="5436096" y="4293096"/>
            <a:ext cx="432048" cy="432048"/>
          </a:xfrm>
          <a:prstGeom prst="ellipse">
            <a:avLst/>
          </a:prstGeom>
          <a:solidFill>
            <a:schemeClr val="bg1"/>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8" name="37 CuadroTexto"/>
          <p:cNvSpPr txBox="1"/>
          <p:nvPr/>
        </p:nvSpPr>
        <p:spPr>
          <a:xfrm>
            <a:off x="5868144" y="4365104"/>
            <a:ext cx="3275856" cy="307777"/>
          </a:xfrm>
          <a:prstGeom prst="rect">
            <a:avLst/>
          </a:prstGeom>
          <a:noFill/>
        </p:spPr>
        <p:txBody>
          <a:bodyPr wrap="square" rtlCol="0">
            <a:spAutoFit/>
          </a:bodyPr>
          <a:lstStyle/>
          <a:p>
            <a:r>
              <a:rPr lang="es-ES" sz="1400" dirty="0" smtClean="0">
                <a:latin typeface="Century Gothic" pitchFamily="34" charset="0"/>
              </a:rPr>
              <a:t>De la idea de aprender y enseñar</a:t>
            </a:r>
            <a:endParaRPr lang="es-ES" sz="1400" dirty="0">
              <a:latin typeface="Century Gothic"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strVal val="#ppt_w*0.70"/>
                                          </p:val>
                                        </p:tav>
                                        <p:tav tm="100000">
                                          <p:val>
                                            <p:strVal val="#ppt_w"/>
                                          </p:val>
                                        </p:tav>
                                      </p:tavLst>
                                    </p:anim>
                                    <p:anim calcmode="lin" valueType="num">
                                      <p:cBhvr>
                                        <p:cTn id="8" dur="1000" fill="hold"/>
                                        <p:tgtEl>
                                          <p:spTgt spid="22"/>
                                        </p:tgtEl>
                                        <p:attrNameLst>
                                          <p:attrName>ppt_h</p:attrName>
                                        </p:attrNameLst>
                                      </p:cBhvr>
                                      <p:tavLst>
                                        <p:tav tm="0">
                                          <p:val>
                                            <p:strVal val="#ppt_h"/>
                                          </p:val>
                                        </p:tav>
                                        <p:tav tm="100000">
                                          <p:val>
                                            <p:strVal val="#ppt_h"/>
                                          </p:val>
                                        </p:tav>
                                      </p:tavLst>
                                    </p:anim>
                                    <p:animEffect transition="in" filter="fade">
                                      <p:cBhvr>
                                        <p:cTn id="9" dur="1000"/>
                                        <p:tgtEl>
                                          <p:spTgt spid="2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p:cTn id="14" dur="1000" fill="hold"/>
                                        <p:tgtEl>
                                          <p:spTgt spid="21"/>
                                        </p:tgtEl>
                                        <p:attrNameLst>
                                          <p:attrName>ppt_w</p:attrName>
                                        </p:attrNameLst>
                                      </p:cBhvr>
                                      <p:tavLst>
                                        <p:tav tm="0">
                                          <p:val>
                                            <p:strVal val="#ppt_w*0.70"/>
                                          </p:val>
                                        </p:tav>
                                        <p:tav tm="100000">
                                          <p:val>
                                            <p:strVal val="#ppt_w"/>
                                          </p:val>
                                        </p:tav>
                                      </p:tavLst>
                                    </p:anim>
                                    <p:anim calcmode="lin" valueType="num">
                                      <p:cBhvr>
                                        <p:cTn id="15" dur="1000" fill="hold"/>
                                        <p:tgtEl>
                                          <p:spTgt spid="21"/>
                                        </p:tgtEl>
                                        <p:attrNameLst>
                                          <p:attrName>ppt_h</p:attrName>
                                        </p:attrNameLst>
                                      </p:cBhvr>
                                      <p:tavLst>
                                        <p:tav tm="0">
                                          <p:val>
                                            <p:strVal val="#ppt_h"/>
                                          </p:val>
                                        </p:tav>
                                        <p:tav tm="100000">
                                          <p:val>
                                            <p:strVal val="#ppt_h"/>
                                          </p:val>
                                        </p:tav>
                                      </p:tavLst>
                                    </p:anim>
                                    <p:animEffect transition="in" filter="fade">
                                      <p:cBhvr>
                                        <p:cTn id="16" dur="10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2000"/>
                                        <p:tgtEl>
                                          <p:spTgt spid="2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2000"/>
                                        <p:tgtEl>
                                          <p:spTgt spid="2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2000"/>
                                        <p:tgtEl>
                                          <p:spTgt spid="2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2000"/>
                                        <p:tgtEl>
                                          <p:spTgt spid="3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2000"/>
                                        <p:tgtEl>
                                          <p:spTgt spid="3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2000"/>
                                        <p:tgtEl>
                                          <p:spTgt spid="3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fade">
                                      <p:cBhvr>
                                        <p:cTn id="45" dur="2000"/>
                                        <p:tgtEl>
                                          <p:spTgt spid="36"/>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fade">
                                      <p:cBhvr>
                                        <p:cTn id="50" dur="2000"/>
                                        <p:tgtEl>
                                          <p:spTgt spid="3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fade">
                                      <p:cBhvr>
                                        <p:cTn id="53" dur="2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p:bldP spid="24" grpId="0" animBg="1"/>
      <p:bldP spid="26" grpId="0"/>
      <p:bldP spid="30" grpId="0" animBg="1"/>
      <p:bldP spid="34" grpId="0"/>
      <p:bldP spid="35" grpId="0" animBg="1"/>
      <p:bldP spid="36" grpId="0"/>
      <p:bldP spid="37" grpId="0" animBg="1"/>
      <p:bldP spid="3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Rectángulo"/>
          <p:cNvSpPr/>
          <p:nvPr/>
        </p:nvSpPr>
        <p:spPr>
          <a:xfrm>
            <a:off x="0" y="0"/>
            <a:ext cx="1000132" cy="107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5" name="24 CuadroTexto"/>
          <p:cNvSpPr txBox="1"/>
          <p:nvPr/>
        </p:nvSpPr>
        <p:spPr>
          <a:xfrm>
            <a:off x="5220072" y="260648"/>
            <a:ext cx="3600400" cy="1569660"/>
          </a:xfrm>
          <a:prstGeom prst="rect">
            <a:avLst/>
          </a:prstGeom>
          <a:noFill/>
        </p:spPr>
        <p:txBody>
          <a:bodyPr wrap="square" rtlCol="0">
            <a:spAutoFit/>
          </a:bodyPr>
          <a:lstStyle/>
          <a:p>
            <a:r>
              <a:rPr lang="es-ES" sz="2400" dirty="0" smtClean="0">
                <a:solidFill>
                  <a:schemeClr val="accent6">
                    <a:lumMod val="75000"/>
                  </a:schemeClr>
                </a:solidFill>
                <a:latin typeface="Century Gothic" pitchFamily="34" charset="0"/>
              </a:rPr>
              <a:t>ENTORNO SOCIO-EDUCATIVO: COMPETENCIAS DIGITALES</a:t>
            </a:r>
            <a:endParaRPr lang="es-ES" sz="2400" dirty="0"/>
          </a:p>
        </p:txBody>
      </p:sp>
      <p:sp>
        <p:nvSpPr>
          <p:cNvPr id="16" name="15 CuadroTexto"/>
          <p:cNvSpPr txBox="1"/>
          <p:nvPr/>
        </p:nvSpPr>
        <p:spPr>
          <a:xfrm>
            <a:off x="3131840" y="4005064"/>
            <a:ext cx="2304256" cy="461665"/>
          </a:xfrm>
          <a:prstGeom prst="rect">
            <a:avLst/>
          </a:prstGeom>
          <a:noFill/>
        </p:spPr>
        <p:txBody>
          <a:bodyPr wrap="square" rtlCol="0">
            <a:spAutoFit/>
          </a:bodyPr>
          <a:lstStyle/>
          <a:p>
            <a:pPr algn="ctr"/>
            <a:r>
              <a:rPr lang="es-ES" sz="2400" b="1" dirty="0" smtClean="0">
                <a:latin typeface="Century Gothic" pitchFamily="34" charset="0"/>
              </a:rPr>
              <a:t>alumnos</a:t>
            </a:r>
            <a:endParaRPr lang="es-ES" sz="2400" b="1" dirty="0">
              <a:latin typeface="Century Gothic" pitchFamily="34" charset="0"/>
            </a:endParaRPr>
          </a:p>
        </p:txBody>
      </p:sp>
      <p:grpSp>
        <p:nvGrpSpPr>
          <p:cNvPr id="48" name="47 Grupo"/>
          <p:cNvGrpSpPr/>
          <p:nvPr/>
        </p:nvGrpSpPr>
        <p:grpSpPr>
          <a:xfrm>
            <a:off x="2339752" y="1980129"/>
            <a:ext cx="4320480" cy="1376863"/>
            <a:chOff x="2339752" y="1980129"/>
            <a:chExt cx="4320480" cy="1376863"/>
          </a:xfrm>
        </p:grpSpPr>
        <p:sp>
          <p:nvSpPr>
            <p:cNvPr id="17" name="16 Rectángulo"/>
            <p:cNvSpPr/>
            <p:nvPr/>
          </p:nvSpPr>
          <p:spPr>
            <a:xfrm>
              <a:off x="2339752" y="1980129"/>
              <a:ext cx="4320480" cy="584775"/>
            </a:xfrm>
            <a:prstGeom prst="rect">
              <a:avLst/>
            </a:prstGeom>
          </p:spPr>
          <p:txBody>
            <a:bodyPr wrap="square">
              <a:spAutoFit/>
            </a:bodyPr>
            <a:lstStyle/>
            <a:p>
              <a:pPr algn="ctr"/>
              <a:r>
                <a:rPr lang="es-ES" sz="1600" dirty="0" smtClean="0">
                  <a:latin typeface="Century Gothic" pitchFamily="34" charset="0"/>
                </a:rPr>
                <a:t>Tecnologías digitales son mediadoras de</a:t>
              </a:r>
            </a:p>
            <a:p>
              <a:pPr algn="ctr"/>
              <a:r>
                <a:rPr lang="es-ES" sz="1600" dirty="0" smtClean="0">
                  <a:latin typeface="Century Gothic" pitchFamily="34" charset="0"/>
                </a:rPr>
                <a:t>gran parte de sus experiencias personales</a:t>
              </a:r>
              <a:endParaRPr lang="es-ES" sz="1600" dirty="0">
                <a:latin typeface="Century Gothic" pitchFamily="34" charset="0"/>
              </a:endParaRPr>
            </a:p>
          </p:txBody>
        </p:sp>
        <p:cxnSp>
          <p:nvCxnSpPr>
            <p:cNvPr id="47" name="46 Conector recto"/>
            <p:cNvCxnSpPr/>
            <p:nvPr/>
          </p:nvCxnSpPr>
          <p:spPr>
            <a:xfrm>
              <a:off x="4211960" y="2420888"/>
              <a:ext cx="0" cy="432048"/>
            </a:xfrm>
            <a:prstGeom prst="line">
              <a:avLst/>
            </a:prstGeom>
            <a:ln w="381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8" name="17 Elipse"/>
            <p:cNvSpPr/>
            <p:nvPr/>
          </p:nvSpPr>
          <p:spPr>
            <a:xfrm>
              <a:off x="3851920" y="2636912"/>
              <a:ext cx="720080" cy="720080"/>
            </a:xfrm>
            <a:prstGeom prst="ellipse">
              <a:avLst/>
            </a:prstGeom>
            <a:solidFill>
              <a:schemeClr val="bg1"/>
            </a:solidFill>
            <a:ln w="571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51" name="50 Grupo"/>
          <p:cNvGrpSpPr/>
          <p:nvPr/>
        </p:nvGrpSpPr>
        <p:grpSpPr>
          <a:xfrm>
            <a:off x="5076056" y="2996952"/>
            <a:ext cx="4067944" cy="864096"/>
            <a:chOff x="5076056" y="2996952"/>
            <a:chExt cx="4067944" cy="864096"/>
          </a:xfrm>
        </p:grpSpPr>
        <p:sp>
          <p:nvSpPr>
            <p:cNvPr id="27" name="26 Rectángulo"/>
            <p:cNvSpPr/>
            <p:nvPr/>
          </p:nvSpPr>
          <p:spPr>
            <a:xfrm>
              <a:off x="6335688" y="2996952"/>
              <a:ext cx="2808312" cy="830997"/>
            </a:xfrm>
            <a:prstGeom prst="rect">
              <a:avLst/>
            </a:prstGeom>
          </p:spPr>
          <p:txBody>
            <a:bodyPr wrap="square">
              <a:spAutoFit/>
            </a:bodyPr>
            <a:lstStyle/>
            <a:p>
              <a:r>
                <a:rPr lang="es-ES" sz="1600" dirty="0" smtClean="0">
                  <a:latin typeface="Century Gothic" pitchFamily="34" charset="0"/>
                </a:rPr>
                <a:t>Adquieren gran cantidad de información  fuera de la escuela</a:t>
              </a:r>
            </a:p>
          </p:txBody>
        </p:sp>
        <p:cxnSp>
          <p:nvCxnSpPr>
            <p:cNvPr id="50" name="49 Conector recto"/>
            <p:cNvCxnSpPr/>
            <p:nvPr/>
          </p:nvCxnSpPr>
          <p:spPr>
            <a:xfrm flipV="1">
              <a:off x="5436096" y="3501008"/>
              <a:ext cx="792088" cy="1655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 name="18 Elipse"/>
            <p:cNvSpPr/>
            <p:nvPr/>
          </p:nvSpPr>
          <p:spPr>
            <a:xfrm>
              <a:off x="5076056" y="3140968"/>
              <a:ext cx="720080" cy="720080"/>
            </a:xfrm>
            <a:prstGeom prst="ellipse">
              <a:avLst/>
            </a:prstGeom>
            <a:solidFill>
              <a:schemeClr val="bg1"/>
            </a:solid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54" name="53 Grupo"/>
          <p:cNvGrpSpPr/>
          <p:nvPr/>
        </p:nvGrpSpPr>
        <p:grpSpPr>
          <a:xfrm>
            <a:off x="5220072" y="4365104"/>
            <a:ext cx="4032448" cy="720080"/>
            <a:chOff x="5220072" y="4365104"/>
            <a:chExt cx="4032448" cy="720080"/>
          </a:xfrm>
        </p:grpSpPr>
        <p:sp>
          <p:nvSpPr>
            <p:cNvPr id="29" name="28 Rectángulo"/>
            <p:cNvSpPr/>
            <p:nvPr/>
          </p:nvSpPr>
          <p:spPr>
            <a:xfrm>
              <a:off x="6228184" y="4437112"/>
              <a:ext cx="3024336" cy="584775"/>
            </a:xfrm>
            <a:prstGeom prst="rect">
              <a:avLst/>
            </a:prstGeom>
          </p:spPr>
          <p:txBody>
            <a:bodyPr wrap="square">
              <a:spAutoFit/>
            </a:bodyPr>
            <a:lstStyle/>
            <a:p>
              <a:r>
                <a:rPr lang="es-ES" sz="1600" dirty="0" smtClean="0">
                  <a:latin typeface="Century Gothic" pitchFamily="34" charset="0"/>
                </a:rPr>
                <a:t>Toman decisiones rápidamente</a:t>
              </a:r>
              <a:endParaRPr lang="es-ES" sz="1600" dirty="0">
                <a:latin typeface="Century Gothic" pitchFamily="34" charset="0"/>
              </a:endParaRPr>
            </a:p>
          </p:txBody>
        </p:sp>
        <p:cxnSp>
          <p:nvCxnSpPr>
            <p:cNvPr id="53" name="52 Conector recto"/>
            <p:cNvCxnSpPr/>
            <p:nvPr/>
          </p:nvCxnSpPr>
          <p:spPr>
            <a:xfrm>
              <a:off x="5580112" y="4725144"/>
              <a:ext cx="648072" cy="0"/>
            </a:xfrm>
            <a:prstGeom prst="line">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1" name="30 Elipse"/>
            <p:cNvSpPr/>
            <p:nvPr/>
          </p:nvSpPr>
          <p:spPr>
            <a:xfrm>
              <a:off x="5220072" y="4365104"/>
              <a:ext cx="720080" cy="720080"/>
            </a:xfrm>
            <a:prstGeom prst="ellipse">
              <a:avLst/>
            </a:prstGeom>
            <a:solidFill>
              <a:schemeClr val="bg1"/>
            </a:solidFill>
            <a:ln w="571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57" name="56 Grupo"/>
          <p:cNvGrpSpPr/>
          <p:nvPr/>
        </p:nvGrpSpPr>
        <p:grpSpPr>
          <a:xfrm>
            <a:off x="4499992" y="5229200"/>
            <a:ext cx="4176464" cy="830997"/>
            <a:chOff x="4499992" y="5229200"/>
            <a:chExt cx="4176464" cy="830997"/>
          </a:xfrm>
        </p:grpSpPr>
        <p:sp>
          <p:nvSpPr>
            <p:cNvPr id="33" name="32 Rectángulo"/>
            <p:cNvSpPr/>
            <p:nvPr/>
          </p:nvSpPr>
          <p:spPr>
            <a:xfrm>
              <a:off x="5508104" y="5229200"/>
              <a:ext cx="3168352" cy="830997"/>
            </a:xfrm>
            <a:prstGeom prst="rect">
              <a:avLst/>
            </a:prstGeom>
          </p:spPr>
          <p:txBody>
            <a:bodyPr wrap="square">
              <a:spAutoFit/>
            </a:bodyPr>
            <a:lstStyle/>
            <a:p>
              <a:r>
                <a:rPr lang="es-ES" sz="1600" dirty="0" smtClean="0">
                  <a:latin typeface="Century Gothic" pitchFamily="34" charset="0"/>
                </a:rPr>
                <a:t>Acostumbrados a obtener respuestas casi instantáneas frente a sus acciones</a:t>
              </a:r>
              <a:endParaRPr lang="es-ES" sz="1600" dirty="0">
                <a:latin typeface="Century Gothic" pitchFamily="34" charset="0"/>
              </a:endParaRPr>
            </a:p>
          </p:txBody>
        </p:sp>
        <p:cxnSp>
          <p:nvCxnSpPr>
            <p:cNvPr id="56" name="55 Conector recto"/>
            <p:cNvCxnSpPr/>
            <p:nvPr/>
          </p:nvCxnSpPr>
          <p:spPr>
            <a:xfrm>
              <a:off x="4860032" y="5589240"/>
              <a:ext cx="648072" cy="0"/>
            </a:xfrm>
            <a:prstGeom prst="line">
              <a:avLst/>
            </a:prstGeom>
            <a:ln w="381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2" name="31 Elipse"/>
            <p:cNvSpPr/>
            <p:nvPr/>
          </p:nvSpPr>
          <p:spPr>
            <a:xfrm>
              <a:off x="4499992" y="5229200"/>
              <a:ext cx="720080" cy="720080"/>
            </a:xfrm>
            <a:prstGeom prst="ellipse">
              <a:avLst/>
            </a:prstGeom>
            <a:solidFill>
              <a:schemeClr val="bg1"/>
            </a:solidFill>
            <a:ln w="571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60" name="59 Grupo"/>
          <p:cNvGrpSpPr/>
          <p:nvPr/>
        </p:nvGrpSpPr>
        <p:grpSpPr>
          <a:xfrm>
            <a:off x="0" y="5157192"/>
            <a:ext cx="3851920" cy="830997"/>
            <a:chOff x="0" y="5157192"/>
            <a:chExt cx="3851920" cy="830997"/>
          </a:xfrm>
        </p:grpSpPr>
        <p:sp>
          <p:nvSpPr>
            <p:cNvPr id="39" name="38 Rectángulo"/>
            <p:cNvSpPr/>
            <p:nvPr/>
          </p:nvSpPr>
          <p:spPr>
            <a:xfrm>
              <a:off x="0" y="5157192"/>
              <a:ext cx="2808312" cy="830997"/>
            </a:xfrm>
            <a:prstGeom prst="rect">
              <a:avLst/>
            </a:prstGeom>
          </p:spPr>
          <p:txBody>
            <a:bodyPr wrap="square">
              <a:spAutoFit/>
            </a:bodyPr>
            <a:lstStyle/>
            <a:p>
              <a:pPr algn="r"/>
              <a:r>
                <a:rPr lang="es-ES" sz="1600" dirty="0" smtClean="0">
                  <a:latin typeface="Century Gothic" pitchFamily="34" charset="0"/>
                </a:rPr>
                <a:t>Desarrollo de la capacidad de  procesamiento paralelo</a:t>
              </a:r>
              <a:endParaRPr lang="es-ES" sz="1600" dirty="0">
                <a:latin typeface="Century Gothic" pitchFamily="34" charset="0"/>
              </a:endParaRPr>
            </a:p>
          </p:txBody>
        </p:sp>
        <p:grpSp>
          <p:nvGrpSpPr>
            <p:cNvPr id="59" name="58 Grupo"/>
            <p:cNvGrpSpPr/>
            <p:nvPr/>
          </p:nvGrpSpPr>
          <p:grpSpPr>
            <a:xfrm>
              <a:off x="2771800" y="5157192"/>
              <a:ext cx="1080120" cy="720080"/>
              <a:chOff x="2771800" y="5157192"/>
              <a:chExt cx="1080120" cy="720080"/>
            </a:xfrm>
          </p:grpSpPr>
          <p:cxnSp>
            <p:nvCxnSpPr>
              <p:cNvPr id="58" name="57 Conector recto"/>
              <p:cNvCxnSpPr/>
              <p:nvPr/>
            </p:nvCxnSpPr>
            <p:spPr>
              <a:xfrm>
                <a:off x="2771800" y="5517232"/>
                <a:ext cx="648072" cy="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40" name="39 Elipse"/>
              <p:cNvSpPr/>
              <p:nvPr/>
            </p:nvSpPr>
            <p:spPr>
              <a:xfrm>
                <a:off x="3131840" y="5157192"/>
                <a:ext cx="720080" cy="720080"/>
              </a:xfrm>
              <a:prstGeom prst="ellipse">
                <a:avLst/>
              </a:prstGeom>
              <a:solidFill>
                <a:schemeClr val="bg1"/>
              </a:solid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grpSp>
        <p:nvGrpSpPr>
          <p:cNvPr id="62" name="61 Grupo"/>
          <p:cNvGrpSpPr/>
          <p:nvPr/>
        </p:nvGrpSpPr>
        <p:grpSpPr>
          <a:xfrm>
            <a:off x="611560" y="4149080"/>
            <a:ext cx="2592288" cy="720080"/>
            <a:chOff x="611560" y="4149080"/>
            <a:chExt cx="2592288" cy="720080"/>
          </a:xfrm>
        </p:grpSpPr>
        <p:sp>
          <p:nvSpPr>
            <p:cNvPr id="42" name="41 Rectángulo"/>
            <p:cNvSpPr/>
            <p:nvPr/>
          </p:nvSpPr>
          <p:spPr>
            <a:xfrm>
              <a:off x="611560" y="4212377"/>
              <a:ext cx="1656184" cy="584775"/>
            </a:xfrm>
            <a:prstGeom prst="rect">
              <a:avLst/>
            </a:prstGeom>
          </p:spPr>
          <p:txBody>
            <a:bodyPr wrap="square">
              <a:spAutoFit/>
            </a:bodyPr>
            <a:lstStyle/>
            <a:p>
              <a:pPr algn="r"/>
              <a:r>
                <a:rPr lang="es-ES" sz="1600" dirty="0" smtClean="0">
                  <a:latin typeface="Century Gothic" pitchFamily="34" charset="0"/>
                </a:rPr>
                <a:t>Altamente </a:t>
              </a:r>
              <a:r>
                <a:rPr lang="es-ES" sz="1600" dirty="0" err="1" smtClean="0">
                  <a:latin typeface="Century Gothic" pitchFamily="34" charset="0"/>
                </a:rPr>
                <a:t>multimediales</a:t>
              </a:r>
              <a:endParaRPr lang="es-ES" sz="1600" dirty="0">
                <a:latin typeface="Century Gothic" pitchFamily="34" charset="0"/>
              </a:endParaRPr>
            </a:p>
          </p:txBody>
        </p:sp>
        <p:cxnSp>
          <p:nvCxnSpPr>
            <p:cNvPr id="61" name="60 Conector recto"/>
            <p:cNvCxnSpPr/>
            <p:nvPr/>
          </p:nvCxnSpPr>
          <p:spPr>
            <a:xfrm>
              <a:off x="2195736" y="4509120"/>
              <a:ext cx="648072" cy="0"/>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41" name="40 Elipse"/>
            <p:cNvSpPr/>
            <p:nvPr/>
          </p:nvSpPr>
          <p:spPr>
            <a:xfrm>
              <a:off x="2483768" y="4149080"/>
              <a:ext cx="720080" cy="720080"/>
            </a:xfrm>
            <a:prstGeom prst="ellipse">
              <a:avLst/>
            </a:prstGeom>
            <a:solidFill>
              <a:schemeClr val="bg1"/>
            </a:solid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64" name="63 Grupo"/>
          <p:cNvGrpSpPr/>
          <p:nvPr/>
        </p:nvGrpSpPr>
        <p:grpSpPr>
          <a:xfrm>
            <a:off x="251520" y="3140968"/>
            <a:ext cx="3240360" cy="720080"/>
            <a:chOff x="251520" y="3140968"/>
            <a:chExt cx="3240360" cy="720080"/>
          </a:xfrm>
        </p:grpSpPr>
        <p:sp>
          <p:nvSpPr>
            <p:cNvPr id="44" name="43 Rectángulo"/>
            <p:cNvSpPr/>
            <p:nvPr/>
          </p:nvSpPr>
          <p:spPr>
            <a:xfrm>
              <a:off x="251520" y="3140968"/>
              <a:ext cx="2160240" cy="584775"/>
            </a:xfrm>
            <a:prstGeom prst="rect">
              <a:avLst/>
            </a:prstGeom>
          </p:spPr>
          <p:txBody>
            <a:bodyPr wrap="square">
              <a:spAutoFit/>
            </a:bodyPr>
            <a:lstStyle/>
            <a:p>
              <a:pPr algn="r"/>
              <a:r>
                <a:rPr lang="es-ES" sz="1600" dirty="0" smtClean="0">
                  <a:latin typeface="Century Gothic" pitchFamily="34" charset="0"/>
                </a:rPr>
                <a:t>Estilos de aprendizaje propios</a:t>
              </a:r>
              <a:endParaRPr lang="es-ES" sz="1600" dirty="0">
                <a:latin typeface="Century Gothic" pitchFamily="34" charset="0"/>
              </a:endParaRPr>
            </a:p>
          </p:txBody>
        </p:sp>
        <p:cxnSp>
          <p:nvCxnSpPr>
            <p:cNvPr id="63" name="62 Conector recto"/>
            <p:cNvCxnSpPr/>
            <p:nvPr/>
          </p:nvCxnSpPr>
          <p:spPr>
            <a:xfrm>
              <a:off x="2411760" y="3501008"/>
              <a:ext cx="648072" cy="0"/>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43" name="42 Elipse"/>
            <p:cNvSpPr/>
            <p:nvPr/>
          </p:nvSpPr>
          <p:spPr>
            <a:xfrm>
              <a:off x="2771800" y="3140968"/>
              <a:ext cx="720080" cy="720080"/>
            </a:xfrm>
            <a:prstGeom prst="ellipse">
              <a:avLst/>
            </a:prstGeom>
            <a:solidFill>
              <a:schemeClr val="bg1"/>
            </a:solidFill>
            <a:ln w="571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65" name="64 CuadroTexto"/>
          <p:cNvSpPr txBox="1"/>
          <p:nvPr/>
        </p:nvSpPr>
        <p:spPr>
          <a:xfrm>
            <a:off x="6444208" y="6534834"/>
            <a:ext cx="3672408" cy="646331"/>
          </a:xfrm>
          <a:prstGeom prst="rect">
            <a:avLst/>
          </a:prstGeom>
          <a:noFill/>
        </p:spPr>
        <p:txBody>
          <a:bodyPr wrap="square" rtlCol="0">
            <a:spAutoFit/>
          </a:bodyPr>
          <a:lstStyle/>
          <a:p>
            <a:r>
              <a:rPr lang="es-ES" dirty="0" smtClean="0">
                <a:solidFill>
                  <a:schemeClr val="bg1">
                    <a:lumMod val="75000"/>
                  </a:schemeClr>
                </a:solidFill>
                <a:latin typeface="Century Gothic" pitchFamily="34" charset="0"/>
              </a:rPr>
              <a:t>OECD-CERI. 2006</a:t>
            </a:r>
          </a:p>
          <a:p>
            <a:endParaRPr lang="es-ES" dirty="0">
              <a:solidFill>
                <a:schemeClr val="bg1">
                  <a:lumMod val="75000"/>
                </a:schemeClr>
              </a:solidFill>
              <a:latin typeface="Century Gothic"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20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20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fade">
                                      <p:cBhvr>
                                        <p:cTn id="17" dur="2000"/>
                                        <p:tgtEl>
                                          <p:spTgt spid="5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fade">
                                      <p:cBhvr>
                                        <p:cTn id="22" dur="2000"/>
                                        <p:tgtEl>
                                          <p:spTgt spid="5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0"/>
                                        </p:tgtEl>
                                        <p:attrNameLst>
                                          <p:attrName>style.visibility</p:attrName>
                                        </p:attrNameLst>
                                      </p:cBhvr>
                                      <p:to>
                                        <p:strVal val="visible"/>
                                      </p:to>
                                    </p:set>
                                    <p:animEffect transition="in" filter="fade">
                                      <p:cBhvr>
                                        <p:cTn id="27" dur="2000"/>
                                        <p:tgtEl>
                                          <p:spTgt spid="6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fade">
                                      <p:cBhvr>
                                        <p:cTn id="32" dur="2000"/>
                                        <p:tgtEl>
                                          <p:spTgt spid="6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fade">
                                      <p:cBhvr>
                                        <p:cTn id="37" dur="20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5" name="24 CuadroTexto"/>
          <p:cNvSpPr txBox="1"/>
          <p:nvPr/>
        </p:nvSpPr>
        <p:spPr>
          <a:xfrm>
            <a:off x="5220072" y="260648"/>
            <a:ext cx="3600400" cy="1569660"/>
          </a:xfrm>
          <a:prstGeom prst="rect">
            <a:avLst/>
          </a:prstGeom>
          <a:noFill/>
        </p:spPr>
        <p:txBody>
          <a:bodyPr wrap="square" rtlCol="0">
            <a:spAutoFit/>
          </a:bodyPr>
          <a:lstStyle/>
          <a:p>
            <a:r>
              <a:rPr lang="es-ES" sz="2400" dirty="0" smtClean="0">
                <a:solidFill>
                  <a:schemeClr val="accent6">
                    <a:lumMod val="75000"/>
                  </a:schemeClr>
                </a:solidFill>
                <a:latin typeface="Century Gothic" pitchFamily="34" charset="0"/>
              </a:rPr>
              <a:t>ENTORNO SOCIO-EDUCATIVO: COMPETENCIAS DIGITALES</a:t>
            </a:r>
            <a:endParaRPr lang="es-ES" sz="2400" dirty="0"/>
          </a:p>
        </p:txBody>
      </p:sp>
      <p:sp>
        <p:nvSpPr>
          <p:cNvPr id="18" name="17 CuadroTexto"/>
          <p:cNvSpPr txBox="1"/>
          <p:nvPr/>
        </p:nvSpPr>
        <p:spPr>
          <a:xfrm>
            <a:off x="3563888" y="2420888"/>
            <a:ext cx="5184576" cy="338554"/>
          </a:xfrm>
          <a:prstGeom prst="rect">
            <a:avLst/>
          </a:prstGeom>
          <a:noFill/>
        </p:spPr>
        <p:txBody>
          <a:bodyPr wrap="square" rtlCol="0">
            <a:spAutoFit/>
          </a:bodyPr>
          <a:lstStyle/>
          <a:p>
            <a:r>
              <a:rPr lang="es-ES_tradnl" sz="1600" dirty="0" smtClean="0">
                <a:latin typeface="Century Gothic" pitchFamily="34" charset="0"/>
              </a:rPr>
              <a:t>Considerar que el saber está en toda la sociedad.</a:t>
            </a:r>
            <a:endParaRPr lang="es-ES" sz="1600" dirty="0" smtClean="0">
              <a:effectLst>
                <a:outerShdw blurRad="38100" dist="38100" dir="2700000" algn="tl">
                  <a:srgbClr val="000000"/>
                </a:outerShdw>
              </a:effectLst>
              <a:latin typeface="Century Gothic" pitchFamily="34" charset="0"/>
            </a:endParaRPr>
          </a:p>
        </p:txBody>
      </p:sp>
      <p:sp>
        <p:nvSpPr>
          <p:cNvPr id="19" name="18 CuadroTexto"/>
          <p:cNvSpPr txBox="1"/>
          <p:nvPr/>
        </p:nvSpPr>
        <p:spPr>
          <a:xfrm>
            <a:off x="3491880" y="3068960"/>
            <a:ext cx="5652120" cy="830997"/>
          </a:xfrm>
          <a:prstGeom prst="rect">
            <a:avLst/>
          </a:prstGeom>
          <a:noFill/>
        </p:spPr>
        <p:txBody>
          <a:bodyPr wrap="square" rtlCol="0">
            <a:spAutoFit/>
          </a:bodyPr>
          <a:lstStyle/>
          <a:p>
            <a:r>
              <a:rPr lang="es-ES" sz="1600" dirty="0" smtClean="0">
                <a:latin typeface="Century Gothic" pitchFamily="34" charset="0"/>
              </a:rPr>
              <a:t>Posibilitar destrezas, habilidades, actitudes y valores en los alumnos para desenvolverse en contexto social, comunicativo y tecnológico.</a:t>
            </a:r>
            <a:endParaRPr lang="es-ES" sz="1600" dirty="0" smtClean="0">
              <a:effectLst>
                <a:outerShdw blurRad="38100" dist="38100" dir="2700000" algn="tl">
                  <a:srgbClr val="000000"/>
                </a:outerShdw>
              </a:effectLst>
              <a:latin typeface="Century Gothic" pitchFamily="34" charset="0"/>
            </a:endParaRPr>
          </a:p>
        </p:txBody>
      </p:sp>
      <p:sp>
        <p:nvSpPr>
          <p:cNvPr id="29" name="28 CuadroTexto"/>
          <p:cNvSpPr txBox="1"/>
          <p:nvPr/>
        </p:nvSpPr>
        <p:spPr>
          <a:xfrm>
            <a:off x="3275856" y="4005064"/>
            <a:ext cx="5868144" cy="584775"/>
          </a:xfrm>
          <a:prstGeom prst="rect">
            <a:avLst/>
          </a:prstGeom>
          <a:noFill/>
        </p:spPr>
        <p:txBody>
          <a:bodyPr wrap="square" rtlCol="0">
            <a:spAutoFit/>
          </a:bodyPr>
          <a:lstStyle/>
          <a:p>
            <a:r>
              <a:rPr lang="es-ES" sz="1600" dirty="0" smtClean="0">
                <a:latin typeface="Century Gothic" pitchFamily="34" charset="0"/>
              </a:rPr>
              <a:t>Adaptar el papel, las aptitudes y actitudes  del docente al contexto.</a:t>
            </a:r>
            <a:endParaRPr lang="es-ES" sz="1600" dirty="0" smtClean="0">
              <a:effectLst>
                <a:outerShdw blurRad="38100" dist="38100" dir="2700000" algn="tl">
                  <a:srgbClr val="000000"/>
                </a:outerShdw>
              </a:effectLst>
              <a:latin typeface="Century Gothic" pitchFamily="34" charset="0"/>
            </a:endParaRPr>
          </a:p>
        </p:txBody>
      </p:sp>
      <p:sp>
        <p:nvSpPr>
          <p:cNvPr id="31" name="30 CuadroTexto"/>
          <p:cNvSpPr txBox="1"/>
          <p:nvPr/>
        </p:nvSpPr>
        <p:spPr>
          <a:xfrm>
            <a:off x="2699792" y="4581128"/>
            <a:ext cx="6444208" cy="584775"/>
          </a:xfrm>
          <a:prstGeom prst="rect">
            <a:avLst/>
          </a:prstGeom>
          <a:noFill/>
        </p:spPr>
        <p:txBody>
          <a:bodyPr wrap="square" rtlCol="0">
            <a:spAutoFit/>
          </a:bodyPr>
          <a:lstStyle/>
          <a:p>
            <a:r>
              <a:rPr lang="es-ES_tradnl" sz="1600" dirty="0" smtClean="0">
                <a:latin typeface="Century Gothic" pitchFamily="34" charset="0"/>
                <a:cs typeface="Times New Roman" pitchFamily="18" charset="0"/>
              </a:rPr>
              <a:t>Compatibilizar los valores escolares y  valores del escenario social.</a:t>
            </a:r>
            <a:endParaRPr lang="es-ES" sz="1600" dirty="0" smtClean="0">
              <a:effectLst>
                <a:outerShdw blurRad="38100" dist="38100" dir="2700000" algn="tl">
                  <a:srgbClr val="000000"/>
                </a:outerShdw>
              </a:effectLst>
              <a:latin typeface="Century Gothic" pitchFamily="34" charset="0"/>
            </a:endParaRPr>
          </a:p>
        </p:txBody>
      </p:sp>
      <p:sp>
        <p:nvSpPr>
          <p:cNvPr id="32" name="31 CuadroTexto"/>
          <p:cNvSpPr txBox="1"/>
          <p:nvPr/>
        </p:nvSpPr>
        <p:spPr>
          <a:xfrm>
            <a:off x="1979712" y="5157192"/>
            <a:ext cx="7164288" cy="584775"/>
          </a:xfrm>
          <a:prstGeom prst="rect">
            <a:avLst/>
          </a:prstGeom>
          <a:noFill/>
        </p:spPr>
        <p:txBody>
          <a:bodyPr wrap="square" rtlCol="0">
            <a:spAutoFit/>
          </a:bodyPr>
          <a:lstStyle/>
          <a:p>
            <a:r>
              <a:rPr lang="es-ES_tradnl" sz="1600" dirty="0" smtClean="0">
                <a:latin typeface="Century Gothic" pitchFamily="34" charset="0"/>
                <a:cs typeface="Times New Roman" pitchFamily="18" charset="0"/>
              </a:rPr>
              <a:t>Integrar las </a:t>
            </a:r>
            <a:r>
              <a:rPr lang="es-ES_tradnl" sz="1600" dirty="0" err="1" smtClean="0">
                <a:latin typeface="Century Gothic" pitchFamily="34" charset="0"/>
                <a:cs typeface="Times New Roman" pitchFamily="18" charset="0"/>
              </a:rPr>
              <a:t>TICyA</a:t>
            </a:r>
            <a:r>
              <a:rPr lang="es-ES_tradnl" sz="1600" dirty="0" smtClean="0">
                <a:latin typeface="Century Gothic" pitchFamily="34" charset="0"/>
                <a:cs typeface="Times New Roman" pitchFamily="18" charset="0"/>
              </a:rPr>
              <a:t> en los procesos organizativos, didácticos y  de interacción social del entorno educativo.</a:t>
            </a:r>
            <a:endParaRPr lang="es-ES" sz="1600" dirty="0" smtClean="0">
              <a:effectLst>
                <a:outerShdw blurRad="38100" dist="38100" dir="2700000" algn="tl">
                  <a:srgbClr val="000000"/>
                </a:outerShdw>
              </a:effectLst>
              <a:latin typeface="Century Gothic" pitchFamily="34" charset="0"/>
            </a:endParaRPr>
          </a:p>
        </p:txBody>
      </p:sp>
      <p:sp>
        <p:nvSpPr>
          <p:cNvPr id="39" name="38 CuadroTexto"/>
          <p:cNvSpPr txBox="1"/>
          <p:nvPr/>
        </p:nvSpPr>
        <p:spPr>
          <a:xfrm>
            <a:off x="971600" y="5868561"/>
            <a:ext cx="8172400" cy="338554"/>
          </a:xfrm>
          <a:prstGeom prst="rect">
            <a:avLst/>
          </a:prstGeom>
          <a:noFill/>
        </p:spPr>
        <p:txBody>
          <a:bodyPr wrap="square" rtlCol="0">
            <a:spAutoFit/>
          </a:bodyPr>
          <a:lstStyle/>
          <a:p>
            <a:r>
              <a:rPr lang="es-ES" sz="1600" dirty="0" smtClean="0">
                <a:latin typeface="Century Gothic" pitchFamily="34" charset="0"/>
              </a:rPr>
              <a:t>Consolidar comunidades educativas que, trascendiendo al espacio y el tiempo.</a:t>
            </a:r>
            <a:endParaRPr lang="es-ES" sz="1600" dirty="0" smtClean="0">
              <a:effectLst>
                <a:outerShdw blurRad="38100" dist="38100" dir="2700000" algn="tl">
                  <a:srgbClr val="000000"/>
                </a:outerShdw>
              </a:effectLst>
              <a:latin typeface="Century Gothic" pitchFamily="34" charset="0"/>
            </a:endParaRPr>
          </a:p>
        </p:txBody>
      </p:sp>
      <p:grpSp>
        <p:nvGrpSpPr>
          <p:cNvPr id="45" name="44 Grupo"/>
          <p:cNvGrpSpPr/>
          <p:nvPr/>
        </p:nvGrpSpPr>
        <p:grpSpPr>
          <a:xfrm>
            <a:off x="-2412776" y="-459432"/>
            <a:ext cx="5976664" cy="5976664"/>
            <a:chOff x="-2412776" y="-459432"/>
            <a:chExt cx="5976664" cy="5976664"/>
          </a:xfrm>
        </p:grpSpPr>
        <p:sp>
          <p:nvSpPr>
            <p:cNvPr id="16" name="15 CuadroTexto"/>
            <p:cNvSpPr txBox="1"/>
            <p:nvPr/>
          </p:nvSpPr>
          <p:spPr>
            <a:xfrm>
              <a:off x="899593" y="3284984"/>
              <a:ext cx="1609736" cy="830997"/>
            </a:xfrm>
            <a:prstGeom prst="rect">
              <a:avLst/>
            </a:prstGeom>
            <a:noFill/>
          </p:spPr>
          <p:txBody>
            <a:bodyPr wrap="none" rtlCol="0">
              <a:spAutoFit/>
            </a:bodyPr>
            <a:lstStyle/>
            <a:p>
              <a:pPr algn="ctr"/>
              <a:r>
                <a:rPr lang="es-ES" sz="2400" dirty="0" smtClean="0">
                  <a:latin typeface="Century Gothic" pitchFamily="34" charset="0"/>
                </a:rPr>
                <a:t>Retos </a:t>
              </a:r>
            </a:p>
            <a:p>
              <a:pPr algn="ctr"/>
              <a:r>
                <a:rPr lang="es-ES" sz="2400" dirty="0" smtClean="0">
                  <a:latin typeface="Century Gothic" pitchFamily="34" charset="0"/>
                </a:rPr>
                <a:t>docentes</a:t>
              </a:r>
              <a:endParaRPr lang="es-ES" sz="2400" dirty="0">
                <a:latin typeface="Century Gothic" pitchFamily="34" charset="0"/>
              </a:endParaRPr>
            </a:p>
          </p:txBody>
        </p:sp>
        <p:sp>
          <p:nvSpPr>
            <p:cNvPr id="17" name="16 Arco"/>
            <p:cNvSpPr/>
            <p:nvPr/>
          </p:nvSpPr>
          <p:spPr>
            <a:xfrm rot="5400000">
              <a:off x="-2412776" y="-459432"/>
              <a:ext cx="5976664" cy="5976664"/>
            </a:xfrm>
            <a:prstGeom prst="arc">
              <a:avLst>
                <a:gd name="adj1" fmla="val 16200000"/>
                <a:gd name="adj2" fmla="val 17279574"/>
              </a:avLst>
            </a:prstGeom>
            <a:ln w="76200">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41" name="40 Arco"/>
            <p:cNvSpPr/>
            <p:nvPr/>
          </p:nvSpPr>
          <p:spPr>
            <a:xfrm rot="5400000">
              <a:off x="-2412776" y="-459432"/>
              <a:ext cx="5976664" cy="5976664"/>
            </a:xfrm>
            <a:prstGeom prst="arc">
              <a:avLst>
                <a:gd name="adj1" fmla="val 17230853"/>
                <a:gd name="adj2" fmla="val 18658303"/>
              </a:avLst>
            </a:prstGeom>
            <a:ln w="76200">
              <a:solidFill>
                <a:schemeClr val="accent6">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42" name="41 Arco"/>
            <p:cNvSpPr/>
            <p:nvPr/>
          </p:nvSpPr>
          <p:spPr>
            <a:xfrm rot="5400000">
              <a:off x="-2412776" y="-459432"/>
              <a:ext cx="5976664" cy="5976664"/>
            </a:xfrm>
            <a:prstGeom prst="arc">
              <a:avLst>
                <a:gd name="adj1" fmla="val 18635967"/>
                <a:gd name="adj2" fmla="val 20009919"/>
              </a:avLst>
            </a:prstGeom>
            <a:ln w="76200">
              <a:solidFill>
                <a:schemeClr val="accent3">
                  <a:lumMod val="75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43" name="42 Arco"/>
            <p:cNvSpPr/>
            <p:nvPr/>
          </p:nvSpPr>
          <p:spPr>
            <a:xfrm rot="5400000">
              <a:off x="-2412776" y="-459432"/>
              <a:ext cx="5976664" cy="5976664"/>
            </a:xfrm>
            <a:prstGeom prst="arc">
              <a:avLst>
                <a:gd name="adj1" fmla="val 19657336"/>
                <a:gd name="adj2" fmla="val 21330778"/>
              </a:avLst>
            </a:prstGeom>
            <a:ln w="76200">
              <a:solidFill>
                <a:schemeClr val="accent4">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20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20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20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20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20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2000"/>
                                        <p:tgtEl>
                                          <p:spTgt spid="3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2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9" grpId="0"/>
      <p:bldP spid="31" grpId="0"/>
      <p:bldP spid="32" grpId="0"/>
      <p:bldP spid="3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Rectángulo"/>
          <p:cNvSpPr/>
          <p:nvPr/>
        </p:nvSpPr>
        <p:spPr>
          <a:xfrm>
            <a:off x="0" y="0"/>
            <a:ext cx="1000132" cy="107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5" name="24 CuadroTexto"/>
          <p:cNvSpPr txBox="1"/>
          <p:nvPr/>
        </p:nvSpPr>
        <p:spPr>
          <a:xfrm>
            <a:off x="5220072" y="260648"/>
            <a:ext cx="3600400" cy="1569660"/>
          </a:xfrm>
          <a:prstGeom prst="rect">
            <a:avLst/>
          </a:prstGeom>
          <a:noFill/>
        </p:spPr>
        <p:txBody>
          <a:bodyPr wrap="square" rtlCol="0">
            <a:spAutoFit/>
          </a:bodyPr>
          <a:lstStyle/>
          <a:p>
            <a:r>
              <a:rPr lang="es-ES" sz="2400" dirty="0" smtClean="0">
                <a:solidFill>
                  <a:schemeClr val="accent6">
                    <a:lumMod val="75000"/>
                  </a:schemeClr>
                </a:solidFill>
                <a:latin typeface="Century Gothic" pitchFamily="34" charset="0"/>
              </a:rPr>
              <a:t>ENTORNO SOCIO-EDUCATIVO: COMPETENCIAS DIGITALES</a:t>
            </a:r>
            <a:endParaRPr lang="es-ES" sz="2400" dirty="0"/>
          </a:p>
        </p:txBody>
      </p:sp>
      <p:sp>
        <p:nvSpPr>
          <p:cNvPr id="21" name="AutoShape 12"/>
          <p:cNvSpPr>
            <a:spLocks noChangeArrowheads="1"/>
          </p:cNvSpPr>
          <p:nvPr/>
        </p:nvSpPr>
        <p:spPr bwMode="auto">
          <a:xfrm rot="5385271" flipH="1" flipV="1">
            <a:off x="2585239" y="2504703"/>
            <a:ext cx="3049588" cy="2819400"/>
          </a:xfrm>
          <a:custGeom>
            <a:avLst/>
            <a:gdLst>
              <a:gd name="G0" fmla="+- -529207 0 0"/>
              <a:gd name="G1" fmla="+- -11575506 0 0"/>
              <a:gd name="G2" fmla="+- -529207 0 -11575506"/>
              <a:gd name="G3" fmla="+- 10800 0 0"/>
              <a:gd name="G4" fmla="+- 0 0 -529207"/>
              <a:gd name="T0" fmla="*/ 360 256 1"/>
              <a:gd name="T1" fmla="*/ 0 256 1"/>
              <a:gd name="G5" fmla="+- G2 T0 T1"/>
              <a:gd name="G6" fmla="?: G2 G2 G5"/>
              <a:gd name="G7" fmla="+- 0 0 G6"/>
              <a:gd name="G8" fmla="+- 5887 0 0"/>
              <a:gd name="G9" fmla="+- 0 0 -11575506"/>
              <a:gd name="G10" fmla="+- 5887 0 2700"/>
              <a:gd name="G11" fmla="cos G10 -529207"/>
              <a:gd name="G12" fmla="sin G10 -529207"/>
              <a:gd name="G13" fmla="cos 13500 -529207"/>
              <a:gd name="G14" fmla="sin 13500 -529207"/>
              <a:gd name="G15" fmla="+- G11 10800 0"/>
              <a:gd name="G16" fmla="+- G12 10800 0"/>
              <a:gd name="G17" fmla="+- G13 10800 0"/>
              <a:gd name="G18" fmla="+- G14 10800 0"/>
              <a:gd name="G19" fmla="*/ 5887 1 2"/>
              <a:gd name="G20" fmla="+- G19 5400 0"/>
              <a:gd name="G21" fmla="cos G20 -529207"/>
              <a:gd name="G22" fmla="sin G20 -529207"/>
              <a:gd name="G23" fmla="+- G21 10800 0"/>
              <a:gd name="G24" fmla="+- G12 G23 G22"/>
              <a:gd name="G25" fmla="+- G22 G23 G11"/>
              <a:gd name="G26" fmla="cos 10800 -529207"/>
              <a:gd name="G27" fmla="sin 10800 -529207"/>
              <a:gd name="G28" fmla="cos 5887 -529207"/>
              <a:gd name="G29" fmla="sin 5887 -529207"/>
              <a:gd name="G30" fmla="+- G26 10800 0"/>
              <a:gd name="G31" fmla="+- G27 10800 0"/>
              <a:gd name="G32" fmla="+- G28 10800 0"/>
              <a:gd name="G33" fmla="+- G29 10800 0"/>
              <a:gd name="G34" fmla="+- G19 5400 0"/>
              <a:gd name="G35" fmla="cos G34 -11575506"/>
              <a:gd name="G36" fmla="sin G34 -11575506"/>
              <a:gd name="G37" fmla="+/ -11575506 -529207 2"/>
              <a:gd name="T2" fmla="*/ 180 256 1"/>
              <a:gd name="T3" fmla="*/ 0 256 1"/>
              <a:gd name="G38" fmla="+- G37 T2 T3"/>
              <a:gd name="G39" fmla="?: G2 G37 G38"/>
              <a:gd name="G40" fmla="cos 10800 G39"/>
              <a:gd name="G41" fmla="sin 10800 G39"/>
              <a:gd name="G42" fmla="cos 5887 G39"/>
              <a:gd name="G43" fmla="sin 5887 G39"/>
              <a:gd name="G44" fmla="+- G40 10800 0"/>
              <a:gd name="G45" fmla="+- G41 10800 0"/>
              <a:gd name="G46" fmla="+- G42 10800 0"/>
              <a:gd name="G47" fmla="+- G43 10800 0"/>
              <a:gd name="G48" fmla="+- G35 10800 0"/>
              <a:gd name="G49" fmla="+- G36 10800 0"/>
              <a:gd name="T4" fmla="*/ 10356 w 21600"/>
              <a:gd name="T5" fmla="*/ 9 h 21600"/>
              <a:gd name="T6" fmla="*/ 2470 w 21600"/>
              <a:gd name="T7" fmla="*/ 10309 h 21600"/>
              <a:gd name="T8" fmla="*/ 10558 w 21600"/>
              <a:gd name="T9" fmla="*/ 4917 h 21600"/>
              <a:gd name="T10" fmla="*/ 24166 w 21600"/>
              <a:gd name="T11" fmla="*/ 8903 h 21600"/>
              <a:gd name="T12" fmla="*/ 19786 w 21600"/>
              <a:gd name="T13" fmla="*/ 14733 h 21600"/>
              <a:gd name="T14" fmla="*/ 13955 w 21600"/>
              <a:gd name="T15" fmla="*/ 10352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628" y="9973"/>
                </a:moveTo>
                <a:cubicBezTo>
                  <a:pt x="16216" y="7070"/>
                  <a:pt x="13731" y="4913"/>
                  <a:pt x="10800" y="4913"/>
                </a:cubicBezTo>
                <a:cubicBezTo>
                  <a:pt x="7683" y="4912"/>
                  <a:pt x="5106" y="7342"/>
                  <a:pt x="4923" y="10453"/>
                </a:cubicBezTo>
                <a:lnTo>
                  <a:pt x="18" y="10164"/>
                </a:lnTo>
                <a:cubicBezTo>
                  <a:pt x="354" y="4456"/>
                  <a:pt x="5082" y="-1"/>
                  <a:pt x="10800" y="0"/>
                </a:cubicBezTo>
                <a:cubicBezTo>
                  <a:pt x="16178" y="0"/>
                  <a:pt x="20737" y="3957"/>
                  <a:pt x="21492" y="9282"/>
                </a:cubicBezTo>
                <a:lnTo>
                  <a:pt x="24166" y="8903"/>
                </a:lnTo>
                <a:lnTo>
                  <a:pt x="19786" y="14733"/>
                </a:lnTo>
                <a:lnTo>
                  <a:pt x="13955" y="10352"/>
                </a:lnTo>
                <a:lnTo>
                  <a:pt x="16628" y="9973"/>
                </a:lnTo>
                <a:close/>
              </a:path>
            </a:pathLst>
          </a:custGeom>
          <a:solidFill>
            <a:schemeClr val="accent5">
              <a:lumMod val="60000"/>
              <a:lumOff val="40000"/>
            </a:schemeClr>
          </a:solidFill>
          <a:ln w="9525">
            <a:noFill/>
            <a:miter lim="800000"/>
            <a:headEnd/>
            <a:tailEnd/>
          </a:ln>
          <a:effectLst>
            <a:outerShdw dist="35921" dir="2700000" algn="ctr" rotWithShape="0">
              <a:schemeClr val="bg2"/>
            </a:outerShdw>
          </a:effectLst>
        </p:spPr>
        <p:txBody>
          <a:bodyPr wrap="none" anchor="ctr"/>
          <a:lstStyle/>
          <a:p>
            <a:endParaRPr lang="es-ES"/>
          </a:p>
        </p:txBody>
      </p:sp>
      <p:sp>
        <p:nvSpPr>
          <p:cNvPr id="22" name="AutoShape 10"/>
          <p:cNvSpPr>
            <a:spLocks noChangeArrowheads="1"/>
          </p:cNvSpPr>
          <p:nvPr/>
        </p:nvSpPr>
        <p:spPr bwMode="auto">
          <a:xfrm rot="5385271">
            <a:off x="3235751" y="2504704"/>
            <a:ext cx="3049588" cy="2819400"/>
          </a:xfrm>
          <a:custGeom>
            <a:avLst/>
            <a:gdLst>
              <a:gd name="G0" fmla="+- -529207 0 0"/>
              <a:gd name="G1" fmla="+- -11575506 0 0"/>
              <a:gd name="G2" fmla="+- -529207 0 -11575506"/>
              <a:gd name="G3" fmla="+- 10800 0 0"/>
              <a:gd name="G4" fmla="+- 0 0 -529207"/>
              <a:gd name="T0" fmla="*/ 360 256 1"/>
              <a:gd name="T1" fmla="*/ 0 256 1"/>
              <a:gd name="G5" fmla="+- G2 T0 T1"/>
              <a:gd name="G6" fmla="?: G2 G2 G5"/>
              <a:gd name="G7" fmla="+- 0 0 G6"/>
              <a:gd name="G8" fmla="+- 5887 0 0"/>
              <a:gd name="G9" fmla="+- 0 0 -11575506"/>
              <a:gd name="G10" fmla="+- 5887 0 2700"/>
              <a:gd name="G11" fmla="cos G10 -529207"/>
              <a:gd name="G12" fmla="sin G10 -529207"/>
              <a:gd name="G13" fmla="cos 13500 -529207"/>
              <a:gd name="G14" fmla="sin 13500 -529207"/>
              <a:gd name="G15" fmla="+- G11 10800 0"/>
              <a:gd name="G16" fmla="+- G12 10800 0"/>
              <a:gd name="G17" fmla="+- G13 10800 0"/>
              <a:gd name="G18" fmla="+- G14 10800 0"/>
              <a:gd name="G19" fmla="*/ 5887 1 2"/>
              <a:gd name="G20" fmla="+- G19 5400 0"/>
              <a:gd name="G21" fmla="cos G20 -529207"/>
              <a:gd name="G22" fmla="sin G20 -529207"/>
              <a:gd name="G23" fmla="+- G21 10800 0"/>
              <a:gd name="G24" fmla="+- G12 G23 G22"/>
              <a:gd name="G25" fmla="+- G22 G23 G11"/>
              <a:gd name="G26" fmla="cos 10800 -529207"/>
              <a:gd name="G27" fmla="sin 10800 -529207"/>
              <a:gd name="G28" fmla="cos 5887 -529207"/>
              <a:gd name="G29" fmla="sin 5887 -529207"/>
              <a:gd name="G30" fmla="+- G26 10800 0"/>
              <a:gd name="G31" fmla="+- G27 10800 0"/>
              <a:gd name="G32" fmla="+- G28 10800 0"/>
              <a:gd name="G33" fmla="+- G29 10800 0"/>
              <a:gd name="G34" fmla="+- G19 5400 0"/>
              <a:gd name="G35" fmla="cos G34 -11575506"/>
              <a:gd name="G36" fmla="sin G34 -11575506"/>
              <a:gd name="G37" fmla="+/ -11575506 -529207 2"/>
              <a:gd name="T2" fmla="*/ 180 256 1"/>
              <a:gd name="T3" fmla="*/ 0 256 1"/>
              <a:gd name="G38" fmla="+- G37 T2 T3"/>
              <a:gd name="G39" fmla="?: G2 G37 G38"/>
              <a:gd name="G40" fmla="cos 10800 G39"/>
              <a:gd name="G41" fmla="sin 10800 G39"/>
              <a:gd name="G42" fmla="cos 5887 G39"/>
              <a:gd name="G43" fmla="sin 5887 G39"/>
              <a:gd name="G44" fmla="+- G40 10800 0"/>
              <a:gd name="G45" fmla="+- G41 10800 0"/>
              <a:gd name="G46" fmla="+- G42 10800 0"/>
              <a:gd name="G47" fmla="+- G43 10800 0"/>
              <a:gd name="G48" fmla="+- G35 10800 0"/>
              <a:gd name="G49" fmla="+- G36 10800 0"/>
              <a:gd name="T4" fmla="*/ 10356 w 21600"/>
              <a:gd name="T5" fmla="*/ 9 h 21600"/>
              <a:gd name="T6" fmla="*/ 2470 w 21600"/>
              <a:gd name="T7" fmla="*/ 10309 h 21600"/>
              <a:gd name="T8" fmla="*/ 10558 w 21600"/>
              <a:gd name="T9" fmla="*/ 4917 h 21600"/>
              <a:gd name="T10" fmla="*/ 24166 w 21600"/>
              <a:gd name="T11" fmla="*/ 8903 h 21600"/>
              <a:gd name="T12" fmla="*/ 19786 w 21600"/>
              <a:gd name="T13" fmla="*/ 14733 h 21600"/>
              <a:gd name="T14" fmla="*/ 13955 w 21600"/>
              <a:gd name="T15" fmla="*/ 10352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628" y="9973"/>
                </a:moveTo>
                <a:cubicBezTo>
                  <a:pt x="16216" y="7070"/>
                  <a:pt x="13731" y="4913"/>
                  <a:pt x="10800" y="4913"/>
                </a:cubicBezTo>
                <a:cubicBezTo>
                  <a:pt x="7683" y="4912"/>
                  <a:pt x="5106" y="7342"/>
                  <a:pt x="4923" y="10453"/>
                </a:cubicBezTo>
                <a:lnTo>
                  <a:pt x="18" y="10164"/>
                </a:lnTo>
                <a:cubicBezTo>
                  <a:pt x="354" y="4456"/>
                  <a:pt x="5082" y="-1"/>
                  <a:pt x="10800" y="0"/>
                </a:cubicBezTo>
                <a:cubicBezTo>
                  <a:pt x="16178" y="0"/>
                  <a:pt x="20737" y="3957"/>
                  <a:pt x="21492" y="9282"/>
                </a:cubicBezTo>
                <a:lnTo>
                  <a:pt x="24166" y="8903"/>
                </a:lnTo>
                <a:lnTo>
                  <a:pt x="19786" y="14733"/>
                </a:lnTo>
                <a:lnTo>
                  <a:pt x="13955" y="10352"/>
                </a:lnTo>
                <a:lnTo>
                  <a:pt x="16628" y="9973"/>
                </a:lnTo>
                <a:close/>
              </a:path>
            </a:pathLst>
          </a:custGeom>
          <a:solidFill>
            <a:srgbClr val="FFC000"/>
          </a:solidFill>
          <a:ln w="9525">
            <a:noFill/>
            <a:miter lim="800000"/>
            <a:headEnd/>
            <a:tailEnd/>
          </a:ln>
          <a:effectLst>
            <a:outerShdw dist="35921" dir="2700000" algn="ctr" rotWithShape="0">
              <a:schemeClr val="bg2"/>
            </a:outerShdw>
          </a:effectLst>
        </p:spPr>
        <p:txBody>
          <a:bodyPr wrap="none" anchor="ctr"/>
          <a:lstStyle/>
          <a:p>
            <a:endParaRPr lang="es-ES"/>
          </a:p>
        </p:txBody>
      </p:sp>
      <p:sp>
        <p:nvSpPr>
          <p:cNvPr id="23" name="Text Box 5"/>
          <p:cNvSpPr txBox="1">
            <a:spLocks noChangeArrowheads="1"/>
          </p:cNvSpPr>
          <p:nvPr/>
        </p:nvSpPr>
        <p:spPr bwMode="auto">
          <a:xfrm>
            <a:off x="3428992" y="3643314"/>
            <a:ext cx="2042547" cy="646331"/>
          </a:xfrm>
          <a:prstGeom prst="rect">
            <a:avLst/>
          </a:prstGeom>
          <a:noFill/>
          <a:ln w="9525">
            <a:noFill/>
            <a:miter lim="800000"/>
            <a:headEnd/>
            <a:tailEnd/>
          </a:ln>
          <a:effectLst/>
        </p:spPr>
        <p:txBody>
          <a:bodyPr wrap="none">
            <a:spAutoFit/>
          </a:bodyPr>
          <a:lstStyle/>
          <a:p>
            <a:pPr algn="ctr"/>
            <a:r>
              <a:rPr lang="es-ES" dirty="0" smtClean="0">
                <a:latin typeface="Century Gothic" pitchFamily="34" charset="0"/>
              </a:rPr>
              <a:t>SOCIEDAD DEL </a:t>
            </a:r>
            <a:br>
              <a:rPr lang="es-ES" dirty="0" smtClean="0">
                <a:latin typeface="Century Gothic" pitchFamily="34" charset="0"/>
              </a:rPr>
            </a:br>
            <a:r>
              <a:rPr lang="es-ES" dirty="0" smtClean="0">
                <a:latin typeface="Century Gothic" pitchFamily="34" charset="0"/>
              </a:rPr>
              <a:t>CONOCIMIENTO</a:t>
            </a:r>
            <a:endParaRPr lang="es-ES" dirty="0">
              <a:latin typeface="Century Gothic" pitchFamily="34" charset="0"/>
            </a:endParaRPr>
          </a:p>
        </p:txBody>
      </p:sp>
      <p:sp>
        <p:nvSpPr>
          <p:cNvPr id="24" name="Text Box 8"/>
          <p:cNvSpPr txBox="1">
            <a:spLocks noChangeArrowheads="1"/>
          </p:cNvSpPr>
          <p:nvPr/>
        </p:nvSpPr>
        <p:spPr bwMode="auto">
          <a:xfrm>
            <a:off x="3357554" y="2428868"/>
            <a:ext cx="2238112" cy="646331"/>
          </a:xfrm>
          <a:prstGeom prst="rect">
            <a:avLst/>
          </a:prstGeom>
          <a:noFill/>
          <a:ln w="9525">
            <a:noFill/>
            <a:miter lim="800000"/>
            <a:headEnd/>
            <a:tailEnd/>
          </a:ln>
          <a:effectLst/>
        </p:spPr>
        <p:txBody>
          <a:bodyPr wrap="none">
            <a:spAutoFit/>
          </a:bodyPr>
          <a:lstStyle/>
          <a:p>
            <a:pPr algn="ctr"/>
            <a:r>
              <a:rPr lang="es-ES" dirty="0" smtClean="0">
                <a:latin typeface="Century Gothic" pitchFamily="34" charset="0"/>
              </a:rPr>
              <a:t>TECNOLOGÍAS DE </a:t>
            </a:r>
            <a:br>
              <a:rPr lang="es-ES" dirty="0" smtClean="0">
                <a:latin typeface="Century Gothic" pitchFamily="34" charset="0"/>
              </a:rPr>
            </a:br>
            <a:r>
              <a:rPr lang="es-ES" dirty="0" smtClean="0">
                <a:latin typeface="Century Gothic" pitchFamily="34" charset="0"/>
              </a:rPr>
              <a:t>LA INFORMACIÓN</a:t>
            </a:r>
            <a:endParaRPr lang="es-ES" dirty="0">
              <a:latin typeface="Century Gothic" pitchFamily="34" charset="0"/>
            </a:endParaRPr>
          </a:p>
        </p:txBody>
      </p:sp>
      <p:sp>
        <p:nvSpPr>
          <p:cNvPr id="26" name="Text Box 16"/>
          <p:cNvSpPr txBox="1">
            <a:spLocks noChangeArrowheads="1"/>
          </p:cNvSpPr>
          <p:nvPr/>
        </p:nvSpPr>
        <p:spPr bwMode="auto">
          <a:xfrm>
            <a:off x="3643306" y="4714884"/>
            <a:ext cx="1665841" cy="646331"/>
          </a:xfrm>
          <a:prstGeom prst="rect">
            <a:avLst/>
          </a:prstGeom>
          <a:noFill/>
          <a:ln w="9525">
            <a:noFill/>
            <a:miter lim="800000"/>
            <a:headEnd/>
            <a:tailEnd/>
          </a:ln>
          <a:effectLst/>
        </p:spPr>
        <p:txBody>
          <a:bodyPr wrap="none">
            <a:spAutoFit/>
          </a:bodyPr>
          <a:lstStyle/>
          <a:p>
            <a:pPr algn="ctr"/>
            <a:r>
              <a:rPr lang="es-ES" dirty="0" smtClean="0">
                <a:latin typeface="Century Gothic" pitchFamily="34" charset="0"/>
              </a:rPr>
              <a:t>EDUCACIÓN </a:t>
            </a:r>
            <a:br>
              <a:rPr lang="es-ES" dirty="0" smtClean="0">
                <a:latin typeface="Century Gothic" pitchFamily="34" charset="0"/>
              </a:rPr>
            </a:br>
            <a:r>
              <a:rPr lang="es-ES" dirty="0" smtClean="0">
                <a:latin typeface="Century Gothic" pitchFamily="34" charset="0"/>
              </a:rPr>
              <a:t>DE CALIDAD</a:t>
            </a:r>
            <a:endParaRPr lang="es-ES" dirty="0">
              <a:latin typeface="Century Gothic"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strips(downLef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9"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strips(upLeft)">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p:cTn id="21" dur="500" fill="hold"/>
                                        <p:tgtEl>
                                          <p:spTgt spid="23"/>
                                        </p:tgtEl>
                                        <p:attrNameLst>
                                          <p:attrName>ppt_w</p:attrName>
                                        </p:attrNameLst>
                                      </p:cBhvr>
                                      <p:tavLst>
                                        <p:tav tm="0">
                                          <p:val>
                                            <p:fltVal val="0"/>
                                          </p:val>
                                        </p:tav>
                                        <p:tav tm="100000">
                                          <p:val>
                                            <p:strVal val="#ppt_w"/>
                                          </p:val>
                                        </p:tav>
                                      </p:tavLst>
                                    </p:anim>
                                    <p:anim calcmode="lin" valueType="num">
                                      <p:cBhvr>
                                        <p:cTn id="22" dur="500" fill="hold"/>
                                        <p:tgtEl>
                                          <p:spTgt spid="23"/>
                                        </p:tgtEl>
                                        <p:attrNameLst>
                                          <p:attrName>ppt_h</p:attrName>
                                        </p:attrNameLst>
                                      </p:cBhvr>
                                      <p:tavLst>
                                        <p:tav tm="0">
                                          <p:val>
                                            <p:fltVal val="0"/>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utoUpdateAnimBg="0"/>
      <p:bldP spid="24" grpId="0" autoUpdateAnimBg="0"/>
      <p:bldP spid="26"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Rectángulo"/>
          <p:cNvSpPr/>
          <p:nvPr/>
        </p:nvSpPr>
        <p:spPr>
          <a:xfrm>
            <a:off x="0" y="0"/>
            <a:ext cx="1000132" cy="107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5" name="24 CuadroTexto"/>
          <p:cNvSpPr txBox="1"/>
          <p:nvPr/>
        </p:nvSpPr>
        <p:spPr>
          <a:xfrm>
            <a:off x="5220072" y="260648"/>
            <a:ext cx="3600400" cy="1569660"/>
          </a:xfrm>
          <a:prstGeom prst="rect">
            <a:avLst/>
          </a:prstGeom>
          <a:noFill/>
        </p:spPr>
        <p:txBody>
          <a:bodyPr wrap="square" rtlCol="0">
            <a:spAutoFit/>
          </a:bodyPr>
          <a:lstStyle/>
          <a:p>
            <a:r>
              <a:rPr lang="es-ES" sz="2400" dirty="0" smtClean="0">
                <a:solidFill>
                  <a:schemeClr val="accent6">
                    <a:lumMod val="75000"/>
                  </a:schemeClr>
                </a:solidFill>
                <a:latin typeface="Century Gothic" pitchFamily="34" charset="0"/>
              </a:rPr>
              <a:t>ENTORNO SOCIO-EDUCATIVO: COMPETENCIAS DIGITALES</a:t>
            </a:r>
            <a:endParaRPr lang="es-ES" sz="2400" dirty="0"/>
          </a:p>
        </p:txBody>
      </p:sp>
      <p:grpSp>
        <p:nvGrpSpPr>
          <p:cNvPr id="10" name="9 Grupo"/>
          <p:cNvGrpSpPr/>
          <p:nvPr/>
        </p:nvGrpSpPr>
        <p:grpSpPr>
          <a:xfrm>
            <a:off x="2700333" y="2389609"/>
            <a:ext cx="3469912" cy="3049589"/>
            <a:chOff x="2700333" y="2389609"/>
            <a:chExt cx="3469912" cy="3049589"/>
          </a:xfrm>
        </p:grpSpPr>
        <p:sp>
          <p:nvSpPr>
            <p:cNvPr id="11" name="AutoShape 12"/>
            <p:cNvSpPr>
              <a:spLocks noChangeArrowheads="1"/>
            </p:cNvSpPr>
            <p:nvPr/>
          </p:nvSpPr>
          <p:spPr bwMode="auto">
            <a:xfrm rot="5385271" flipH="1" flipV="1">
              <a:off x="2585239" y="2504703"/>
              <a:ext cx="3049588" cy="2819400"/>
            </a:xfrm>
            <a:custGeom>
              <a:avLst/>
              <a:gdLst>
                <a:gd name="G0" fmla="+- -529207 0 0"/>
                <a:gd name="G1" fmla="+- -11575506 0 0"/>
                <a:gd name="G2" fmla="+- -529207 0 -11575506"/>
                <a:gd name="G3" fmla="+- 10800 0 0"/>
                <a:gd name="G4" fmla="+- 0 0 -529207"/>
                <a:gd name="T0" fmla="*/ 360 256 1"/>
                <a:gd name="T1" fmla="*/ 0 256 1"/>
                <a:gd name="G5" fmla="+- G2 T0 T1"/>
                <a:gd name="G6" fmla="?: G2 G2 G5"/>
                <a:gd name="G7" fmla="+- 0 0 G6"/>
                <a:gd name="G8" fmla="+- 5887 0 0"/>
                <a:gd name="G9" fmla="+- 0 0 -11575506"/>
                <a:gd name="G10" fmla="+- 5887 0 2700"/>
                <a:gd name="G11" fmla="cos G10 -529207"/>
                <a:gd name="G12" fmla="sin G10 -529207"/>
                <a:gd name="G13" fmla="cos 13500 -529207"/>
                <a:gd name="G14" fmla="sin 13500 -529207"/>
                <a:gd name="G15" fmla="+- G11 10800 0"/>
                <a:gd name="G16" fmla="+- G12 10800 0"/>
                <a:gd name="G17" fmla="+- G13 10800 0"/>
                <a:gd name="G18" fmla="+- G14 10800 0"/>
                <a:gd name="G19" fmla="*/ 5887 1 2"/>
                <a:gd name="G20" fmla="+- G19 5400 0"/>
                <a:gd name="G21" fmla="cos G20 -529207"/>
                <a:gd name="G22" fmla="sin G20 -529207"/>
                <a:gd name="G23" fmla="+- G21 10800 0"/>
                <a:gd name="G24" fmla="+- G12 G23 G22"/>
                <a:gd name="G25" fmla="+- G22 G23 G11"/>
                <a:gd name="G26" fmla="cos 10800 -529207"/>
                <a:gd name="G27" fmla="sin 10800 -529207"/>
                <a:gd name="G28" fmla="cos 5887 -529207"/>
                <a:gd name="G29" fmla="sin 5887 -529207"/>
                <a:gd name="G30" fmla="+- G26 10800 0"/>
                <a:gd name="G31" fmla="+- G27 10800 0"/>
                <a:gd name="G32" fmla="+- G28 10800 0"/>
                <a:gd name="G33" fmla="+- G29 10800 0"/>
                <a:gd name="G34" fmla="+- G19 5400 0"/>
                <a:gd name="G35" fmla="cos G34 -11575506"/>
                <a:gd name="G36" fmla="sin G34 -11575506"/>
                <a:gd name="G37" fmla="+/ -11575506 -529207 2"/>
                <a:gd name="T2" fmla="*/ 180 256 1"/>
                <a:gd name="T3" fmla="*/ 0 256 1"/>
                <a:gd name="G38" fmla="+- G37 T2 T3"/>
                <a:gd name="G39" fmla="?: G2 G37 G38"/>
                <a:gd name="G40" fmla="cos 10800 G39"/>
                <a:gd name="G41" fmla="sin 10800 G39"/>
                <a:gd name="G42" fmla="cos 5887 G39"/>
                <a:gd name="G43" fmla="sin 5887 G39"/>
                <a:gd name="G44" fmla="+- G40 10800 0"/>
                <a:gd name="G45" fmla="+- G41 10800 0"/>
                <a:gd name="G46" fmla="+- G42 10800 0"/>
                <a:gd name="G47" fmla="+- G43 10800 0"/>
                <a:gd name="G48" fmla="+- G35 10800 0"/>
                <a:gd name="G49" fmla="+- G36 10800 0"/>
                <a:gd name="T4" fmla="*/ 10356 w 21600"/>
                <a:gd name="T5" fmla="*/ 9 h 21600"/>
                <a:gd name="T6" fmla="*/ 2470 w 21600"/>
                <a:gd name="T7" fmla="*/ 10309 h 21600"/>
                <a:gd name="T8" fmla="*/ 10558 w 21600"/>
                <a:gd name="T9" fmla="*/ 4917 h 21600"/>
                <a:gd name="T10" fmla="*/ 24166 w 21600"/>
                <a:gd name="T11" fmla="*/ 8903 h 21600"/>
                <a:gd name="T12" fmla="*/ 19786 w 21600"/>
                <a:gd name="T13" fmla="*/ 14733 h 21600"/>
                <a:gd name="T14" fmla="*/ 13955 w 21600"/>
                <a:gd name="T15" fmla="*/ 10352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628" y="9973"/>
                  </a:moveTo>
                  <a:cubicBezTo>
                    <a:pt x="16216" y="7070"/>
                    <a:pt x="13731" y="4913"/>
                    <a:pt x="10800" y="4913"/>
                  </a:cubicBezTo>
                  <a:cubicBezTo>
                    <a:pt x="7683" y="4912"/>
                    <a:pt x="5106" y="7342"/>
                    <a:pt x="4923" y="10453"/>
                  </a:cubicBezTo>
                  <a:lnTo>
                    <a:pt x="18" y="10164"/>
                  </a:lnTo>
                  <a:cubicBezTo>
                    <a:pt x="354" y="4456"/>
                    <a:pt x="5082" y="-1"/>
                    <a:pt x="10800" y="0"/>
                  </a:cubicBezTo>
                  <a:cubicBezTo>
                    <a:pt x="16178" y="0"/>
                    <a:pt x="20737" y="3957"/>
                    <a:pt x="21492" y="9282"/>
                  </a:cubicBezTo>
                  <a:lnTo>
                    <a:pt x="24166" y="8903"/>
                  </a:lnTo>
                  <a:lnTo>
                    <a:pt x="19786" y="14733"/>
                  </a:lnTo>
                  <a:lnTo>
                    <a:pt x="13955" y="10352"/>
                  </a:lnTo>
                  <a:lnTo>
                    <a:pt x="16628" y="9973"/>
                  </a:lnTo>
                  <a:close/>
                </a:path>
              </a:pathLst>
            </a:custGeom>
            <a:solidFill>
              <a:schemeClr val="accent5">
                <a:lumMod val="60000"/>
                <a:lumOff val="40000"/>
              </a:schemeClr>
            </a:solidFill>
            <a:ln w="9525">
              <a:noFill/>
              <a:miter lim="800000"/>
              <a:headEnd/>
              <a:tailEnd/>
            </a:ln>
            <a:effectLst>
              <a:outerShdw dist="35921" dir="2700000" algn="ctr" rotWithShape="0">
                <a:schemeClr val="bg2"/>
              </a:outerShdw>
            </a:effectLst>
          </p:spPr>
          <p:txBody>
            <a:bodyPr wrap="none" anchor="ctr"/>
            <a:lstStyle/>
            <a:p>
              <a:endParaRPr lang="es-ES"/>
            </a:p>
          </p:txBody>
        </p:sp>
        <p:sp>
          <p:nvSpPr>
            <p:cNvPr id="12" name="AutoShape 10"/>
            <p:cNvSpPr>
              <a:spLocks noChangeArrowheads="1"/>
            </p:cNvSpPr>
            <p:nvPr/>
          </p:nvSpPr>
          <p:spPr bwMode="auto">
            <a:xfrm rot="5385271">
              <a:off x="3235751" y="2504704"/>
              <a:ext cx="3049588" cy="2819400"/>
            </a:xfrm>
            <a:custGeom>
              <a:avLst/>
              <a:gdLst>
                <a:gd name="G0" fmla="+- -529207 0 0"/>
                <a:gd name="G1" fmla="+- -11575506 0 0"/>
                <a:gd name="G2" fmla="+- -529207 0 -11575506"/>
                <a:gd name="G3" fmla="+- 10800 0 0"/>
                <a:gd name="G4" fmla="+- 0 0 -529207"/>
                <a:gd name="T0" fmla="*/ 360 256 1"/>
                <a:gd name="T1" fmla="*/ 0 256 1"/>
                <a:gd name="G5" fmla="+- G2 T0 T1"/>
                <a:gd name="G6" fmla="?: G2 G2 G5"/>
                <a:gd name="G7" fmla="+- 0 0 G6"/>
                <a:gd name="G8" fmla="+- 5887 0 0"/>
                <a:gd name="G9" fmla="+- 0 0 -11575506"/>
                <a:gd name="G10" fmla="+- 5887 0 2700"/>
                <a:gd name="G11" fmla="cos G10 -529207"/>
                <a:gd name="G12" fmla="sin G10 -529207"/>
                <a:gd name="G13" fmla="cos 13500 -529207"/>
                <a:gd name="G14" fmla="sin 13500 -529207"/>
                <a:gd name="G15" fmla="+- G11 10800 0"/>
                <a:gd name="G16" fmla="+- G12 10800 0"/>
                <a:gd name="G17" fmla="+- G13 10800 0"/>
                <a:gd name="G18" fmla="+- G14 10800 0"/>
                <a:gd name="G19" fmla="*/ 5887 1 2"/>
                <a:gd name="G20" fmla="+- G19 5400 0"/>
                <a:gd name="G21" fmla="cos G20 -529207"/>
                <a:gd name="G22" fmla="sin G20 -529207"/>
                <a:gd name="G23" fmla="+- G21 10800 0"/>
                <a:gd name="G24" fmla="+- G12 G23 G22"/>
                <a:gd name="G25" fmla="+- G22 G23 G11"/>
                <a:gd name="G26" fmla="cos 10800 -529207"/>
                <a:gd name="G27" fmla="sin 10800 -529207"/>
                <a:gd name="G28" fmla="cos 5887 -529207"/>
                <a:gd name="G29" fmla="sin 5887 -529207"/>
                <a:gd name="G30" fmla="+- G26 10800 0"/>
                <a:gd name="G31" fmla="+- G27 10800 0"/>
                <a:gd name="G32" fmla="+- G28 10800 0"/>
                <a:gd name="G33" fmla="+- G29 10800 0"/>
                <a:gd name="G34" fmla="+- G19 5400 0"/>
                <a:gd name="G35" fmla="cos G34 -11575506"/>
                <a:gd name="G36" fmla="sin G34 -11575506"/>
                <a:gd name="G37" fmla="+/ -11575506 -529207 2"/>
                <a:gd name="T2" fmla="*/ 180 256 1"/>
                <a:gd name="T3" fmla="*/ 0 256 1"/>
                <a:gd name="G38" fmla="+- G37 T2 T3"/>
                <a:gd name="G39" fmla="?: G2 G37 G38"/>
                <a:gd name="G40" fmla="cos 10800 G39"/>
                <a:gd name="G41" fmla="sin 10800 G39"/>
                <a:gd name="G42" fmla="cos 5887 G39"/>
                <a:gd name="G43" fmla="sin 5887 G39"/>
                <a:gd name="G44" fmla="+- G40 10800 0"/>
                <a:gd name="G45" fmla="+- G41 10800 0"/>
                <a:gd name="G46" fmla="+- G42 10800 0"/>
                <a:gd name="G47" fmla="+- G43 10800 0"/>
                <a:gd name="G48" fmla="+- G35 10800 0"/>
                <a:gd name="G49" fmla="+- G36 10800 0"/>
                <a:gd name="T4" fmla="*/ 10356 w 21600"/>
                <a:gd name="T5" fmla="*/ 9 h 21600"/>
                <a:gd name="T6" fmla="*/ 2470 w 21600"/>
                <a:gd name="T7" fmla="*/ 10309 h 21600"/>
                <a:gd name="T8" fmla="*/ 10558 w 21600"/>
                <a:gd name="T9" fmla="*/ 4917 h 21600"/>
                <a:gd name="T10" fmla="*/ 24166 w 21600"/>
                <a:gd name="T11" fmla="*/ 8903 h 21600"/>
                <a:gd name="T12" fmla="*/ 19786 w 21600"/>
                <a:gd name="T13" fmla="*/ 14733 h 21600"/>
                <a:gd name="T14" fmla="*/ 13955 w 21600"/>
                <a:gd name="T15" fmla="*/ 10352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628" y="9973"/>
                  </a:moveTo>
                  <a:cubicBezTo>
                    <a:pt x="16216" y="7070"/>
                    <a:pt x="13731" y="4913"/>
                    <a:pt x="10800" y="4913"/>
                  </a:cubicBezTo>
                  <a:cubicBezTo>
                    <a:pt x="7683" y="4912"/>
                    <a:pt x="5106" y="7342"/>
                    <a:pt x="4923" y="10453"/>
                  </a:cubicBezTo>
                  <a:lnTo>
                    <a:pt x="18" y="10164"/>
                  </a:lnTo>
                  <a:cubicBezTo>
                    <a:pt x="354" y="4456"/>
                    <a:pt x="5082" y="-1"/>
                    <a:pt x="10800" y="0"/>
                  </a:cubicBezTo>
                  <a:cubicBezTo>
                    <a:pt x="16178" y="0"/>
                    <a:pt x="20737" y="3957"/>
                    <a:pt x="21492" y="9282"/>
                  </a:cubicBezTo>
                  <a:lnTo>
                    <a:pt x="24166" y="8903"/>
                  </a:lnTo>
                  <a:lnTo>
                    <a:pt x="19786" y="14733"/>
                  </a:lnTo>
                  <a:lnTo>
                    <a:pt x="13955" y="10352"/>
                  </a:lnTo>
                  <a:lnTo>
                    <a:pt x="16628" y="9973"/>
                  </a:lnTo>
                  <a:close/>
                </a:path>
              </a:pathLst>
            </a:custGeom>
            <a:solidFill>
              <a:srgbClr val="FFC000"/>
            </a:solidFill>
            <a:ln w="9525">
              <a:noFill/>
              <a:miter lim="800000"/>
              <a:headEnd/>
              <a:tailEnd/>
            </a:ln>
            <a:effectLst>
              <a:outerShdw dist="35921" dir="2700000" algn="ctr" rotWithShape="0">
                <a:schemeClr val="bg2"/>
              </a:outerShdw>
            </a:effectLst>
          </p:spPr>
          <p:txBody>
            <a:bodyPr wrap="none" anchor="ctr"/>
            <a:lstStyle/>
            <a:p>
              <a:endParaRPr lang="es-ES"/>
            </a:p>
          </p:txBody>
        </p:sp>
        <p:sp>
          <p:nvSpPr>
            <p:cNvPr id="13" name="Text Box 5"/>
            <p:cNvSpPr txBox="1">
              <a:spLocks noChangeArrowheads="1"/>
            </p:cNvSpPr>
            <p:nvPr/>
          </p:nvSpPr>
          <p:spPr bwMode="auto">
            <a:xfrm>
              <a:off x="3428992" y="3643314"/>
              <a:ext cx="2042547" cy="646331"/>
            </a:xfrm>
            <a:prstGeom prst="rect">
              <a:avLst/>
            </a:prstGeom>
            <a:noFill/>
            <a:ln w="9525">
              <a:noFill/>
              <a:miter lim="800000"/>
              <a:headEnd/>
              <a:tailEnd/>
            </a:ln>
            <a:effectLst/>
          </p:spPr>
          <p:txBody>
            <a:bodyPr wrap="none">
              <a:spAutoFit/>
            </a:bodyPr>
            <a:lstStyle/>
            <a:p>
              <a:pPr algn="ctr"/>
              <a:r>
                <a:rPr lang="es-ES" dirty="0" smtClean="0">
                  <a:latin typeface="Century Gothic" pitchFamily="34" charset="0"/>
                </a:rPr>
                <a:t>SOCIEDAD DEL </a:t>
              </a:r>
              <a:br>
                <a:rPr lang="es-ES" dirty="0" smtClean="0">
                  <a:latin typeface="Century Gothic" pitchFamily="34" charset="0"/>
                </a:rPr>
              </a:br>
              <a:r>
                <a:rPr lang="es-ES" dirty="0" smtClean="0">
                  <a:latin typeface="Century Gothic" pitchFamily="34" charset="0"/>
                </a:rPr>
                <a:t>CONOCIMIENTO</a:t>
              </a:r>
              <a:endParaRPr lang="es-ES" dirty="0">
                <a:latin typeface="Century Gothic" pitchFamily="34" charset="0"/>
              </a:endParaRPr>
            </a:p>
          </p:txBody>
        </p:sp>
        <p:sp>
          <p:nvSpPr>
            <p:cNvPr id="14" name="Text Box 8"/>
            <p:cNvSpPr txBox="1">
              <a:spLocks noChangeArrowheads="1"/>
            </p:cNvSpPr>
            <p:nvPr/>
          </p:nvSpPr>
          <p:spPr bwMode="auto">
            <a:xfrm>
              <a:off x="3357554" y="2428868"/>
              <a:ext cx="2238112" cy="646331"/>
            </a:xfrm>
            <a:prstGeom prst="rect">
              <a:avLst/>
            </a:prstGeom>
            <a:noFill/>
            <a:ln w="9525">
              <a:noFill/>
              <a:miter lim="800000"/>
              <a:headEnd/>
              <a:tailEnd/>
            </a:ln>
            <a:effectLst/>
          </p:spPr>
          <p:txBody>
            <a:bodyPr wrap="none">
              <a:spAutoFit/>
            </a:bodyPr>
            <a:lstStyle/>
            <a:p>
              <a:pPr algn="ctr"/>
              <a:r>
                <a:rPr lang="es-ES" dirty="0" smtClean="0">
                  <a:latin typeface="Century Gothic" pitchFamily="34" charset="0"/>
                </a:rPr>
                <a:t>TECNOLOGÍAS DE </a:t>
              </a:r>
              <a:br>
                <a:rPr lang="es-ES" dirty="0" smtClean="0">
                  <a:latin typeface="Century Gothic" pitchFamily="34" charset="0"/>
                </a:rPr>
              </a:br>
              <a:r>
                <a:rPr lang="es-ES" dirty="0" smtClean="0">
                  <a:latin typeface="Century Gothic" pitchFamily="34" charset="0"/>
                </a:rPr>
                <a:t>LA INFORMACIÓN</a:t>
              </a:r>
              <a:endParaRPr lang="es-ES" dirty="0">
                <a:latin typeface="Century Gothic" pitchFamily="34" charset="0"/>
              </a:endParaRPr>
            </a:p>
          </p:txBody>
        </p:sp>
        <p:sp>
          <p:nvSpPr>
            <p:cNvPr id="15" name="Text Box 16"/>
            <p:cNvSpPr txBox="1">
              <a:spLocks noChangeArrowheads="1"/>
            </p:cNvSpPr>
            <p:nvPr/>
          </p:nvSpPr>
          <p:spPr bwMode="auto">
            <a:xfrm>
              <a:off x="3643306" y="4714884"/>
              <a:ext cx="1665841" cy="646331"/>
            </a:xfrm>
            <a:prstGeom prst="rect">
              <a:avLst/>
            </a:prstGeom>
            <a:noFill/>
            <a:ln w="9525">
              <a:noFill/>
              <a:miter lim="800000"/>
              <a:headEnd/>
              <a:tailEnd/>
            </a:ln>
            <a:effectLst/>
          </p:spPr>
          <p:txBody>
            <a:bodyPr wrap="none">
              <a:spAutoFit/>
            </a:bodyPr>
            <a:lstStyle/>
            <a:p>
              <a:pPr algn="ctr"/>
              <a:r>
                <a:rPr lang="es-ES" dirty="0" smtClean="0">
                  <a:latin typeface="Century Gothic" pitchFamily="34" charset="0"/>
                </a:rPr>
                <a:t>EDUCACIÓN </a:t>
              </a:r>
              <a:br>
                <a:rPr lang="es-ES" dirty="0" smtClean="0">
                  <a:latin typeface="Century Gothic" pitchFamily="34" charset="0"/>
                </a:rPr>
              </a:br>
              <a:r>
                <a:rPr lang="es-ES" dirty="0" smtClean="0">
                  <a:latin typeface="Century Gothic" pitchFamily="34" charset="0"/>
                </a:rPr>
                <a:t>DE CALIDAD</a:t>
              </a:r>
              <a:endParaRPr lang="es-ES" dirty="0">
                <a:latin typeface="Century Gothic" pitchFamily="34" charset="0"/>
              </a:endParaRPr>
            </a:p>
          </p:txBody>
        </p:sp>
      </p:grpSp>
      <p:grpSp>
        <p:nvGrpSpPr>
          <p:cNvPr id="16" name="15 Grupo"/>
          <p:cNvGrpSpPr/>
          <p:nvPr/>
        </p:nvGrpSpPr>
        <p:grpSpPr>
          <a:xfrm>
            <a:off x="928662" y="1928802"/>
            <a:ext cx="7072362" cy="3857652"/>
            <a:chOff x="1285852" y="1643050"/>
            <a:chExt cx="6477000" cy="3276600"/>
          </a:xfrm>
          <a:scene3d>
            <a:camera prst="orthographicFront">
              <a:rot lat="0" lon="0" rev="0"/>
            </a:camera>
            <a:lightRig rig="contrasting" dir="t">
              <a:rot lat="0" lon="0" rev="1500000"/>
            </a:lightRig>
          </a:scene3d>
        </p:grpSpPr>
        <p:sp>
          <p:nvSpPr>
            <p:cNvPr id="17" name="16 CuadroTexto"/>
            <p:cNvSpPr txBox="1"/>
            <p:nvPr/>
          </p:nvSpPr>
          <p:spPr>
            <a:xfrm>
              <a:off x="3143240" y="1857364"/>
              <a:ext cx="2500330" cy="313702"/>
            </a:xfrm>
            <a:prstGeom prst="rect">
              <a:avLst/>
            </a:prstGeom>
            <a:noFill/>
            <a:ln>
              <a:noFill/>
            </a:ln>
            <a:effectLst>
              <a:outerShdw blurRad="149987" dist="250190" dir="8460000" algn="ctr">
                <a:srgbClr val="000000">
                  <a:alpha val="28000"/>
                </a:srgbClr>
              </a:outerShdw>
            </a:effectLst>
            <a:sp3d prstMaterial="metal">
              <a:bevelT w="88900" h="88900"/>
            </a:sp3d>
          </p:spPr>
          <p:txBody>
            <a:bodyPr wrap="square" rtlCol="0">
              <a:spAutoFit/>
            </a:bodyPr>
            <a:lstStyle/>
            <a:p>
              <a:pPr algn="ctr"/>
              <a:r>
                <a:rPr lang="es-ES" dirty="0" smtClean="0">
                  <a:solidFill>
                    <a:schemeClr val="bg1"/>
                  </a:solidFill>
                  <a:latin typeface="Century Gothic" pitchFamily="34" charset="0"/>
                </a:rPr>
                <a:t>SISTEMA SOCIAL</a:t>
              </a:r>
              <a:endParaRPr lang="es-ES" dirty="0">
                <a:solidFill>
                  <a:schemeClr val="bg1"/>
                </a:solidFill>
                <a:latin typeface="Century Gothic" pitchFamily="34" charset="0"/>
              </a:endParaRPr>
            </a:p>
          </p:txBody>
        </p:sp>
        <p:sp>
          <p:nvSpPr>
            <p:cNvPr id="18" name="Oval 6"/>
            <p:cNvSpPr>
              <a:spLocks noChangeArrowheads="1"/>
            </p:cNvSpPr>
            <p:nvPr/>
          </p:nvSpPr>
          <p:spPr bwMode="auto">
            <a:xfrm>
              <a:off x="1285852" y="1643050"/>
              <a:ext cx="6477000" cy="3276600"/>
            </a:xfrm>
            <a:prstGeom prst="ellipse">
              <a:avLst/>
            </a:prstGeom>
            <a:solidFill>
              <a:schemeClr val="accent1">
                <a:alpha val="58000"/>
              </a:schemeClr>
            </a:solidFill>
            <a:ln w="9525">
              <a:noFill/>
              <a:round/>
              <a:headEnd/>
              <a:tailEnd/>
            </a:ln>
            <a:effectLst>
              <a:outerShdw blurRad="149987" dist="250190" dir="8460000" algn="ctr">
                <a:srgbClr val="000000">
                  <a:alpha val="28000"/>
                </a:srgbClr>
              </a:outerShdw>
            </a:effectLst>
            <a:sp3d prstMaterial="metal">
              <a:bevelT w="88900" h="88900"/>
            </a:sp3d>
          </p:spPr>
          <p:txBody>
            <a:bodyPr wrap="none" anchor="ctr"/>
            <a:lstStyle/>
            <a:p>
              <a:endParaRPr lang="es-ES" dirty="0"/>
            </a:p>
          </p:txBody>
        </p:sp>
      </p:grpSp>
      <p:grpSp>
        <p:nvGrpSpPr>
          <p:cNvPr id="19" name="18 Grupo"/>
          <p:cNvGrpSpPr/>
          <p:nvPr/>
        </p:nvGrpSpPr>
        <p:grpSpPr>
          <a:xfrm>
            <a:off x="2786050" y="2786058"/>
            <a:ext cx="5072098" cy="2071702"/>
            <a:chOff x="3714744" y="2428868"/>
            <a:chExt cx="4143404" cy="1571636"/>
          </a:xfrm>
          <a:scene3d>
            <a:camera prst="orthographicFront">
              <a:rot lat="0" lon="0" rev="0"/>
            </a:camera>
            <a:lightRig rig="contrasting" dir="t">
              <a:rot lat="0" lon="0" rev="1500000"/>
            </a:lightRig>
          </a:scene3d>
        </p:grpSpPr>
        <p:sp>
          <p:nvSpPr>
            <p:cNvPr id="27" name="Oval 7"/>
            <p:cNvSpPr>
              <a:spLocks noChangeArrowheads="1"/>
            </p:cNvSpPr>
            <p:nvPr/>
          </p:nvSpPr>
          <p:spPr bwMode="auto">
            <a:xfrm>
              <a:off x="3714744" y="2428868"/>
              <a:ext cx="4143404" cy="1571636"/>
            </a:xfrm>
            <a:prstGeom prst="ellipse">
              <a:avLst/>
            </a:prstGeom>
            <a:solidFill>
              <a:srgbClr val="FFCC66"/>
            </a:solidFill>
            <a:ln w="9525">
              <a:noFill/>
              <a:round/>
              <a:headEnd/>
              <a:tailEnd/>
            </a:ln>
            <a:effectLst>
              <a:outerShdw blurRad="149987" dist="250190" dir="8460000" algn="ctr">
                <a:srgbClr val="000000">
                  <a:alpha val="28000"/>
                </a:srgbClr>
              </a:outerShdw>
            </a:effectLst>
            <a:sp3d prstMaterial="metal">
              <a:bevelT w="88900" h="88900"/>
            </a:sp3d>
          </p:spPr>
          <p:txBody>
            <a:bodyPr wrap="none" anchor="ctr"/>
            <a:lstStyle/>
            <a:p>
              <a:endParaRPr lang="es-ES"/>
            </a:p>
          </p:txBody>
        </p:sp>
        <p:sp>
          <p:nvSpPr>
            <p:cNvPr id="29" name="28 CuadroTexto"/>
            <p:cNvSpPr txBox="1"/>
            <p:nvPr/>
          </p:nvSpPr>
          <p:spPr>
            <a:xfrm>
              <a:off x="4357686" y="2500306"/>
              <a:ext cx="3000396" cy="280183"/>
            </a:xfrm>
            <a:prstGeom prst="rect">
              <a:avLst/>
            </a:prstGeom>
            <a:noFill/>
            <a:ln>
              <a:noFill/>
            </a:ln>
            <a:effectLst>
              <a:outerShdw blurRad="149987" dist="250190" dir="8460000" algn="ctr">
                <a:srgbClr val="000000">
                  <a:alpha val="28000"/>
                </a:srgbClr>
              </a:outerShdw>
            </a:effectLst>
            <a:sp3d prstMaterial="metal">
              <a:bevelT w="88900" h="88900"/>
            </a:sp3d>
          </p:spPr>
          <p:txBody>
            <a:bodyPr wrap="square" rtlCol="0">
              <a:spAutoFit/>
            </a:bodyPr>
            <a:lstStyle/>
            <a:p>
              <a:pPr algn="ctr"/>
              <a:r>
                <a:rPr lang="es-ES" dirty="0" smtClean="0">
                  <a:solidFill>
                    <a:schemeClr val="bg1"/>
                  </a:solidFill>
                  <a:latin typeface="Century Gothic" pitchFamily="34" charset="0"/>
                </a:rPr>
                <a:t>SISTEMA EDUCATIVO</a:t>
              </a:r>
              <a:endParaRPr lang="es-ES" dirty="0">
                <a:solidFill>
                  <a:schemeClr val="bg1"/>
                </a:solidFill>
                <a:latin typeface="Century Gothic" pitchFamily="34" charset="0"/>
              </a:endParaRPr>
            </a:p>
          </p:txBody>
        </p:sp>
      </p:grpSp>
      <p:grpSp>
        <p:nvGrpSpPr>
          <p:cNvPr id="30" name="29 Grupo"/>
          <p:cNvGrpSpPr/>
          <p:nvPr/>
        </p:nvGrpSpPr>
        <p:grpSpPr>
          <a:xfrm>
            <a:off x="4786314" y="3071810"/>
            <a:ext cx="3214710" cy="1428760"/>
            <a:chOff x="4071934" y="2786058"/>
            <a:chExt cx="3214710" cy="1428760"/>
          </a:xfrm>
          <a:scene3d>
            <a:camera prst="orthographicFront">
              <a:rot lat="0" lon="0" rev="0"/>
            </a:camera>
            <a:lightRig rig="contrasting" dir="t">
              <a:rot lat="0" lon="0" rev="1500000"/>
            </a:lightRig>
          </a:scene3d>
        </p:grpSpPr>
        <p:sp>
          <p:nvSpPr>
            <p:cNvPr id="31" name="Oval 12"/>
            <p:cNvSpPr>
              <a:spLocks noChangeArrowheads="1"/>
            </p:cNvSpPr>
            <p:nvPr/>
          </p:nvSpPr>
          <p:spPr bwMode="auto">
            <a:xfrm>
              <a:off x="4071934" y="2786058"/>
              <a:ext cx="3143272" cy="1428760"/>
            </a:xfrm>
            <a:prstGeom prst="ellipse">
              <a:avLst/>
            </a:prstGeom>
            <a:solidFill>
              <a:schemeClr val="accent3">
                <a:lumMod val="60000"/>
                <a:lumOff val="40000"/>
              </a:schemeClr>
            </a:solidFill>
            <a:ln w="9525">
              <a:noFill/>
              <a:round/>
              <a:headEnd/>
              <a:tailEnd/>
            </a:ln>
            <a:effectLst>
              <a:outerShdw blurRad="149987" dist="250190" dir="8460000" algn="ctr">
                <a:srgbClr val="000000">
                  <a:alpha val="28000"/>
                </a:srgbClr>
              </a:outerShdw>
            </a:effectLst>
            <a:sp3d prstMaterial="metal">
              <a:bevelT w="88900" h="88900"/>
            </a:sp3d>
          </p:spPr>
          <p:txBody>
            <a:bodyPr wrap="none" anchor="ctr"/>
            <a:lstStyle/>
            <a:p>
              <a:endParaRPr lang="es-ES">
                <a:solidFill>
                  <a:schemeClr val="bg1"/>
                </a:solidFill>
              </a:endParaRPr>
            </a:p>
          </p:txBody>
        </p:sp>
        <p:sp>
          <p:nvSpPr>
            <p:cNvPr id="32" name="31 CuadroTexto"/>
            <p:cNvSpPr txBox="1"/>
            <p:nvPr/>
          </p:nvSpPr>
          <p:spPr>
            <a:xfrm>
              <a:off x="4286248" y="2928934"/>
              <a:ext cx="3000396" cy="369332"/>
            </a:xfrm>
            <a:prstGeom prst="rect">
              <a:avLst/>
            </a:prstGeom>
            <a:noFill/>
            <a:ln>
              <a:noFill/>
            </a:ln>
            <a:effectLst>
              <a:outerShdw blurRad="149987" dist="250190" dir="8460000" algn="ctr">
                <a:srgbClr val="000000">
                  <a:alpha val="28000"/>
                </a:srgbClr>
              </a:outerShdw>
            </a:effectLst>
            <a:sp3d prstMaterial="metal">
              <a:bevelT w="88900" h="88900"/>
            </a:sp3d>
          </p:spPr>
          <p:txBody>
            <a:bodyPr wrap="square" rtlCol="0">
              <a:spAutoFit/>
            </a:bodyPr>
            <a:lstStyle/>
            <a:p>
              <a:pPr algn="ctr"/>
              <a:r>
                <a:rPr lang="es-ES" dirty="0" smtClean="0">
                  <a:solidFill>
                    <a:schemeClr val="bg1"/>
                  </a:solidFill>
                  <a:latin typeface="Century Gothic" pitchFamily="34" charset="0"/>
                </a:rPr>
                <a:t>SISTEMA ESCOLAR</a:t>
              </a:r>
              <a:endParaRPr lang="es-ES" dirty="0">
                <a:solidFill>
                  <a:schemeClr val="bg1"/>
                </a:solidFill>
                <a:latin typeface="Century Gothic" pitchFamily="34" charset="0"/>
              </a:endParaRPr>
            </a:p>
          </p:txBody>
        </p:sp>
      </p:grpSp>
      <p:sp>
        <p:nvSpPr>
          <p:cNvPr id="33" name="Oval 8"/>
          <p:cNvSpPr>
            <a:spLocks noChangeArrowheads="1"/>
          </p:cNvSpPr>
          <p:nvPr/>
        </p:nvSpPr>
        <p:spPr bwMode="auto">
          <a:xfrm>
            <a:off x="6357950" y="3429000"/>
            <a:ext cx="1524000" cy="762000"/>
          </a:xfrm>
          <a:prstGeom prst="ellipse">
            <a:avLst/>
          </a:prstGeom>
          <a:solidFill>
            <a:schemeClr val="accent1">
              <a:lumMod val="60000"/>
              <a:lumOff val="40000"/>
            </a:schemeClr>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es-ES" sz="1800" dirty="0" smtClean="0">
                <a:solidFill>
                  <a:schemeClr val="bg1"/>
                </a:solidFill>
                <a:latin typeface="Century Gothic" pitchFamily="34" charset="0"/>
              </a:rPr>
              <a:t>CENTRO </a:t>
            </a:r>
            <a:br>
              <a:rPr lang="es-ES" sz="1800" dirty="0" smtClean="0">
                <a:solidFill>
                  <a:schemeClr val="bg1"/>
                </a:solidFill>
                <a:latin typeface="Century Gothic" pitchFamily="34" charset="0"/>
              </a:rPr>
            </a:br>
            <a:r>
              <a:rPr lang="es-ES" sz="1800" dirty="0" smtClean="0">
                <a:solidFill>
                  <a:schemeClr val="bg1"/>
                </a:solidFill>
                <a:latin typeface="Century Gothic" pitchFamily="34" charset="0"/>
              </a:rPr>
              <a:t>ESCOLAR</a:t>
            </a:r>
            <a:endParaRPr lang="es-ES" sz="1800" dirty="0">
              <a:solidFill>
                <a:schemeClr val="bg1"/>
              </a:solidFill>
              <a:latin typeface="Century Gothic"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20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20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2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5" name="24 CuadroTexto"/>
          <p:cNvSpPr txBox="1"/>
          <p:nvPr/>
        </p:nvSpPr>
        <p:spPr>
          <a:xfrm>
            <a:off x="5220072" y="260648"/>
            <a:ext cx="3600400" cy="1569660"/>
          </a:xfrm>
          <a:prstGeom prst="rect">
            <a:avLst/>
          </a:prstGeom>
          <a:noFill/>
        </p:spPr>
        <p:txBody>
          <a:bodyPr wrap="square" rtlCol="0">
            <a:spAutoFit/>
          </a:bodyPr>
          <a:lstStyle/>
          <a:p>
            <a:r>
              <a:rPr lang="es-ES" sz="2400" dirty="0" smtClean="0">
                <a:solidFill>
                  <a:schemeClr val="accent6">
                    <a:lumMod val="75000"/>
                  </a:schemeClr>
                </a:solidFill>
                <a:latin typeface="Century Gothic" pitchFamily="34" charset="0"/>
              </a:rPr>
              <a:t>ENTORNO SOCIO-EDUCATIVO: COMPETENCIAS DIGITALES</a:t>
            </a:r>
            <a:endParaRPr lang="es-ES" sz="2400" dirty="0"/>
          </a:p>
        </p:txBody>
      </p:sp>
      <p:pic>
        <p:nvPicPr>
          <p:cNvPr id="4098" name="Picture 2" descr="http://www.espanol.rfi.fr/sites/espanol.filesrfi/imagecache/rfi_43_large/sites/images.rfi.fr/files/aef_image/ocde_1.jpg"/>
          <p:cNvPicPr>
            <a:picLocks noChangeAspect="1" noChangeArrowheads="1"/>
          </p:cNvPicPr>
          <p:nvPr/>
        </p:nvPicPr>
        <p:blipFill>
          <a:blip r:embed="rId4" cstate="print"/>
          <a:srcRect/>
          <a:stretch>
            <a:fillRect/>
          </a:stretch>
        </p:blipFill>
        <p:spPr bwMode="auto">
          <a:xfrm>
            <a:off x="7452320" y="5782066"/>
            <a:ext cx="1440160" cy="1075934"/>
          </a:xfrm>
          <a:prstGeom prst="rect">
            <a:avLst/>
          </a:prstGeom>
          <a:noFill/>
        </p:spPr>
      </p:pic>
      <p:sp>
        <p:nvSpPr>
          <p:cNvPr id="20" name="19 Elipse"/>
          <p:cNvSpPr/>
          <p:nvPr/>
        </p:nvSpPr>
        <p:spPr>
          <a:xfrm>
            <a:off x="2915816" y="1844824"/>
            <a:ext cx="2808312" cy="2952328"/>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accent1">
                    <a:lumMod val="50000"/>
                  </a:schemeClr>
                </a:solidFill>
                <a:latin typeface="Century Gothic" pitchFamily="34" charset="0"/>
              </a:rPr>
              <a:t>USO INTERACTIVO DE HERRAMIENTAS</a:t>
            </a:r>
            <a:endParaRPr lang="es-ES" dirty="0">
              <a:solidFill>
                <a:schemeClr val="accent1">
                  <a:lumMod val="50000"/>
                </a:schemeClr>
              </a:solidFill>
              <a:latin typeface="Century Gothic" pitchFamily="34" charset="0"/>
            </a:endParaRPr>
          </a:p>
        </p:txBody>
      </p:sp>
      <p:sp>
        <p:nvSpPr>
          <p:cNvPr id="22" name="21 Elipse"/>
          <p:cNvSpPr/>
          <p:nvPr/>
        </p:nvSpPr>
        <p:spPr>
          <a:xfrm>
            <a:off x="4211960" y="3789040"/>
            <a:ext cx="2880320" cy="2736304"/>
          </a:xfrm>
          <a:prstGeom prst="ellipse">
            <a:avLst/>
          </a:prstGeom>
          <a:solidFill>
            <a:schemeClr val="accent1">
              <a:lumMod val="75000"/>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latin typeface="Century Gothic" pitchFamily="34" charset="0"/>
              </a:rPr>
              <a:t>INTERACCIÓN ENTRE GRUPOS HETEROGÉNEOS</a:t>
            </a:r>
            <a:endParaRPr lang="es-ES" dirty="0">
              <a:latin typeface="Century Gothic" pitchFamily="34" charset="0"/>
            </a:endParaRPr>
          </a:p>
        </p:txBody>
      </p:sp>
      <p:sp>
        <p:nvSpPr>
          <p:cNvPr id="24" name="23 Elipse"/>
          <p:cNvSpPr/>
          <p:nvPr/>
        </p:nvSpPr>
        <p:spPr>
          <a:xfrm>
            <a:off x="1979712" y="3933056"/>
            <a:ext cx="2664296" cy="2664296"/>
          </a:xfrm>
          <a:prstGeom prst="ellipse">
            <a:avLst/>
          </a:prstGeom>
          <a:solidFill>
            <a:srgbClr val="92D05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accent1">
                    <a:lumMod val="75000"/>
                  </a:schemeClr>
                </a:solidFill>
                <a:latin typeface="Century Gothic" pitchFamily="34" charset="0"/>
              </a:rPr>
              <a:t>ACTUAR DE FORMA AUTÓNOMA </a:t>
            </a:r>
            <a:endParaRPr lang="es-ES" dirty="0">
              <a:solidFill>
                <a:schemeClr val="accent1">
                  <a:lumMod val="75000"/>
                </a:schemeClr>
              </a:solidFill>
              <a:latin typeface="Century Gothic" pitchFamily="34" charset="0"/>
            </a:endParaRPr>
          </a:p>
        </p:txBody>
      </p:sp>
      <p:sp>
        <p:nvSpPr>
          <p:cNvPr id="26" name="25 Rectángulo"/>
          <p:cNvSpPr/>
          <p:nvPr/>
        </p:nvSpPr>
        <p:spPr>
          <a:xfrm>
            <a:off x="539552" y="1988840"/>
            <a:ext cx="3294112" cy="1200329"/>
          </a:xfrm>
          <a:prstGeom prst="rect">
            <a:avLst/>
          </a:prstGeom>
        </p:spPr>
        <p:txBody>
          <a:bodyPr wrap="square">
            <a:spAutoFit/>
          </a:bodyPr>
          <a:lstStyle/>
          <a:p>
            <a:r>
              <a:rPr lang="es-ES" sz="2400" dirty="0" smtClean="0">
                <a:latin typeface="Century Gothic" pitchFamily="34" charset="0"/>
              </a:rPr>
              <a:t>Habilidades y competencias </a:t>
            </a:r>
          </a:p>
          <a:p>
            <a:r>
              <a:rPr lang="es-ES" sz="2400" dirty="0" smtClean="0">
                <a:latin typeface="Century Gothic" pitchFamily="34" charset="0"/>
              </a:rPr>
              <a:t>del siglo XXI</a:t>
            </a:r>
            <a:endParaRPr lang="es-ES" sz="2400" dirty="0">
              <a:latin typeface="Century Gothic"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20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animBg="1"/>
      <p:bldP spid="2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Rectángulo"/>
          <p:cNvSpPr/>
          <p:nvPr/>
        </p:nvSpPr>
        <p:spPr>
          <a:xfrm>
            <a:off x="0" y="0"/>
            <a:ext cx="1000132" cy="107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5" name="24 CuadroTexto"/>
          <p:cNvSpPr txBox="1"/>
          <p:nvPr/>
        </p:nvSpPr>
        <p:spPr>
          <a:xfrm>
            <a:off x="5220072" y="260648"/>
            <a:ext cx="3600400" cy="1569660"/>
          </a:xfrm>
          <a:prstGeom prst="rect">
            <a:avLst/>
          </a:prstGeom>
          <a:noFill/>
        </p:spPr>
        <p:txBody>
          <a:bodyPr wrap="square" rtlCol="0">
            <a:spAutoFit/>
          </a:bodyPr>
          <a:lstStyle/>
          <a:p>
            <a:r>
              <a:rPr lang="es-ES" sz="2400" dirty="0" smtClean="0">
                <a:solidFill>
                  <a:schemeClr val="accent6">
                    <a:lumMod val="75000"/>
                  </a:schemeClr>
                </a:solidFill>
                <a:latin typeface="Century Gothic" pitchFamily="34" charset="0"/>
              </a:rPr>
              <a:t>ENTORNO SOCIO-EDUCATIVO: COMPETENCIAS DIGITALES</a:t>
            </a:r>
            <a:endParaRPr lang="es-ES" sz="2400" dirty="0"/>
          </a:p>
        </p:txBody>
      </p:sp>
      <p:graphicFrame>
        <p:nvGraphicFramePr>
          <p:cNvPr id="14" name="13 Diagrama"/>
          <p:cNvGraphicFramePr/>
          <p:nvPr/>
        </p:nvGraphicFramePr>
        <p:xfrm>
          <a:off x="899592" y="1412776"/>
          <a:ext cx="7858180" cy="48895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5" name="Picture 2" descr="http://www.espanol.rfi.fr/sites/espanol.filesrfi/imagecache/rfi_43_large/sites/images.rfi.fr/files/aef_image/ocde_1.jpg"/>
          <p:cNvPicPr>
            <a:picLocks noChangeAspect="1" noChangeArrowheads="1"/>
          </p:cNvPicPr>
          <p:nvPr/>
        </p:nvPicPr>
        <p:blipFill>
          <a:blip r:embed="rId9" cstate="print"/>
          <a:srcRect/>
          <a:stretch>
            <a:fillRect/>
          </a:stretch>
        </p:blipFill>
        <p:spPr bwMode="auto">
          <a:xfrm>
            <a:off x="7452320" y="5782066"/>
            <a:ext cx="1440160" cy="107593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graphicEl>
                                              <a:dgm id="{DDD41C96-214E-474B-8BCD-F4AFD31AF927}"/>
                                            </p:graphicEl>
                                          </p:spTgt>
                                        </p:tgtEl>
                                        <p:attrNameLst>
                                          <p:attrName>style.visibility</p:attrName>
                                        </p:attrNameLst>
                                      </p:cBhvr>
                                      <p:to>
                                        <p:strVal val="visible"/>
                                      </p:to>
                                    </p:set>
                                    <p:anim calcmode="lin" valueType="num">
                                      <p:cBhvr>
                                        <p:cTn id="7" dur="1000" fill="hold"/>
                                        <p:tgtEl>
                                          <p:spTgt spid="14">
                                            <p:graphicEl>
                                              <a:dgm id="{DDD41C96-214E-474B-8BCD-F4AFD31AF927}"/>
                                            </p:graphicEl>
                                          </p:spTgt>
                                        </p:tgtEl>
                                        <p:attrNameLst>
                                          <p:attrName>ppt_w</p:attrName>
                                        </p:attrNameLst>
                                      </p:cBhvr>
                                      <p:tavLst>
                                        <p:tav tm="0">
                                          <p:val>
                                            <p:strVal val="#ppt_w*0.70"/>
                                          </p:val>
                                        </p:tav>
                                        <p:tav tm="100000">
                                          <p:val>
                                            <p:strVal val="#ppt_w"/>
                                          </p:val>
                                        </p:tav>
                                      </p:tavLst>
                                    </p:anim>
                                    <p:anim calcmode="lin" valueType="num">
                                      <p:cBhvr>
                                        <p:cTn id="8" dur="1000" fill="hold"/>
                                        <p:tgtEl>
                                          <p:spTgt spid="14">
                                            <p:graphicEl>
                                              <a:dgm id="{DDD41C96-214E-474B-8BCD-F4AFD31AF927}"/>
                                            </p:graphicEl>
                                          </p:spTgt>
                                        </p:tgtEl>
                                        <p:attrNameLst>
                                          <p:attrName>ppt_h</p:attrName>
                                        </p:attrNameLst>
                                      </p:cBhvr>
                                      <p:tavLst>
                                        <p:tav tm="0">
                                          <p:val>
                                            <p:strVal val="#ppt_h"/>
                                          </p:val>
                                        </p:tav>
                                        <p:tav tm="100000">
                                          <p:val>
                                            <p:strVal val="#ppt_h"/>
                                          </p:val>
                                        </p:tav>
                                      </p:tavLst>
                                    </p:anim>
                                    <p:animEffect transition="in" filter="fade">
                                      <p:cBhvr>
                                        <p:cTn id="9" dur="1000"/>
                                        <p:tgtEl>
                                          <p:spTgt spid="14">
                                            <p:graphicEl>
                                              <a:dgm id="{DDD41C96-214E-474B-8BCD-F4AFD31AF927}"/>
                                            </p:graphicEl>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4">
                                            <p:graphicEl>
                                              <a:dgm id="{6C73C12B-D496-4473-A2F0-0763E99BCAF3}"/>
                                            </p:graphicEl>
                                          </p:spTgt>
                                        </p:tgtEl>
                                        <p:attrNameLst>
                                          <p:attrName>style.visibility</p:attrName>
                                        </p:attrNameLst>
                                      </p:cBhvr>
                                      <p:to>
                                        <p:strVal val="visible"/>
                                      </p:to>
                                    </p:set>
                                    <p:anim calcmode="lin" valueType="num">
                                      <p:cBhvr>
                                        <p:cTn id="12" dur="1000" fill="hold"/>
                                        <p:tgtEl>
                                          <p:spTgt spid="14">
                                            <p:graphicEl>
                                              <a:dgm id="{6C73C12B-D496-4473-A2F0-0763E99BCAF3}"/>
                                            </p:graphicEl>
                                          </p:spTgt>
                                        </p:tgtEl>
                                        <p:attrNameLst>
                                          <p:attrName>ppt_w</p:attrName>
                                        </p:attrNameLst>
                                      </p:cBhvr>
                                      <p:tavLst>
                                        <p:tav tm="0">
                                          <p:val>
                                            <p:strVal val="#ppt_w*0.70"/>
                                          </p:val>
                                        </p:tav>
                                        <p:tav tm="100000">
                                          <p:val>
                                            <p:strVal val="#ppt_w"/>
                                          </p:val>
                                        </p:tav>
                                      </p:tavLst>
                                    </p:anim>
                                    <p:anim calcmode="lin" valueType="num">
                                      <p:cBhvr>
                                        <p:cTn id="13" dur="1000" fill="hold"/>
                                        <p:tgtEl>
                                          <p:spTgt spid="14">
                                            <p:graphicEl>
                                              <a:dgm id="{6C73C12B-D496-4473-A2F0-0763E99BCAF3}"/>
                                            </p:graphicEl>
                                          </p:spTgt>
                                        </p:tgtEl>
                                        <p:attrNameLst>
                                          <p:attrName>ppt_h</p:attrName>
                                        </p:attrNameLst>
                                      </p:cBhvr>
                                      <p:tavLst>
                                        <p:tav tm="0">
                                          <p:val>
                                            <p:strVal val="#ppt_h"/>
                                          </p:val>
                                        </p:tav>
                                        <p:tav tm="100000">
                                          <p:val>
                                            <p:strVal val="#ppt_h"/>
                                          </p:val>
                                        </p:tav>
                                      </p:tavLst>
                                    </p:anim>
                                    <p:animEffect transition="in" filter="fade">
                                      <p:cBhvr>
                                        <p:cTn id="14" dur="1000"/>
                                        <p:tgtEl>
                                          <p:spTgt spid="14">
                                            <p:graphicEl>
                                              <a:dgm id="{6C73C12B-D496-4473-A2F0-0763E99BCAF3}"/>
                                            </p:graphic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4">
                                            <p:graphicEl>
                                              <a:dgm id="{6B5789D4-44AB-422E-A5F0-607CEFF84D28}"/>
                                            </p:graphicEl>
                                          </p:spTgt>
                                        </p:tgtEl>
                                        <p:attrNameLst>
                                          <p:attrName>style.visibility</p:attrName>
                                        </p:attrNameLst>
                                      </p:cBhvr>
                                      <p:to>
                                        <p:strVal val="visible"/>
                                      </p:to>
                                    </p:set>
                                    <p:anim calcmode="lin" valueType="num">
                                      <p:cBhvr>
                                        <p:cTn id="19" dur="1000" fill="hold"/>
                                        <p:tgtEl>
                                          <p:spTgt spid="14">
                                            <p:graphicEl>
                                              <a:dgm id="{6B5789D4-44AB-422E-A5F0-607CEFF84D28}"/>
                                            </p:graphicEl>
                                          </p:spTgt>
                                        </p:tgtEl>
                                        <p:attrNameLst>
                                          <p:attrName>ppt_w</p:attrName>
                                        </p:attrNameLst>
                                      </p:cBhvr>
                                      <p:tavLst>
                                        <p:tav tm="0">
                                          <p:val>
                                            <p:strVal val="#ppt_w*0.70"/>
                                          </p:val>
                                        </p:tav>
                                        <p:tav tm="100000">
                                          <p:val>
                                            <p:strVal val="#ppt_w"/>
                                          </p:val>
                                        </p:tav>
                                      </p:tavLst>
                                    </p:anim>
                                    <p:anim calcmode="lin" valueType="num">
                                      <p:cBhvr>
                                        <p:cTn id="20" dur="1000" fill="hold"/>
                                        <p:tgtEl>
                                          <p:spTgt spid="14">
                                            <p:graphicEl>
                                              <a:dgm id="{6B5789D4-44AB-422E-A5F0-607CEFF84D28}"/>
                                            </p:graphicEl>
                                          </p:spTgt>
                                        </p:tgtEl>
                                        <p:attrNameLst>
                                          <p:attrName>ppt_h</p:attrName>
                                        </p:attrNameLst>
                                      </p:cBhvr>
                                      <p:tavLst>
                                        <p:tav tm="0">
                                          <p:val>
                                            <p:strVal val="#ppt_h"/>
                                          </p:val>
                                        </p:tav>
                                        <p:tav tm="100000">
                                          <p:val>
                                            <p:strVal val="#ppt_h"/>
                                          </p:val>
                                        </p:tav>
                                      </p:tavLst>
                                    </p:anim>
                                    <p:animEffect transition="in" filter="fade">
                                      <p:cBhvr>
                                        <p:cTn id="21" dur="1000"/>
                                        <p:tgtEl>
                                          <p:spTgt spid="14">
                                            <p:graphicEl>
                                              <a:dgm id="{6B5789D4-44AB-422E-A5F0-607CEFF84D28}"/>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4">
                                            <p:graphicEl>
                                              <a:dgm id="{5E067EF8-C585-4D96-9CBC-EF6ACC634D1E}"/>
                                            </p:graphicEl>
                                          </p:spTgt>
                                        </p:tgtEl>
                                        <p:attrNameLst>
                                          <p:attrName>style.visibility</p:attrName>
                                        </p:attrNameLst>
                                      </p:cBhvr>
                                      <p:to>
                                        <p:strVal val="visible"/>
                                      </p:to>
                                    </p:set>
                                    <p:anim calcmode="lin" valueType="num">
                                      <p:cBhvr>
                                        <p:cTn id="26" dur="1000" fill="hold"/>
                                        <p:tgtEl>
                                          <p:spTgt spid="14">
                                            <p:graphicEl>
                                              <a:dgm id="{5E067EF8-C585-4D96-9CBC-EF6ACC634D1E}"/>
                                            </p:graphicEl>
                                          </p:spTgt>
                                        </p:tgtEl>
                                        <p:attrNameLst>
                                          <p:attrName>ppt_w</p:attrName>
                                        </p:attrNameLst>
                                      </p:cBhvr>
                                      <p:tavLst>
                                        <p:tav tm="0">
                                          <p:val>
                                            <p:strVal val="#ppt_w*0.70"/>
                                          </p:val>
                                        </p:tav>
                                        <p:tav tm="100000">
                                          <p:val>
                                            <p:strVal val="#ppt_w"/>
                                          </p:val>
                                        </p:tav>
                                      </p:tavLst>
                                    </p:anim>
                                    <p:anim calcmode="lin" valueType="num">
                                      <p:cBhvr>
                                        <p:cTn id="27" dur="1000" fill="hold"/>
                                        <p:tgtEl>
                                          <p:spTgt spid="14">
                                            <p:graphicEl>
                                              <a:dgm id="{5E067EF8-C585-4D96-9CBC-EF6ACC634D1E}"/>
                                            </p:graphicEl>
                                          </p:spTgt>
                                        </p:tgtEl>
                                        <p:attrNameLst>
                                          <p:attrName>ppt_h</p:attrName>
                                        </p:attrNameLst>
                                      </p:cBhvr>
                                      <p:tavLst>
                                        <p:tav tm="0">
                                          <p:val>
                                            <p:strVal val="#ppt_h"/>
                                          </p:val>
                                        </p:tav>
                                        <p:tav tm="100000">
                                          <p:val>
                                            <p:strVal val="#ppt_h"/>
                                          </p:val>
                                        </p:tav>
                                      </p:tavLst>
                                    </p:anim>
                                    <p:animEffect transition="in" filter="fade">
                                      <p:cBhvr>
                                        <p:cTn id="28" dur="1000"/>
                                        <p:tgtEl>
                                          <p:spTgt spid="14">
                                            <p:graphicEl>
                                              <a:dgm id="{5E067EF8-C585-4D96-9CBC-EF6ACC634D1E}"/>
                                            </p:graphicEl>
                                          </p:spTgt>
                                        </p:tgtEl>
                                      </p:cBhvr>
                                    </p:animEffect>
                                  </p:childTnLst>
                                </p:cTn>
                              </p:par>
                              <p:par>
                                <p:cTn id="29" presetID="55" presetClass="entr" presetSubtype="0" fill="hold" grpId="0" nodeType="withEffect">
                                  <p:stCondLst>
                                    <p:cond delay="0"/>
                                  </p:stCondLst>
                                  <p:childTnLst>
                                    <p:set>
                                      <p:cBhvr>
                                        <p:cTn id="30" dur="1" fill="hold">
                                          <p:stCondLst>
                                            <p:cond delay="0"/>
                                          </p:stCondLst>
                                        </p:cTn>
                                        <p:tgtEl>
                                          <p:spTgt spid="14">
                                            <p:graphicEl>
                                              <a:dgm id="{58100715-ABB4-4CF3-BF4E-031F75F5576E}"/>
                                            </p:graphicEl>
                                          </p:spTgt>
                                        </p:tgtEl>
                                        <p:attrNameLst>
                                          <p:attrName>style.visibility</p:attrName>
                                        </p:attrNameLst>
                                      </p:cBhvr>
                                      <p:to>
                                        <p:strVal val="visible"/>
                                      </p:to>
                                    </p:set>
                                    <p:anim calcmode="lin" valueType="num">
                                      <p:cBhvr>
                                        <p:cTn id="31" dur="1000" fill="hold"/>
                                        <p:tgtEl>
                                          <p:spTgt spid="14">
                                            <p:graphicEl>
                                              <a:dgm id="{58100715-ABB4-4CF3-BF4E-031F75F5576E}"/>
                                            </p:graphicEl>
                                          </p:spTgt>
                                        </p:tgtEl>
                                        <p:attrNameLst>
                                          <p:attrName>ppt_w</p:attrName>
                                        </p:attrNameLst>
                                      </p:cBhvr>
                                      <p:tavLst>
                                        <p:tav tm="0">
                                          <p:val>
                                            <p:strVal val="#ppt_w*0.70"/>
                                          </p:val>
                                        </p:tav>
                                        <p:tav tm="100000">
                                          <p:val>
                                            <p:strVal val="#ppt_w"/>
                                          </p:val>
                                        </p:tav>
                                      </p:tavLst>
                                    </p:anim>
                                    <p:anim calcmode="lin" valueType="num">
                                      <p:cBhvr>
                                        <p:cTn id="32" dur="1000" fill="hold"/>
                                        <p:tgtEl>
                                          <p:spTgt spid="14">
                                            <p:graphicEl>
                                              <a:dgm id="{58100715-ABB4-4CF3-BF4E-031F75F5576E}"/>
                                            </p:graphicEl>
                                          </p:spTgt>
                                        </p:tgtEl>
                                        <p:attrNameLst>
                                          <p:attrName>ppt_h</p:attrName>
                                        </p:attrNameLst>
                                      </p:cBhvr>
                                      <p:tavLst>
                                        <p:tav tm="0">
                                          <p:val>
                                            <p:strVal val="#ppt_h"/>
                                          </p:val>
                                        </p:tav>
                                        <p:tav tm="100000">
                                          <p:val>
                                            <p:strVal val="#ppt_h"/>
                                          </p:val>
                                        </p:tav>
                                      </p:tavLst>
                                    </p:anim>
                                    <p:animEffect transition="in" filter="fade">
                                      <p:cBhvr>
                                        <p:cTn id="33" dur="1000"/>
                                        <p:tgtEl>
                                          <p:spTgt spid="14">
                                            <p:graphicEl>
                                              <a:dgm id="{58100715-ABB4-4CF3-BF4E-031F75F5576E}"/>
                                            </p:graphicEl>
                                          </p:spTgt>
                                        </p:tgtEl>
                                      </p:cBhvr>
                                    </p:animEffect>
                                  </p:childTnLst>
                                </p:cTn>
                              </p:par>
                            </p:childTnLst>
                          </p:cTn>
                        </p:par>
                      </p:childTnLst>
                    </p:cTn>
                  </p:par>
                  <p:par>
                    <p:cTn id="34" fill="hold">
                      <p:stCondLst>
                        <p:cond delay="indefinite"/>
                      </p:stCondLst>
                      <p:childTnLst>
                        <p:par>
                          <p:cTn id="35" fill="hold">
                            <p:stCondLst>
                              <p:cond delay="0"/>
                            </p:stCondLst>
                            <p:childTnLst>
                              <p:par>
                                <p:cTn id="36" presetID="55" presetClass="entr" presetSubtype="0" fill="hold" grpId="0" nodeType="clickEffect">
                                  <p:stCondLst>
                                    <p:cond delay="0"/>
                                  </p:stCondLst>
                                  <p:childTnLst>
                                    <p:set>
                                      <p:cBhvr>
                                        <p:cTn id="37" dur="1" fill="hold">
                                          <p:stCondLst>
                                            <p:cond delay="0"/>
                                          </p:stCondLst>
                                        </p:cTn>
                                        <p:tgtEl>
                                          <p:spTgt spid="14">
                                            <p:graphicEl>
                                              <a:dgm id="{2501E4D1-F11C-4D97-A370-49348C8696FE}"/>
                                            </p:graphicEl>
                                          </p:spTgt>
                                        </p:tgtEl>
                                        <p:attrNameLst>
                                          <p:attrName>style.visibility</p:attrName>
                                        </p:attrNameLst>
                                      </p:cBhvr>
                                      <p:to>
                                        <p:strVal val="visible"/>
                                      </p:to>
                                    </p:set>
                                    <p:anim calcmode="lin" valueType="num">
                                      <p:cBhvr>
                                        <p:cTn id="38" dur="1000" fill="hold"/>
                                        <p:tgtEl>
                                          <p:spTgt spid="14">
                                            <p:graphicEl>
                                              <a:dgm id="{2501E4D1-F11C-4D97-A370-49348C8696FE}"/>
                                            </p:graphicEl>
                                          </p:spTgt>
                                        </p:tgtEl>
                                        <p:attrNameLst>
                                          <p:attrName>ppt_w</p:attrName>
                                        </p:attrNameLst>
                                      </p:cBhvr>
                                      <p:tavLst>
                                        <p:tav tm="0">
                                          <p:val>
                                            <p:strVal val="#ppt_w*0.70"/>
                                          </p:val>
                                        </p:tav>
                                        <p:tav tm="100000">
                                          <p:val>
                                            <p:strVal val="#ppt_w"/>
                                          </p:val>
                                        </p:tav>
                                      </p:tavLst>
                                    </p:anim>
                                    <p:anim calcmode="lin" valueType="num">
                                      <p:cBhvr>
                                        <p:cTn id="39" dur="1000" fill="hold"/>
                                        <p:tgtEl>
                                          <p:spTgt spid="14">
                                            <p:graphicEl>
                                              <a:dgm id="{2501E4D1-F11C-4D97-A370-49348C8696FE}"/>
                                            </p:graphicEl>
                                          </p:spTgt>
                                        </p:tgtEl>
                                        <p:attrNameLst>
                                          <p:attrName>ppt_h</p:attrName>
                                        </p:attrNameLst>
                                      </p:cBhvr>
                                      <p:tavLst>
                                        <p:tav tm="0">
                                          <p:val>
                                            <p:strVal val="#ppt_h"/>
                                          </p:val>
                                        </p:tav>
                                        <p:tav tm="100000">
                                          <p:val>
                                            <p:strVal val="#ppt_h"/>
                                          </p:val>
                                        </p:tav>
                                      </p:tavLst>
                                    </p:anim>
                                    <p:animEffect transition="in" filter="fade">
                                      <p:cBhvr>
                                        <p:cTn id="40" dur="1000"/>
                                        <p:tgtEl>
                                          <p:spTgt spid="14">
                                            <p:graphicEl>
                                              <a:dgm id="{2501E4D1-F11C-4D97-A370-49348C8696FE}"/>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55" presetClass="entr" presetSubtype="0" fill="hold" grpId="0" nodeType="clickEffect">
                                  <p:stCondLst>
                                    <p:cond delay="0"/>
                                  </p:stCondLst>
                                  <p:childTnLst>
                                    <p:set>
                                      <p:cBhvr>
                                        <p:cTn id="44" dur="1" fill="hold">
                                          <p:stCondLst>
                                            <p:cond delay="0"/>
                                          </p:stCondLst>
                                        </p:cTn>
                                        <p:tgtEl>
                                          <p:spTgt spid="14">
                                            <p:graphicEl>
                                              <a:dgm id="{74CED619-9364-4787-B3CB-9F91FA15B399}"/>
                                            </p:graphicEl>
                                          </p:spTgt>
                                        </p:tgtEl>
                                        <p:attrNameLst>
                                          <p:attrName>style.visibility</p:attrName>
                                        </p:attrNameLst>
                                      </p:cBhvr>
                                      <p:to>
                                        <p:strVal val="visible"/>
                                      </p:to>
                                    </p:set>
                                    <p:anim calcmode="lin" valueType="num">
                                      <p:cBhvr>
                                        <p:cTn id="45" dur="1000" fill="hold"/>
                                        <p:tgtEl>
                                          <p:spTgt spid="14">
                                            <p:graphicEl>
                                              <a:dgm id="{74CED619-9364-4787-B3CB-9F91FA15B399}"/>
                                            </p:graphicEl>
                                          </p:spTgt>
                                        </p:tgtEl>
                                        <p:attrNameLst>
                                          <p:attrName>ppt_w</p:attrName>
                                        </p:attrNameLst>
                                      </p:cBhvr>
                                      <p:tavLst>
                                        <p:tav tm="0">
                                          <p:val>
                                            <p:strVal val="#ppt_w*0.70"/>
                                          </p:val>
                                        </p:tav>
                                        <p:tav tm="100000">
                                          <p:val>
                                            <p:strVal val="#ppt_w"/>
                                          </p:val>
                                        </p:tav>
                                      </p:tavLst>
                                    </p:anim>
                                    <p:anim calcmode="lin" valueType="num">
                                      <p:cBhvr>
                                        <p:cTn id="46" dur="1000" fill="hold"/>
                                        <p:tgtEl>
                                          <p:spTgt spid="14">
                                            <p:graphicEl>
                                              <a:dgm id="{74CED619-9364-4787-B3CB-9F91FA15B399}"/>
                                            </p:graphicEl>
                                          </p:spTgt>
                                        </p:tgtEl>
                                        <p:attrNameLst>
                                          <p:attrName>ppt_h</p:attrName>
                                        </p:attrNameLst>
                                      </p:cBhvr>
                                      <p:tavLst>
                                        <p:tav tm="0">
                                          <p:val>
                                            <p:strVal val="#ppt_h"/>
                                          </p:val>
                                        </p:tav>
                                        <p:tav tm="100000">
                                          <p:val>
                                            <p:strVal val="#ppt_h"/>
                                          </p:val>
                                        </p:tav>
                                      </p:tavLst>
                                    </p:anim>
                                    <p:animEffect transition="in" filter="fade">
                                      <p:cBhvr>
                                        <p:cTn id="47" dur="1000"/>
                                        <p:tgtEl>
                                          <p:spTgt spid="14">
                                            <p:graphicEl>
                                              <a:dgm id="{74CED619-9364-4787-B3CB-9F91FA15B399}"/>
                                            </p:graphicEl>
                                          </p:spTgt>
                                        </p:tgtEl>
                                      </p:cBhvr>
                                    </p:animEffect>
                                  </p:childTnLst>
                                </p:cTn>
                              </p:par>
                              <p:par>
                                <p:cTn id="48" presetID="55" presetClass="entr" presetSubtype="0" fill="hold" grpId="0" nodeType="withEffect">
                                  <p:stCondLst>
                                    <p:cond delay="0"/>
                                  </p:stCondLst>
                                  <p:childTnLst>
                                    <p:set>
                                      <p:cBhvr>
                                        <p:cTn id="49" dur="1" fill="hold">
                                          <p:stCondLst>
                                            <p:cond delay="0"/>
                                          </p:stCondLst>
                                        </p:cTn>
                                        <p:tgtEl>
                                          <p:spTgt spid="14">
                                            <p:graphicEl>
                                              <a:dgm id="{E14A1FBC-409D-44CB-8B3E-E1C00DE7DC1B}"/>
                                            </p:graphicEl>
                                          </p:spTgt>
                                        </p:tgtEl>
                                        <p:attrNameLst>
                                          <p:attrName>style.visibility</p:attrName>
                                        </p:attrNameLst>
                                      </p:cBhvr>
                                      <p:to>
                                        <p:strVal val="visible"/>
                                      </p:to>
                                    </p:set>
                                    <p:anim calcmode="lin" valueType="num">
                                      <p:cBhvr>
                                        <p:cTn id="50" dur="1000" fill="hold"/>
                                        <p:tgtEl>
                                          <p:spTgt spid="14">
                                            <p:graphicEl>
                                              <a:dgm id="{E14A1FBC-409D-44CB-8B3E-E1C00DE7DC1B}"/>
                                            </p:graphicEl>
                                          </p:spTgt>
                                        </p:tgtEl>
                                        <p:attrNameLst>
                                          <p:attrName>ppt_w</p:attrName>
                                        </p:attrNameLst>
                                      </p:cBhvr>
                                      <p:tavLst>
                                        <p:tav tm="0">
                                          <p:val>
                                            <p:strVal val="#ppt_w*0.70"/>
                                          </p:val>
                                        </p:tav>
                                        <p:tav tm="100000">
                                          <p:val>
                                            <p:strVal val="#ppt_w"/>
                                          </p:val>
                                        </p:tav>
                                      </p:tavLst>
                                    </p:anim>
                                    <p:anim calcmode="lin" valueType="num">
                                      <p:cBhvr>
                                        <p:cTn id="51" dur="1000" fill="hold"/>
                                        <p:tgtEl>
                                          <p:spTgt spid="14">
                                            <p:graphicEl>
                                              <a:dgm id="{E14A1FBC-409D-44CB-8B3E-E1C00DE7DC1B}"/>
                                            </p:graphicEl>
                                          </p:spTgt>
                                        </p:tgtEl>
                                        <p:attrNameLst>
                                          <p:attrName>ppt_h</p:attrName>
                                        </p:attrNameLst>
                                      </p:cBhvr>
                                      <p:tavLst>
                                        <p:tav tm="0">
                                          <p:val>
                                            <p:strVal val="#ppt_h"/>
                                          </p:val>
                                        </p:tav>
                                        <p:tav tm="100000">
                                          <p:val>
                                            <p:strVal val="#ppt_h"/>
                                          </p:val>
                                        </p:tav>
                                      </p:tavLst>
                                    </p:anim>
                                    <p:animEffect transition="in" filter="fade">
                                      <p:cBhvr>
                                        <p:cTn id="52" dur="1000"/>
                                        <p:tgtEl>
                                          <p:spTgt spid="14">
                                            <p:graphicEl>
                                              <a:dgm id="{E14A1FBC-409D-44CB-8B3E-E1C00DE7DC1B}"/>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55" presetClass="entr" presetSubtype="0" fill="hold" grpId="0" nodeType="clickEffect">
                                  <p:stCondLst>
                                    <p:cond delay="0"/>
                                  </p:stCondLst>
                                  <p:childTnLst>
                                    <p:set>
                                      <p:cBhvr>
                                        <p:cTn id="56" dur="1" fill="hold">
                                          <p:stCondLst>
                                            <p:cond delay="0"/>
                                          </p:stCondLst>
                                        </p:cTn>
                                        <p:tgtEl>
                                          <p:spTgt spid="14">
                                            <p:graphicEl>
                                              <a:dgm id="{2304C1C0-318E-4C6A-918A-C9EF684D7069}"/>
                                            </p:graphicEl>
                                          </p:spTgt>
                                        </p:tgtEl>
                                        <p:attrNameLst>
                                          <p:attrName>style.visibility</p:attrName>
                                        </p:attrNameLst>
                                      </p:cBhvr>
                                      <p:to>
                                        <p:strVal val="visible"/>
                                      </p:to>
                                    </p:set>
                                    <p:anim calcmode="lin" valueType="num">
                                      <p:cBhvr>
                                        <p:cTn id="57" dur="1000" fill="hold"/>
                                        <p:tgtEl>
                                          <p:spTgt spid="14">
                                            <p:graphicEl>
                                              <a:dgm id="{2304C1C0-318E-4C6A-918A-C9EF684D7069}"/>
                                            </p:graphicEl>
                                          </p:spTgt>
                                        </p:tgtEl>
                                        <p:attrNameLst>
                                          <p:attrName>ppt_w</p:attrName>
                                        </p:attrNameLst>
                                      </p:cBhvr>
                                      <p:tavLst>
                                        <p:tav tm="0">
                                          <p:val>
                                            <p:strVal val="#ppt_w*0.70"/>
                                          </p:val>
                                        </p:tav>
                                        <p:tav tm="100000">
                                          <p:val>
                                            <p:strVal val="#ppt_w"/>
                                          </p:val>
                                        </p:tav>
                                      </p:tavLst>
                                    </p:anim>
                                    <p:anim calcmode="lin" valueType="num">
                                      <p:cBhvr>
                                        <p:cTn id="58" dur="1000" fill="hold"/>
                                        <p:tgtEl>
                                          <p:spTgt spid="14">
                                            <p:graphicEl>
                                              <a:dgm id="{2304C1C0-318E-4C6A-918A-C9EF684D7069}"/>
                                            </p:graphicEl>
                                          </p:spTgt>
                                        </p:tgtEl>
                                        <p:attrNameLst>
                                          <p:attrName>ppt_h</p:attrName>
                                        </p:attrNameLst>
                                      </p:cBhvr>
                                      <p:tavLst>
                                        <p:tav tm="0">
                                          <p:val>
                                            <p:strVal val="#ppt_h"/>
                                          </p:val>
                                        </p:tav>
                                        <p:tav tm="100000">
                                          <p:val>
                                            <p:strVal val="#ppt_h"/>
                                          </p:val>
                                        </p:tav>
                                      </p:tavLst>
                                    </p:anim>
                                    <p:animEffect transition="in" filter="fade">
                                      <p:cBhvr>
                                        <p:cTn id="59" dur="1000"/>
                                        <p:tgtEl>
                                          <p:spTgt spid="14">
                                            <p:graphicEl>
                                              <a:dgm id="{2304C1C0-318E-4C6A-918A-C9EF684D706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Sub>
          <a:bldDgm bld="one"/>
        </p:bldSub>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5" name="24 CuadroTexto"/>
          <p:cNvSpPr txBox="1"/>
          <p:nvPr/>
        </p:nvSpPr>
        <p:spPr>
          <a:xfrm>
            <a:off x="5220072" y="260648"/>
            <a:ext cx="3600400" cy="1569660"/>
          </a:xfrm>
          <a:prstGeom prst="rect">
            <a:avLst/>
          </a:prstGeom>
          <a:noFill/>
        </p:spPr>
        <p:txBody>
          <a:bodyPr wrap="square" rtlCol="0">
            <a:spAutoFit/>
          </a:bodyPr>
          <a:lstStyle/>
          <a:p>
            <a:r>
              <a:rPr lang="es-ES" sz="2400" dirty="0" smtClean="0">
                <a:solidFill>
                  <a:schemeClr val="accent6">
                    <a:lumMod val="75000"/>
                  </a:schemeClr>
                </a:solidFill>
                <a:latin typeface="Century Gothic" pitchFamily="34" charset="0"/>
              </a:rPr>
              <a:t>ENTORNO SOCIO-EDUCATIVO: COMPETENCIAS DIGITALES</a:t>
            </a:r>
            <a:endParaRPr lang="es-ES" sz="2400" dirty="0"/>
          </a:p>
        </p:txBody>
      </p:sp>
      <p:pic>
        <p:nvPicPr>
          <p:cNvPr id="4098" name="Picture 2" descr="http://www.espanol.rfi.fr/sites/espanol.filesrfi/imagecache/rfi_43_large/sites/images.rfi.fr/files/aef_image/ocde_1.jpg"/>
          <p:cNvPicPr>
            <a:picLocks noChangeAspect="1" noChangeArrowheads="1"/>
          </p:cNvPicPr>
          <p:nvPr/>
        </p:nvPicPr>
        <p:blipFill>
          <a:blip r:embed="rId4" cstate="print"/>
          <a:srcRect/>
          <a:stretch>
            <a:fillRect/>
          </a:stretch>
        </p:blipFill>
        <p:spPr bwMode="auto">
          <a:xfrm>
            <a:off x="7452320" y="5782066"/>
            <a:ext cx="1440160" cy="1075934"/>
          </a:xfrm>
          <a:prstGeom prst="rect">
            <a:avLst/>
          </a:prstGeom>
          <a:noFill/>
        </p:spPr>
      </p:pic>
      <p:pic>
        <p:nvPicPr>
          <p:cNvPr id="126978" name="Picture 2"/>
          <p:cNvPicPr>
            <a:picLocks noChangeAspect="1" noChangeArrowheads="1"/>
          </p:cNvPicPr>
          <p:nvPr/>
        </p:nvPicPr>
        <p:blipFill>
          <a:blip r:embed="rId5" cstate="print"/>
          <a:srcRect/>
          <a:stretch>
            <a:fillRect/>
          </a:stretch>
        </p:blipFill>
        <p:spPr bwMode="auto">
          <a:xfrm>
            <a:off x="2267744" y="2492896"/>
            <a:ext cx="6124575" cy="3505200"/>
          </a:xfrm>
          <a:prstGeom prst="rect">
            <a:avLst/>
          </a:prstGeom>
          <a:ln>
            <a:noFill/>
          </a:ln>
          <a:effectLst>
            <a:outerShdw blurRad="292100" dist="139700" dir="2700000" algn="tl" rotWithShape="0">
              <a:srgbClr val="333333">
                <a:alpha val="65000"/>
              </a:srgbClr>
            </a:outerShdw>
          </a:effectLst>
        </p:spPr>
      </p:pic>
      <p:sp>
        <p:nvSpPr>
          <p:cNvPr id="11" name="10 Rectángulo"/>
          <p:cNvSpPr/>
          <p:nvPr/>
        </p:nvSpPr>
        <p:spPr>
          <a:xfrm>
            <a:off x="467544" y="1844824"/>
            <a:ext cx="7272808" cy="646331"/>
          </a:xfrm>
          <a:prstGeom prst="rect">
            <a:avLst/>
          </a:prstGeom>
        </p:spPr>
        <p:txBody>
          <a:bodyPr wrap="square">
            <a:spAutoFit/>
          </a:bodyPr>
          <a:lstStyle/>
          <a:p>
            <a:r>
              <a:rPr lang="es-ES" b="1" dirty="0" smtClean="0"/>
              <a:t>Informe Habilidades y competencias del siglo XXI para los aprendices del nuevo milenio en los países de la OCDE (2009)</a:t>
            </a:r>
            <a:endParaRPr lang="es-ES" dirty="0"/>
          </a:p>
        </p:txBody>
      </p:sp>
      <p:sp>
        <p:nvSpPr>
          <p:cNvPr id="12" name="11 CuadroTexto"/>
          <p:cNvSpPr txBox="1"/>
          <p:nvPr/>
        </p:nvSpPr>
        <p:spPr>
          <a:xfrm>
            <a:off x="539552" y="2708920"/>
            <a:ext cx="1656184" cy="1200329"/>
          </a:xfrm>
          <a:prstGeom prst="rect">
            <a:avLst/>
          </a:prstGeom>
          <a:noFill/>
        </p:spPr>
        <p:txBody>
          <a:bodyPr wrap="square" rtlCol="0">
            <a:spAutoFit/>
          </a:bodyPr>
          <a:lstStyle/>
          <a:p>
            <a:r>
              <a:rPr lang="es-ES" dirty="0" smtClean="0">
                <a:latin typeface="Century Gothic" pitchFamily="34" charset="0"/>
              </a:rPr>
              <a:t>Preguntas de reflexión para los estados</a:t>
            </a:r>
            <a:endParaRPr lang="es-ES" dirty="0">
              <a:latin typeface="Century Gothic"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4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7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6978"/>
                                        </p:tgtEl>
                                        <p:attrNameLst>
                                          <p:attrName>style.visibility</p:attrName>
                                        </p:attrNameLst>
                                      </p:cBhvr>
                                      <p:to>
                                        <p:strVal val="visible"/>
                                      </p:to>
                                    </p:set>
                                    <p:animEffect transition="in" filter="fade">
                                      <p:cBhvr>
                                        <p:cTn id="17" dur="2000"/>
                                        <p:tgtEl>
                                          <p:spTgt spid="1269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Rectángulo"/>
          <p:cNvSpPr/>
          <p:nvPr/>
        </p:nvSpPr>
        <p:spPr>
          <a:xfrm>
            <a:off x="0" y="0"/>
            <a:ext cx="1000132" cy="107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5" name="24 CuadroTexto"/>
          <p:cNvSpPr txBox="1"/>
          <p:nvPr/>
        </p:nvSpPr>
        <p:spPr>
          <a:xfrm>
            <a:off x="5220072" y="260648"/>
            <a:ext cx="3600400" cy="1569660"/>
          </a:xfrm>
          <a:prstGeom prst="rect">
            <a:avLst/>
          </a:prstGeom>
          <a:noFill/>
        </p:spPr>
        <p:txBody>
          <a:bodyPr wrap="square" rtlCol="0">
            <a:spAutoFit/>
          </a:bodyPr>
          <a:lstStyle/>
          <a:p>
            <a:r>
              <a:rPr lang="es-ES" sz="2400" dirty="0" smtClean="0">
                <a:solidFill>
                  <a:schemeClr val="accent6">
                    <a:lumMod val="75000"/>
                  </a:schemeClr>
                </a:solidFill>
                <a:latin typeface="Century Gothic" pitchFamily="34" charset="0"/>
              </a:rPr>
              <a:t>ENTORNO SOCIO-EDUCATIVO: COMPETENCIAS DIGITALES</a:t>
            </a:r>
            <a:endParaRPr lang="es-ES" sz="2400" dirty="0"/>
          </a:p>
        </p:txBody>
      </p:sp>
      <p:sp>
        <p:nvSpPr>
          <p:cNvPr id="8" name="7 Rectángulo redondeado"/>
          <p:cNvSpPr/>
          <p:nvPr/>
        </p:nvSpPr>
        <p:spPr>
          <a:xfrm>
            <a:off x="755576" y="2204864"/>
            <a:ext cx="7451725" cy="2055813"/>
          </a:xfrm>
          <a:prstGeom prst="roundRect">
            <a:avLst/>
          </a:prstGeom>
          <a:solidFill>
            <a:schemeClr val="accent1">
              <a:lumMod val="60000"/>
              <a:lumOff val="40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1" algn="ctr" fontAlgn="auto">
              <a:spcBef>
                <a:spcPts val="0"/>
              </a:spcBef>
              <a:spcAft>
                <a:spcPts val="0"/>
              </a:spcAft>
              <a:buClr>
                <a:srgbClr val="DD2521"/>
              </a:buClr>
              <a:defRPr/>
            </a:pPr>
            <a:r>
              <a:rPr lang="es-ES" sz="2800" b="1" dirty="0">
                <a:solidFill>
                  <a:schemeClr val="tx1"/>
                </a:solidFill>
                <a:latin typeface="Century Gothic" pitchFamily="34" charset="0"/>
                <a:cs typeface="Times New Roman" pitchFamily="18" charset="0"/>
              </a:rPr>
              <a:t>Objetivo estratégico para el </a:t>
            </a:r>
            <a:r>
              <a:rPr lang="es-ES" sz="3200" b="1" dirty="0">
                <a:solidFill>
                  <a:schemeClr val="tx1"/>
                </a:solidFill>
                <a:latin typeface="Century Gothic" pitchFamily="34" charset="0"/>
                <a:cs typeface="Times New Roman" pitchFamily="18" charset="0"/>
              </a:rPr>
              <a:t>2010</a:t>
            </a:r>
            <a:r>
              <a:rPr lang="es-ES" sz="3600" b="1" dirty="0">
                <a:solidFill>
                  <a:schemeClr val="tx1"/>
                </a:solidFill>
                <a:latin typeface="Century Gothic" pitchFamily="34" charset="0"/>
                <a:cs typeface="Times New Roman" pitchFamily="18" charset="0"/>
              </a:rPr>
              <a:t>.</a:t>
            </a:r>
          </a:p>
          <a:p>
            <a:pPr lvl="1" fontAlgn="auto">
              <a:spcBef>
                <a:spcPts val="0"/>
              </a:spcBef>
              <a:spcAft>
                <a:spcPts val="0"/>
              </a:spcAft>
              <a:buClr>
                <a:srgbClr val="DD2521"/>
              </a:buClr>
              <a:buFont typeface="Wingdings" pitchFamily="2" charset="2"/>
              <a:buNone/>
              <a:defRPr/>
            </a:pPr>
            <a:r>
              <a:rPr lang="es-ES" sz="2000" dirty="0">
                <a:solidFill>
                  <a:schemeClr val="tx1"/>
                </a:solidFill>
                <a:latin typeface="Century Gothic" pitchFamily="34" charset="0"/>
                <a:cs typeface="Times New Roman" pitchFamily="18" charset="0"/>
              </a:rPr>
              <a:t>Llegar a ser la </a:t>
            </a:r>
            <a:r>
              <a:rPr lang="es-ES" sz="2000" b="1" dirty="0">
                <a:solidFill>
                  <a:schemeClr val="tx1"/>
                </a:solidFill>
                <a:latin typeface="Century Gothic" pitchFamily="34" charset="0"/>
                <a:cs typeface="Times New Roman" pitchFamily="18" charset="0"/>
              </a:rPr>
              <a:t>economía basada en el conocimiento </a:t>
            </a:r>
            <a:r>
              <a:rPr lang="es-ES" sz="2000" dirty="0">
                <a:solidFill>
                  <a:schemeClr val="tx1"/>
                </a:solidFill>
                <a:latin typeface="Century Gothic" pitchFamily="34" charset="0"/>
                <a:cs typeface="Times New Roman" pitchFamily="18" charset="0"/>
              </a:rPr>
              <a:t>más competitiva y dinámica del mundo, capaz de crecer de una manera sostenible, con más y mejores empleos y con una mayor cohesión social. </a:t>
            </a:r>
            <a:endParaRPr lang="es-ES_tradnl" sz="2000" dirty="0">
              <a:solidFill>
                <a:schemeClr val="tx1"/>
              </a:solidFill>
              <a:latin typeface="Century Gothic" pitchFamily="34" charset="0"/>
              <a:cs typeface="Times New Roman" pitchFamily="18" charset="0"/>
            </a:endParaRPr>
          </a:p>
          <a:p>
            <a:pPr fontAlgn="auto">
              <a:spcBef>
                <a:spcPts val="0"/>
              </a:spcBef>
              <a:spcAft>
                <a:spcPts val="0"/>
              </a:spcAft>
              <a:buClr>
                <a:srgbClr val="DD2521"/>
              </a:buClr>
              <a:buFont typeface="Wingdings" pitchFamily="2" charset="2"/>
              <a:buNone/>
              <a:defRPr/>
            </a:pPr>
            <a:endParaRPr lang="es-ES_tradnl" sz="2800" b="1" dirty="0">
              <a:solidFill>
                <a:schemeClr val="tx1"/>
              </a:solidFill>
              <a:latin typeface="Century Gothic" pitchFamily="34" charset="0"/>
              <a:cs typeface="Times New Roman" pitchFamily="18" charset="0"/>
            </a:endParaRPr>
          </a:p>
        </p:txBody>
      </p:sp>
      <p:sp>
        <p:nvSpPr>
          <p:cNvPr id="9" name="8 CuadroTexto"/>
          <p:cNvSpPr txBox="1"/>
          <p:nvPr/>
        </p:nvSpPr>
        <p:spPr>
          <a:xfrm>
            <a:off x="2267744" y="4437112"/>
            <a:ext cx="5870971" cy="1692771"/>
          </a:xfrm>
          <a:prstGeom prst="rect">
            <a:avLst/>
          </a:prstGeom>
          <a:solidFill>
            <a:schemeClr val="bg1"/>
          </a:solidFill>
          <a:ln>
            <a:noFill/>
          </a:ln>
          <a:effectLst/>
          <a:scene3d>
            <a:camera prst="orthographicFront">
              <a:rot lat="0" lon="0" rev="0"/>
            </a:camera>
            <a:lightRig rig="brightRoom" dir="t">
              <a:rot lat="0" lon="0" rev="600000"/>
            </a:lightRig>
          </a:scene3d>
          <a:sp3d prstMaterial="metal">
            <a:bevelT w="38100" h="57150" prst="angle"/>
          </a:sp3d>
        </p:spPr>
        <p:txBody>
          <a:bodyPr>
            <a:spAutoFit/>
          </a:bodyPr>
          <a:lstStyle/>
          <a:p>
            <a:pPr marL="285750" indent="-285750" fontAlgn="auto">
              <a:spcBef>
                <a:spcPts val="0"/>
              </a:spcBef>
              <a:spcAft>
                <a:spcPts val="0"/>
              </a:spcAft>
              <a:buFont typeface="Arial" pitchFamily="34" charset="0"/>
              <a:buChar char="•"/>
              <a:defRPr/>
            </a:pPr>
            <a:r>
              <a:rPr lang="es-ES" sz="2000" dirty="0">
                <a:latin typeface="Century Gothic" pitchFamily="34" charset="0"/>
              </a:rPr>
              <a:t>Fomento  de las  nuevas capacidades y competencias  básicas relacionadas con las TIC.</a:t>
            </a:r>
          </a:p>
          <a:p>
            <a:pPr marL="285750" indent="-285750" fontAlgn="auto">
              <a:spcBef>
                <a:spcPts val="0"/>
              </a:spcBef>
              <a:spcAft>
                <a:spcPts val="0"/>
              </a:spcAft>
              <a:buFont typeface="Arial" pitchFamily="34" charset="0"/>
              <a:buChar char="•"/>
              <a:defRPr/>
            </a:pPr>
            <a:r>
              <a:rPr lang="es-ES" sz="2000" dirty="0">
                <a:latin typeface="Century Gothic" pitchFamily="34" charset="0"/>
              </a:rPr>
              <a:t>Conexión a Internet  de todos los centros docentes</a:t>
            </a:r>
            <a:r>
              <a:rPr lang="es-ES" sz="2400" dirty="0">
                <a:latin typeface="Century Gothic" pitchFamily="34" charset="0"/>
              </a:rPr>
              <a:t>.</a:t>
            </a:r>
          </a:p>
        </p:txBody>
      </p:sp>
      <p:sp>
        <p:nvSpPr>
          <p:cNvPr id="11" name="10 Rectángulo"/>
          <p:cNvSpPr/>
          <p:nvPr/>
        </p:nvSpPr>
        <p:spPr>
          <a:xfrm>
            <a:off x="5687616" y="6211669"/>
            <a:ext cx="3456384" cy="461665"/>
          </a:xfrm>
          <a:prstGeom prst="rect">
            <a:avLst/>
          </a:prstGeom>
        </p:spPr>
        <p:txBody>
          <a:bodyPr wrap="square">
            <a:spAutoFit/>
          </a:bodyPr>
          <a:lstStyle/>
          <a:p>
            <a:r>
              <a:rPr lang="es-ES" sz="1200" dirty="0" smtClean="0">
                <a:latin typeface="Century Gothic" pitchFamily="34" charset="0"/>
              </a:rPr>
              <a:t>CONSEJO EUROPEO DE LISBOA</a:t>
            </a:r>
            <a:br>
              <a:rPr lang="es-ES" sz="1200" dirty="0" smtClean="0">
                <a:latin typeface="Century Gothic" pitchFamily="34" charset="0"/>
              </a:rPr>
            </a:br>
            <a:r>
              <a:rPr lang="es-ES" sz="1200" dirty="0" smtClean="0">
                <a:latin typeface="Century Gothic" pitchFamily="34" charset="0"/>
              </a:rPr>
              <a:t>23 Y 24 DE MARZO 2000 </a:t>
            </a:r>
            <a:endParaRPr lang="es-ES" sz="1200" dirty="0">
              <a:latin typeface="Century Gothic" pitchFamily="34" charset="0"/>
            </a:endParaRPr>
          </a:p>
        </p:txBody>
      </p:sp>
      <p:pic>
        <p:nvPicPr>
          <p:cNvPr id="12" name="Picture 4" descr="http://ec.europa.eu/wel/template-2012/images/logo/logo_es.gif"/>
          <p:cNvPicPr>
            <a:picLocks noChangeAspect="1" noChangeArrowheads="1"/>
          </p:cNvPicPr>
          <p:nvPr/>
        </p:nvPicPr>
        <p:blipFill>
          <a:blip r:embed="rId4" cstate="print"/>
          <a:srcRect/>
          <a:stretch>
            <a:fillRect/>
          </a:stretch>
        </p:blipFill>
        <p:spPr bwMode="auto">
          <a:xfrm>
            <a:off x="25400" y="5870575"/>
            <a:ext cx="1371600" cy="947738"/>
          </a:xfrm>
          <a:prstGeom prst="rect">
            <a:avLst/>
          </a:prstGeom>
          <a:noFill/>
          <a:ln w="9525">
            <a:noFill/>
            <a:miter lim="800000"/>
            <a:headEnd/>
            <a:tailEnd/>
          </a:ln>
        </p:spPr>
      </p:pic>
      <p:sp>
        <p:nvSpPr>
          <p:cNvPr id="13" name="12 Rectángulo"/>
          <p:cNvSpPr/>
          <p:nvPr/>
        </p:nvSpPr>
        <p:spPr>
          <a:xfrm>
            <a:off x="4716016" y="4149080"/>
            <a:ext cx="4184159" cy="338554"/>
          </a:xfrm>
          <a:prstGeom prst="rect">
            <a:avLst/>
          </a:prstGeom>
          <a:solidFill>
            <a:schemeClr val="bg1"/>
          </a:solidFill>
          <a:effectLst>
            <a:outerShdw blurRad="63500" sx="102000" sy="102000" algn="ctr" rotWithShape="0">
              <a:prstClr val="black">
                <a:alpha val="40000"/>
              </a:prstClr>
            </a:outerShdw>
          </a:effectLst>
        </p:spPr>
        <p:txBody>
          <a:bodyPr wrap="none">
            <a:spAutoFit/>
          </a:bodyPr>
          <a:lstStyle/>
          <a:p>
            <a:r>
              <a:rPr lang="es-ES" sz="1600" dirty="0" smtClean="0">
                <a:latin typeface="Century Gothic" pitchFamily="34" charset="0"/>
              </a:rPr>
              <a:t>“Educación y Formación 2010” (ET 2010)</a:t>
            </a:r>
            <a:endParaRPr lang="es-ES" sz="1600" dirty="0">
              <a:latin typeface="Century Gothic"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3 Forma libre"/>
          <p:cNvSpPr/>
          <p:nvPr/>
        </p:nvSpPr>
        <p:spPr>
          <a:xfrm>
            <a:off x="2771140" y="2860040"/>
            <a:ext cx="3136900" cy="2760980"/>
          </a:xfrm>
          <a:custGeom>
            <a:avLst/>
            <a:gdLst>
              <a:gd name="connsiteX0" fmla="*/ 2075180 w 3136900"/>
              <a:gd name="connsiteY0" fmla="*/ 187960 h 2760980"/>
              <a:gd name="connsiteX1" fmla="*/ 3126740 w 3136900"/>
              <a:gd name="connsiteY1" fmla="*/ 1254760 h 2760980"/>
              <a:gd name="connsiteX2" fmla="*/ 2014220 w 3136900"/>
              <a:gd name="connsiteY2" fmla="*/ 2473960 h 2760980"/>
              <a:gd name="connsiteX3" fmla="*/ 2540 w 3136900"/>
              <a:gd name="connsiteY3" fmla="*/ 2382520 h 2760980"/>
              <a:gd name="connsiteX4" fmla="*/ 2075180 w 3136900"/>
              <a:gd name="connsiteY4" fmla="*/ 187960 h 2760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6900" h="2760980">
                <a:moveTo>
                  <a:pt x="2075180" y="187960"/>
                </a:moveTo>
                <a:cubicBezTo>
                  <a:pt x="2595880" y="0"/>
                  <a:pt x="3136900" y="873760"/>
                  <a:pt x="3126740" y="1254760"/>
                </a:cubicBezTo>
                <a:cubicBezTo>
                  <a:pt x="3116580" y="1635760"/>
                  <a:pt x="2534920" y="2286000"/>
                  <a:pt x="2014220" y="2473960"/>
                </a:cubicBezTo>
                <a:cubicBezTo>
                  <a:pt x="1493520" y="2661920"/>
                  <a:pt x="0" y="2760980"/>
                  <a:pt x="2540" y="2382520"/>
                </a:cubicBezTo>
                <a:cubicBezTo>
                  <a:pt x="5080" y="2004060"/>
                  <a:pt x="1554480" y="375920"/>
                  <a:pt x="2075180" y="187960"/>
                </a:cubicBez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19 Rectángulo"/>
          <p:cNvSpPr/>
          <p:nvPr/>
        </p:nvSpPr>
        <p:spPr>
          <a:xfrm>
            <a:off x="0" y="0"/>
            <a:ext cx="1000132" cy="107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5" name="24 CuadroTexto"/>
          <p:cNvSpPr txBox="1"/>
          <p:nvPr/>
        </p:nvSpPr>
        <p:spPr>
          <a:xfrm>
            <a:off x="5220072" y="260648"/>
            <a:ext cx="3600400" cy="1569660"/>
          </a:xfrm>
          <a:prstGeom prst="rect">
            <a:avLst/>
          </a:prstGeom>
          <a:noFill/>
        </p:spPr>
        <p:txBody>
          <a:bodyPr wrap="square" rtlCol="0">
            <a:spAutoFit/>
          </a:bodyPr>
          <a:lstStyle/>
          <a:p>
            <a:r>
              <a:rPr lang="es-ES" sz="2400" dirty="0" smtClean="0">
                <a:solidFill>
                  <a:schemeClr val="accent6">
                    <a:lumMod val="75000"/>
                  </a:schemeClr>
                </a:solidFill>
                <a:latin typeface="Century Gothic" pitchFamily="34" charset="0"/>
              </a:rPr>
              <a:t>ENTORNO SOCIO-EDUCATIVO: COMPETENCIAS DIGITALES</a:t>
            </a:r>
            <a:endParaRPr lang="es-ES" sz="2400" dirty="0"/>
          </a:p>
        </p:txBody>
      </p:sp>
      <p:pic>
        <p:nvPicPr>
          <p:cNvPr id="12" name="Picture 4" descr="http://ec.europa.eu/wel/template-2012/images/logo/logo_es.gif"/>
          <p:cNvPicPr>
            <a:picLocks noChangeAspect="1" noChangeArrowheads="1"/>
          </p:cNvPicPr>
          <p:nvPr/>
        </p:nvPicPr>
        <p:blipFill>
          <a:blip r:embed="rId4" cstate="print"/>
          <a:srcRect/>
          <a:stretch>
            <a:fillRect/>
          </a:stretch>
        </p:blipFill>
        <p:spPr bwMode="auto">
          <a:xfrm>
            <a:off x="25400" y="5870575"/>
            <a:ext cx="1371600" cy="947738"/>
          </a:xfrm>
          <a:prstGeom prst="rect">
            <a:avLst/>
          </a:prstGeom>
          <a:noFill/>
          <a:ln w="9525">
            <a:noFill/>
            <a:miter lim="800000"/>
            <a:headEnd/>
            <a:tailEnd/>
          </a:ln>
        </p:spPr>
      </p:pic>
      <p:sp>
        <p:nvSpPr>
          <p:cNvPr id="13" name="12 Rectángulo"/>
          <p:cNvSpPr/>
          <p:nvPr/>
        </p:nvSpPr>
        <p:spPr>
          <a:xfrm>
            <a:off x="539552" y="2276872"/>
            <a:ext cx="3312368" cy="646331"/>
          </a:xfrm>
          <a:prstGeom prst="rect">
            <a:avLst/>
          </a:prstGeom>
        </p:spPr>
        <p:txBody>
          <a:bodyPr wrap="square">
            <a:spAutoFit/>
          </a:bodyPr>
          <a:lstStyle/>
          <a:p>
            <a:r>
              <a:rPr lang="es-ES" dirty="0" smtClean="0">
                <a:latin typeface="Century Gothic" pitchFamily="34" charset="0"/>
              </a:rPr>
              <a:t>Las “competencias clave” en la vida del ciudadano</a:t>
            </a:r>
            <a:endParaRPr lang="es-ES" dirty="0">
              <a:latin typeface="Century Gothic" pitchFamily="34" charset="0"/>
            </a:endParaRPr>
          </a:p>
        </p:txBody>
      </p:sp>
      <p:sp>
        <p:nvSpPr>
          <p:cNvPr id="15" name="14 Elipse"/>
          <p:cNvSpPr/>
          <p:nvPr/>
        </p:nvSpPr>
        <p:spPr>
          <a:xfrm>
            <a:off x="4788024" y="2852936"/>
            <a:ext cx="642942" cy="642942"/>
          </a:xfrm>
          <a:prstGeom prst="ellipse">
            <a:avLst/>
          </a:prstGeom>
          <a:solidFill>
            <a:schemeClr val="bg1"/>
          </a:solidFill>
          <a:ln w="38100">
            <a:solidFill>
              <a:srgbClr val="FF0000"/>
            </a:solid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CuadroTexto"/>
          <p:cNvSpPr txBox="1"/>
          <p:nvPr/>
        </p:nvSpPr>
        <p:spPr>
          <a:xfrm>
            <a:off x="5292080" y="2060848"/>
            <a:ext cx="3563888" cy="646331"/>
          </a:xfrm>
          <a:prstGeom prst="rect">
            <a:avLst/>
          </a:prstGeom>
          <a:noFill/>
        </p:spPr>
        <p:txBody>
          <a:bodyPr wrap="square" rtlCol="0">
            <a:spAutoFit/>
          </a:bodyPr>
          <a:lstStyle/>
          <a:p>
            <a:r>
              <a:rPr lang="es-ES" dirty="0" smtClean="0">
                <a:latin typeface="Century Gothic" pitchFamily="34" charset="0"/>
              </a:rPr>
              <a:t>Realización y desarrollo personal a lo largo de la vida </a:t>
            </a:r>
            <a:endParaRPr lang="es-ES" dirty="0"/>
          </a:p>
        </p:txBody>
      </p:sp>
      <p:sp>
        <p:nvSpPr>
          <p:cNvPr id="17" name="16 CuadroTexto"/>
          <p:cNvSpPr txBox="1"/>
          <p:nvPr/>
        </p:nvSpPr>
        <p:spPr>
          <a:xfrm>
            <a:off x="6012160" y="2996952"/>
            <a:ext cx="3131840" cy="1384995"/>
          </a:xfrm>
          <a:prstGeom prst="rect">
            <a:avLst/>
          </a:prstGeom>
          <a:noFill/>
        </p:spPr>
        <p:txBody>
          <a:bodyPr wrap="square" rtlCol="0">
            <a:spAutoFit/>
          </a:bodyPr>
          <a:lstStyle/>
          <a:p>
            <a:r>
              <a:rPr lang="es-ES" sz="1200" dirty="0" smtClean="0">
                <a:solidFill>
                  <a:srgbClr val="FF0000"/>
                </a:solidFill>
                <a:latin typeface="Century Gothic" pitchFamily="34" charset="0"/>
              </a:rPr>
              <a:t>Las competencias clave deben permitir a las personas perseguir objetivos personales en la vida, llevados por sus intereses personales, sus aspiraciones y el deseo de continuar aprendiendo a lo largo de la vida</a:t>
            </a:r>
            <a:r>
              <a:rPr lang="es-ES" sz="1200" dirty="0" smtClean="0">
                <a:solidFill>
                  <a:schemeClr val="accent5">
                    <a:lumMod val="75000"/>
                  </a:schemeClr>
                </a:solidFill>
                <a:latin typeface="Century Gothic" pitchFamily="34" charset="0"/>
              </a:rPr>
              <a:t>.</a:t>
            </a:r>
          </a:p>
          <a:p>
            <a:endParaRPr lang="es-ES" sz="1200" dirty="0"/>
          </a:p>
        </p:txBody>
      </p:sp>
      <p:sp>
        <p:nvSpPr>
          <p:cNvPr id="18" name="17 Elipse"/>
          <p:cNvSpPr/>
          <p:nvPr/>
        </p:nvSpPr>
        <p:spPr>
          <a:xfrm>
            <a:off x="4932040" y="4581128"/>
            <a:ext cx="642942" cy="642942"/>
          </a:xfrm>
          <a:prstGeom prst="ellipse">
            <a:avLst/>
          </a:prstGeom>
          <a:solidFill>
            <a:schemeClr val="bg1"/>
          </a:solidFill>
          <a:ln w="38100">
            <a:solidFill>
              <a:schemeClr val="accent3">
                <a:lumMod val="75000"/>
              </a:schemeClr>
            </a:solid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8 Rectángulo"/>
          <p:cNvSpPr/>
          <p:nvPr/>
        </p:nvSpPr>
        <p:spPr>
          <a:xfrm>
            <a:off x="5724128" y="4725144"/>
            <a:ext cx="3419872" cy="646331"/>
          </a:xfrm>
          <a:prstGeom prst="rect">
            <a:avLst/>
          </a:prstGeom>
        </p:spPr>
        <p:txBody>
          <a:bodyPr wrap="square">
            <a:spAutoFit/>
          </a:bodyPr>
          <a:lstStyle/>
          <a:p>
            <a:r>
              <a:rPr lang="es-ES" dirty="0" smtClean="0">
                <a:latin typeface="Century Gothic" pitchFamily="34" charset="0"/>
              </a:rPr>
              <a:t>Inclusión y una ciudadanía activa </a:t>
            </a:r>
            <a:endParaRPr lang="es-ES" dirty="0"/>
          </a:p>
        </p:txBody>
      </p:sp>
      <p:sp>
        <p:nvSpPr>
          <p:cNvPr id="21" name="20 CuadroTexto"/>
          <p:cNvSpPr txBox="1"/>
          <p:nvPr/>
        </p:nvSpPr>
        <p:spPr>
          <a:xfrm>
            <a:off x="6012160" y="5373216"/>
            <a:ext cx="2952328" cy="830997"/>
          </a:xfrm>
          <a:prstGeom prst="rect">
            <a:avLst/>
          </a:prstGeom>
          <a:noFill/>
        </p:spPr>
        <p:txBody>
          <a:bodyPr wrap="square" rtlCol="0">
            <a:spAutoFit/>
          </a:bodyPr>
          <a:lstStyle/>
          <a:p>
            <a:r>
              <a:rPr lang="es-ES" sz="1200" dirty="0" smtClean="0">
                <a:solidFill>
                  <a:schemeClr val="accent3">
                    <a:lumMod val="50000"/>
                  </a:schemeClr>
                </a:solidFill>
                <a:latin typeface="Century Gothic" pitchFamily="34" charset="0"/>
              </a:rPr>
              <a:t>Las competencias clave deberían permitir a todos una participación como ciudadanos activos en la sociedad</a:t>
            </a:r>
            <a:endParaRPr lang="es-ES" sz="1200" dirty="0">
              <a:solidFill>
                <a:schemeClr val="accent3">
                  <a:lumMod val="50000"/>
                </a:schemeClr>
              </a:solidFill>
            </a:endParaRPr>
          </a:p>
        </p:txBody>
      </p:sp>
      <p:sp>
        <p:nvSpPr>
          <p:cNvPr id="22" name="21 Elipse"/>
          <p:cNvSpPr/>
          <p:nvPr/>
        </p:nvSpPr>
        <p:spPr>
          <a:xfrm>
            <a:off x="2555776" y="4941168"/>
            <a:ext cx="642942" cy="642942"/>
          </a:xfrm>
          <a:prstGeom prst="ellipse">
            <a:avLst/>
          </a:prstGeom>
          <a:solidFill>
            <a:schemeClr val="bg1"/>
          </a:solidFill>
          <a:ln w="38100">
            <a:solidFill>
              <a:schemeClr val="accent1"/>
            </a:solid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22 Rectángulo"/>
          <p:cNvSpPr/>
          <p:nvPr/>
        </p:nvSpPr>
        <p:spPr>
          <a:xfrm>
            <a:off x="467544" y="4509120"/>
            <a:ext cx="2376264" cy="646331"/>
          </a:xfrm>
          <a:prstGeom prst="rect">
            <a:avLst/>
          </a:prstGeom>
        </p:spPr>
        <p:txBody>
          <a:bodyPr wrap="square">
            <a:spAutoFit/>
          </a:bodyPr>
          <a:lstStyle/>
          <a:p>
            <a:r>
              <a:rPr lang="es-ES" dirty="0" smtClean="0">
                <a:latin typeface="Century Gothic" pitchFamily="34" charset="0"/>
              </a:rPr>
              <a:t>Aptitud para el empleo </a:t>
            </a:r>
            <a:endParaRPr lang="es-ES" dirty="0"/>
          </a:p>
        </p:txBody>
      </p:sp>
      <p:sp>
        <p:nvSpPr>
          <p:cNvPr id="24" name="23 Rectángulo"/>
          <p:cNvSpPr/>
          <p:nvPr/>
        </p:nvSpPr>
        <p:spPr>
          <a:xfrm>
            <a:off x="539552" y="3717032"/>
            <a:ext cx="2592288" cy="830997"/>
          </a:xfrm>
          <a:prstGeom prst="rect">
            <a:avLst/>
          </a:prstGeom>
        </p:spPr>
        <p:txBody>
          <a:bodyPr wrap="square">
            <a:spAutoFit/>
          </a:bodyPr>
          <a:lstStyle/>
          <a:p>
            <a:r>
              <a:rPr lang="es-ES" sz="1200" dirty="0" smtClean="0">
                <a:solidFill>
                  <a:schemeClr val="accent1">
                    <a:lumMod val="75000"/>
                  </a:schemeClr>
                </a:solidFill>
                <a:latin typeface="Century Gothic" pitchFamily="34" charset="0"/>
              </a:rPr>
              <a:t>La capacidad de todas y cada una de las personas de obtener un puesto de trabajo decente en el mercado laboral.</a:t>
            </a:r>
            <a:endParaRPr lang="es-ES" sz="1200" dirty="0">
              <a:solidFill>
                <a:schemeClr val="accent1">
                  <a:lumMod val="75000"/>
                </a:schemeClr>
              </a:solidFill>
              <a:latin typeface="Century Gothic" pitchFamily="34" charset="0"/>
            </a:endParaRPr>
          </a:p>
        </p:txBody>
      </p:sp>
      <p:sp>
        <p:nvSpPr>
          <p:cNvPr id="26" name="25 CuadroTexto"/>
          <p:cNvSpPr txBox="1"/>
          <p:nvPr/>
        </p:nvSpPr>
        <p:spPr>
          <a:xfrm>
            <a:off x="4355976" y="3573016"/>
            <a:ext cx="1656184" cy="261610"/>
          </a:xfrm>
          <a:prstGeom prst="rect">
            <a:avLst/>
          </a:prstGeom>
          <a:noFill/>
        </p:spPr>
        <p:txBody>
          <a:bodyPr wrap="square" rtlCol="0">
            <a:spAutoFit/>
          </a:bodyPr>
          <a:lstStyle/>
          <a:p>
            <a:r>
              <a:rPr lang="es-ES" sz="1100" dirty="0" smtClean="0">
                <a:latin typeface="Century Gothic" pitchFamily="34" charset="0"/>
              </a:rPr>
              <a:t>CAPITAL CULTURAL</a:t>
            </a:r>
            <a:endParaRPr lang="es-ES" sz="1100" dirty="0">
              <a:latin typeface="Century Gothic" pitchFamily="34" charset="0"/>
            </a:endParaRPr>
          </a:p>
        </p:txBody>
      </p:sp>
      <p:sp>
        <p:nvSpPr>
          <p:cNvPr id="27" name="26 CuadroTexto"/>
          <p:cNvSpPr txBox="1"/>
          <p:nvPr/>
        </p:nvSpPr>
        <p:spPr>
          <a:xfrm>
            <a:off x="3779912" y="4509120"/>
            <a:ext cx="1656184" cy="261610"/>
          </a:xfrm>
          <a:prstGeom prst="rect">
            <a:avLst/>
          </a:prstGeom>
          <a:noFill/>
        </p:spPr>
        <p:txBody>
          <a:bodyPr wrap="square" rtlCol="0">
            <a:spAutoFit/>
          </a:bodyPr>
          <a:lstStyle/>
          <a:p>
            <a:r>
              <a:rPr lang="es-ES" sz="1100" dirty="0" smtClean="0">
                <a:latin typeface="Century Gothic" pitchFamily="34" charset="0"/>
              </a:rPr>
              <a:t>CAPITAL SOCIAL</a:t>
            </a:r>
            <a:endParaRPr lang="es-ES" sz="1100" dirty="0">
              <a:latin typeface="Century Gothic" pitchFamily="34" charset="0"/>
            </a:endParaRPr>
          </a:p>
        </p:txBody>
      </p:sp>
      <p:sp>
        <p:nvSpPr>
          <p:cNvPr id="29" name="28 CuadroTexto"/>
          <p:cNvSpPr txBox="1"/>
          <p:nvPr/>
        </p:nvSpPr>
        <p:spPr>
          <a:xfrm>
            <a:off x="3131840" y="5013176"/>
            <a:ext cx="1656184" cy="261610"/>
          </a:xfrm>
          <a:prstGeom prst="rect">
            <a:avLst/>
          </a:prstGeom>
          <a:noFill/>
        </p:spPr>
        <p:txBody>
          <a:bodyPr wrap="square" rtlCol="0">
            <a:spAutoFit/>
          </a:bodyPr>
          <a:lstStyle/>
          <a:p>
            <a:r>
              <a:rPr lang="es-ES" sz="1100" dirty="0" smtClean="0">
                <a:latin typeface="Century Gothic" pitchFamily="34" charset="0"/>
              </a:rPr>
              <a:t>CAPITAL HUMANO</a:t>
            </a:r>
            <a:endParaRPr lang="es-ES" sz="1100" dirty="0">
              <a:latin typeface="Century Gothic"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0.70"/>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2000"/>
                                        <p:tgtEl>
                                          <p:spTgt spid="15"/>
                                        </p:tgtEl>
                                      </p:cBhvr>
                                    </p:animEffect>
                                  </p:childTnLst>
                                </p:cTn>
                              </p:par>
                            </p:childTnLst>
                          </p:cTn>
                        </p:par>
                        <p:par>
                          <p:cTn id="14" fill="hold">
                            <p:stCondLst>
                              <p:cond delay="3000"/>
                            </p:stCondLst>
                            <p:childTnLst>
                              <p:par>
                                <p:cTn id="15" presetID="10" presetClass="entr" presetSubtype="0" fill="hold" grpId="0" nodeType="afterEffect">
                                  <p:stCondLst>
                                    <p:cond delay="100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2000"/>
                                        <p:tgtEl>
                                          <p:spTgt spid="26"/>
                                        </p:tgtEl>
                                      </p:cBhvr>
                                    </p:animEffect>
                                  </p:childTnLst>
                                </p:cTn>
                              </p:par>
                            </p:childTnLst>
                          </p:cTn>
                        </p:par>
                        <p:par>
                          <p:cTn id="18" fill="hold">
                            <p:stCondLst>
                              <p:cond delay="600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2000"/>
                                        <p:tgtEl>
                                          <p:spTgt spid="18"/>
                                        </p:tgtEl>
                                      </p:cBhvr>
                                    </p:animEffect>
                                  </p:childTnLst>
                                </p:cTn>
                              </p:par>
                            </p:childTnLst>
                          </p:cTn>
                        </p:par>
                        <p:par>
                          <p:cTn id="22" fill="hold">
                            <p:stCondLst>
                              <p:cond delay="8000"/>
                            </p:stCondLst>
                            <p:childTnLst>
                              <p:par>
                                <p:cTn id="23" presetID="10" presetClass="entr" presetSubtype="0"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2000"/>
                                        <p:tgtEl>
                                          <p:spTgt spid="27"/>
                                        </p:tgtEl>
                                      </p:cBhvr>
                                    </p:animEffect>
                                  </p:childTnLst>
                                </p:cTn>
                              </p:par>
                            </p:childTnLst>
                          </p:cTn>
                        </p:par>
                        <p:par>
                          <p:cTn id="26" fill="hold">
                            <p:stCondLst>
                              <p:cond delay="10000"/>
                            </p:stCondLst>
                            <p:childTnLst>
                              <p:par>
                                <p:cTn id="27" presetID="10" presetClass="entr" presetSubtype="0"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2000"/>
                                        <p:tgtEl>
                                          <p:spTgt spid="22"/>
                                        </p:tgtEl>
                                      </p:cBhvr>
                                    </p:animEffect>
                                  </p:childTnLst>
                                </p:cTn>
                              </p:par>
                            </p:childTnLst>
                          </p:cTn>
                        </p:par>
                        <p:par>
                          <p:cTn id="30" fill="hold">
                            <p:stCondLst>
                              <p:cond delay="12000"/>
                            </p:stCondLst>
                            <p:childTnLst>
                              <p:par>
                                <p:cTn id="31" presetID="10" presetClass="entr" presetSubtype="0" fill="hold" grpId="0" nodeType="afterEffect">
                                  <p:stCondLst>
                                    <p:cond delay="100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2000"/>
                                        <p:tgtEl>
                                          <p:spTgt spid="2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2000"/>
                                        <p:tgtEl>
                                          <p:spTgt spid="1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2000"/>
                                        <p:tgtEl>
                                          <p:spTgt spid="17"/>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2000"/>
                                        <p:tgtEl>
                                          <p:spTgt spid="2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2000"/>
                                        <p:tgtEl>
                                          <p:spTgt spid="19"/>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2000"/>
                                        <p:tgtEl>
                                          <p:spTgt spid="23"/>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17" grpId="0"/>
      <p:bldP spid="18" grpId="0" animBg="1"/>
      <p:bldP spid="19" grpId="0"/>
      <p:bldP spid="21" grpId="0"/>
      <p:bldP spid="22" grpId="0" animBg="1"/>
      <p:bldP spid="23" grpId="0"/>
      <p:bldP spid="24" grpId="0"/>
      <p:bldP spid="26" grpId="0"/>
      <p:bldP spid="27" grpId="0"/>
      <p:bldP spid="2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Rectángulo"/>
          <p:cNvSpPr/>
          <p:nvPr/>
        </p:nvSpPr>
        <p:spPr>
          <a:xfrm>
            <a:off x="0" y="0"/>
            <a:ext cx="1000132" cy="107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5" name="24 CuadroTexto"/>
          <p:cNvSpPr txBox="1"/>
          <p:nvPr/>
        </p:nvSpPr>
        <p:spPr>
          <a:xfrm>
            <a:off x="5220072" y="260648"/>
            <a:ext cx="3600400" cy="1569660"/>
          </a:xfrm>
          <a:prstGeom prst="rect">
            <a:avLst/>
          </a:prstGeom>
          <a:noFill/>
        </p:spPr>
        <p:txBody>
          <a:bodyPr wrap="square" rtlCol="0">
            <a:spAutoFit/>
          </a:bodyPr>
          <a:lstStyle/>
          <a:p>
            <a:r>
              <a:rPr lang="es-ES" sz="2400" dirty="0" smtClean="0">
                <a:solidFill>
                  <a:schemeClr val="accent6">
                    <a:lumMod val="75000"/>
                  </a:schemeClr>
                </a:solidFill>
                <a:latin typeface="Century Gothic" pitchFamily="34" charset="0"/>
              </a:rPr>
              <a:t>ENTORNO SOCIO-EDUCATIVO: COMPETENCIAS DIGITALES</a:t>
            </a:r>
            <a:endParaRPr lang="es-ES" sz="2400" dirty="0"/>
          </a:p>
        </p:txBody>
      </p:sp>
      <p:sp>
        <p:nvSpPr>
          <p:cNvPr id="10" name="9 Rectángulo redondeado"/>
          <p:cNvSpPr/>
          <p:nvPr/>
        </p:nvSpPr>
        <p:spPr>
          <a:xfrm>
            <a:off x="1835150" y="1844675"/>
            <a:ext cx="4752975" cy="285750"/>
          </a:xfrm>
          <a:prstGeom prst="roundRect">
            <a:avLst/>
          </a:prstGeom>
          <a:solidFill>
            <a:schemeClr val="accent1">
              <a:lumMod val="60000"/>
              <a:lumOff val="40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ES" sz="1600" b="1" dirty="0">
                <a:solidFill>
                  <a:schemeClr val="tx1"/>
                </a:solidFill>
                <a:latin typeface="Century Gothic" pitchFamily="34" charset="0"/>
                <a:cs typeface="Arial" pitchFamily="34" charset="0"/>
              </a:rPr>
              <a:t>Comunicación en lengua materna</a:t>
            </a:r>
          </a:p>
        </p:txBody>
      </p:sp>
      <p:sp>
        <p:nvSpPr>
          <p:cNvPr id="11" name="10 Rectángulo redondeado"/>
          <p:cNvSpPr/>
          <p:nvPr/>
        </p:nvSpPr>
        <p:spPr>
          <a:xfrm>
            <a:off x="3040063" y="2195513"/>
            <a:ext cx="6103937" cy="369887"/>
          </a:xfrm>
          <a:prstGeom prst="roundRect">
            <a:avLst/>
          </a:prstGeom>
          <a:solidFill>
            <a:schemeClr val="bg2">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ES" sz="1600" dirty="0">
                <a:solidFill>
                  <a:schemeClr val="tx1"/>
                </a:solidFill>
                <a:latin typeface="Century Gothic" pitchFamily="34" charset="0"/>
                <a:cs typeface="Arial" pitchFamily="34" charset="0"/>
              </a:rPr>
              <a:t>Expresar e interpretar  para interactuar  socialmente</a:t>
            </a:r>
          </a:p>
        </p:txBody>
      </p:sp>
      <p:sp>
        <p:nvSpPr>
          <p:cNvPr id="12" name="11 CuadroTexto"/>
          <p:cNvSpPr txBox="1">
            <a:spLocks noChangeArrowheads="1"/>
          </p:cNvSpPr>
          <p:nvPr/>
        </p:nvSpPr>
        <p:spPr bwMode="auto">
          <a:xfrm rot="-5400000">
            <a:off x="-989013" y="3987801"/>
            <a:ext cx="4321175" cy="400050"/>
          </a:xfrm>
          <a:prstGeom prst="rect">
            <a:avLst/>
          </a:prstGeom>
          <a:solidFill>
            <a:schemeClr val="bg1"/>
          </a:solidFill>
          <a:ln w="9525">
            <a:noFill/>
            <a:miter lim="800000"/>
            <a:headEnd/>
            <a:tailEnd/>
          </a:ln>
        </p:spPr>
        <p:txBody>
          <a:bodyPr>
            <a:spAutoFit/>
          </a:bodyPr>
          <a:lstStyle/>
          <a:p>
            <a:pPr algn="ctr"/>
            <a:r>
              <a:rPr lang="es-ES" sz="2000">
                <a:latin typeface="Century Gothic" pitchFamily="34" charset="0"/>
                <a:cs typeface="Arial" charset="0"/>
              </a:rPr>
              <a:t>COMPETENCIAS  CLAVE</a:t>
            </a:r>
          </a:p>
        </p:txBody>
      </p:sp>
      <p:sp>
        <p:nvSpPr>
          <p:cNvPr id="13" name="12 Rectángulo redondeado"/>
          <p:cNvSpPr/>
          <p:nvPr/>
        </p:nvSpPr>
        <p:spPr>
          <a:xfrm>
            <a:off x="1854200" y="2636838"/>
            <a:ext cx="4733925" cy="328612"/>
          </a:xfrm>
          <a:prstGeom prst="roundRect">
            <a:avLst/>
          </a:prstGeom>
          <a:solidFill>
            <a:schemeClr val="accent1">
              <a:lumMod val="60000"/>
              <a:lumOff val="40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ES" sz="1600" b="1" dirty="0">
                <a:solidFill>
                  <a:schemeClr val="tx1"/>
                </a:solidFill>
                <a:latin typeface="Century Gothic" pitchFamily="34" charset="0"/>
                <a:cs typeface="Arial" pitchFamily="34" charset="0"/>
              </a:rPr>
              <a:t>Comunicación en un lengua </a:t>
            </a:r>
            <a:r>
              <a:rPr lang="es-ES" sz="1600" b="1" dirty="0" err="1">
                <a:solidFill>
                  <a:schemeClr val="tx1"/>
                </a:solidFill>
                <a:latin typeface="Century Gothic" pitchFamily="34" charset="0"/>
                <a:cs typeface="Arial" pitchFamily="34" charset="0"/>
              </a:rPr>
              <a:t>extran</a:t>
            </a:r>
            <a:r>
              <a:rPr lang="es-ES" sz="1600" b="1" dirty="0">
                <a:solidFill>
                  <a:schemeClr val="tx1"/>
                </a:solidFill>
                <a:latin typeface="Century Gothic" pitchFamily="34" charset="0"/>
                <a:cs typeface="Arial" pitchFamily="34" charset="0"/>
              </a:rPr>
              <a:t>.</a:t>
            </a:r>
          </a:p>
        </p:txBody>
      </p:sp>
      <p:sp>
        <p:nvSpPr>
          <p:cNvPr id="14" name="13 Rectángulo redondeado"/>
          <p:cNvSpPr/>
          <p:nvPr/>
        </p:nvSpPr>
        <p:spPr>
          <a:xfrm>
            <a:off x="3040063" y="2965450"/>
            <a:ext cx="5961093" cy="320674"/>
          </a:xfrm>
          <a:prstGeom prst="roundRect">
            <a:avLst/>
          </a:prstGeom>
          <a:solidFill>
            <a:schemeClr val="bg2">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ES" sz="1600" dirty="0">
                <a:solidFill>
                  <a:schemeClr val="tx1"/>
                </a:solidFill>
                <a:latin typeface="Century Gothic" pitchFamily="34" charset="0"/>
                <a:cs typeface="Arial" pitchFamily="34" charset="0"/>
              </a:rPr>
              <a:t>Comprender, interpretar y expresar en contextos</a:t>
            </a:r>
          </a:p>
        </p:txBody>
      </p:sp>
      <p:sp>
        <p:nvSpPr>
          <p:cNvPr id="15" name="14 Rectángulo redondeado"/>
          <p:cNvSpPr/>
          <p:nvPr/>
        </p:nvSpPr>
        <p:spPr>
          <a:xfrm>
            <a:off x="1835150" y="3284538"/>
            <a:ext cx="4752975" cy="317500"/>
          </a:xfrm>
          <a:prstGeom prst="roundRect">
            <a:avLst/>
          </a:prstGeom>
          <a:solidFill>
            <a:schemeClr val="accent1">
              <a:lumMod val="60000"/>
              <a:lumOff val="40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ES" sz="1600" b="1" dirty="0">
                <a:solidFill>
                  <a:schemeClr val="tx1"/>
                </a:solidFill>
                <a:latin typeface="Century Gothic" pitchFamily="34" charset="0"/>
                <a:cs typeface="Arial" pitchFamily="34" charset="0"/>
              </a:rPr>
              <a:t>Matemáticas, ciencias y tecnología</a:t>
            </a:r>
          </a:p>
        </p:txBody>
      </p:sp>
      <p:sp>
        <p:nvSpPr>
          <p:cNvPr id="16" name="15 Rectángulo redondeado"/>
          <p:cNvSpPr/>
          <p:nvPr/>
        </p:nvSpPr>
        <p:spPr>
          <a:xfrm>
            <a:off x="3040063" y="3602039"/>
            <a:ext cx="5961093" cy="327028"/>
          </a:xfrm>
          <a:prstGeom prst="roundRect">
            <a:avLst/>
          </a:prstGeom>
          <a:solidFill>
            <a:schemeClr val="bg2">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ES" sz="1600" dirty="0">
                <a:solidFill>
                  <a:schemeClr val="tx1"/>
                </a:solidFill>
                <a:latin typeface="Century Gothic" pitchFamily="34" charset="0"/>
                <a:cs typeface="Arial" pitchFamily="34" charset="0"/>
              </a:rPr>
              <a:t>Alfabetización, habilidad, entendimiento, uso y proceso</a:t>
            </a:r>
          </a:p>
        </p:txBody>
      </p:sp>
      <p:sp>
        <p:nvSpPr>
          <p:cNvPr id="17" name="16 Rectángulo redondeado"/>
          <p:cNvSpPr/>
          <p:nvPr/>
        </p:nvSpPr>
        <p:spPr>
          <a:xfrm>
            <a:off x="1801813" y="4006850"/>
            <a:ext cx="4786312" cy="360363"/>
          </a:xfrm>
          <a:prstGeom prst="roundRect">
            <a:avLst/>
          </a:prstGeom>
          <a:solidFill>
            <a:srgbClr val="FFC000"/>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ES" sz="1600" b="1" dirty="0">
                <a:solidFill>
                  <a:schemeClr val="tx1"/>
                </a:solidFill>
                <a:latin typeface="Century Gothic" pitchFamily="34" charset="0"/>
                <a:cs typeface="Arial" pitchFamily="34" charset="0"/>
              </a:rPr>
              <a:t>Competencia digital</a:t>
            </a:r>
          </a:p>
        </p:txBody>
      </p:sp>
      <p:sp>
        <p:nvSpPr>
          <p:cNvPr id="18" name="17 Rectángulo redondeado"/>
          <p:cNvSpPr/>
          <p:nvPr/>
        </p:nvSpPr>
        <p:spPr>
          <a:xfrm>
            <a:off x="3040063" y="4367213"/>
            <a:ext cx="5937250" cy="285750"/>
          </a:xfrm>
          <a:prstGeom prst="roundRect">
            <a:avLst/>
          </a:prstGeom>
          <a:solidFill>
            <a:schemeClr val="bg2">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ES" sz="1600" dirty="0">
                <a:solidFill>
                  <a:schemeClr val="tx1"/>
                </a:solidFill>
                <a:latin typeface="Century Gothic" pitchFamily="34" charset="0"/>
                <a:cs typeface="Arial" pitchFamily="34" charset="0"/>
              </a:rPr>
              <a:t>Uso crítico, destrezas , manejo  </a:t>
            </a:r>
            <a:r>
              <a:rPr lang="es-ES" sz="1600" dirty="0" err="1">
                <a:solidFill>
                  <a:schemeClr val="tx1"/>
                </a:solidFill>
                <a:latin typeface="Century Gothic" pitchFamily="34" charset="0"/>
                <a:cs typeface="Arial" pitchFamily="34" charset="0"/>
              </a:rPr>
              <a:t>tecn</a:t>
            </a:r>
            <a:r>
              <a:rPr lang="es-ES" sz="1600" dirty="0">
                <a:solidFill>
                  <a:schemeClr val="tx1"/>
                </a:solidFill>
                <a:latin typeface="Century Gothic" pitchFamily="34" charset="0"/>
                <a:cs typeface="Arial" pitchFamily="34" charset="0"/>
              </a:rPr>
              <a:t>. de la </a:t>
            </a:r>
            <a:r>
              <a:rPr lang="es-ES" sz="1600" dirty="0" err="1">
                <a:solidFill>
                  <a:schemeClr val="tx1"/>
                </a:solidFill>
                <a:latin typeface="Century Gothic" pitchFamily="34" charset="0"/>
                <a:cs typeface="Arial" pitchFamily="34" charset="0"/>
              </a:rPr>
              <a:t>infor</a:t>
            </a:r>
            <a:r>
              <a:rPr lang="es-ES" sz="1600" dirty="0">
                <a:solidFill>
                  <a:schemeClr val="tx1"/>
                </a:solidFill>
                <a:latin typeface="Century Gothic" pitchFamily="34" charset="0"/>
                <a:cs typeface="Arial" pitchFamily="34" charset="0"/>
              </a:rPr>
              <a:t>. y com.</a:t>
            </a:r>
          </a:p>
        </p:txBody>
      </p:sp>
      <p:sp>
        <p:nvSpPr>
          <p:cNvPr id="19" name="18 Rectángulo redondeado"/>
          <p:cNvSpPr/>
          <p:nvPr/>
        </p:nvSpPr>
        <p:spPr>
          <a:xfrm>
            <a:off x="1854200" y="4729163"/>
            <a:ext cx="4733925" cy="285750"/>
          </a:xfrm>
          <a:prstGeom prst="roundRect">
            <a:avLst/>
          </a:prstGeom>
          <a:solidFill>
            <a:schemeClr val="accent1">
              <a:lumMod val="60000"/>
              <a:lumOff val="40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ES" sz="1600" b="1" dirty="0">
                <a:solidFill>
                  <a:schemeClr val="tx1"/>
                </a:solidFill>
                <a:latin typeface="Century Gothic" pitchFamily="34" charset="0"/>
                <a:cs typeface="Arial" pitchFamily="34" charset="0"/>
              </a:rPr>
              <a:t>Aprender</a:t>
            </a:r>
            <a:r>
              <a:rPr lang="es-ES" sz="1300" b="1" dirty="0">
                <a:solidFill>
                  <a:schemeClr val="tx1"/>
                </a:solidFill>
                <a:latin typeface="Century Gothic" pitchFamily="34" charset="0"/>
                <a:cs typeface="Arial" pitchFamily="34" charset="0"/>
              </a:rPr>
              <a:t> a aprender</a:t>
            </a:r>
          </a:p>
        </p:txBody>
      </p:sp>
      <p:sp>
        <p:nvSpPr>
          <p:cNvPr id="21" name="20 Rectángulo redondeado"/>
          <p:cNvSpPr/>
          <p:nvPr/>
        </p:nvSpPr>
        <p:spPr>
          <a:xfrm>
            <a:off x="3040063" y="5014913"/>
            <a:ext cx="5943600" cy="285750"/>
          </a:xfrm>
          <a:prstGeom prst="roundRect">
            <a:avLst/>
          </a:prstGeom>
          <a:solidFill>
            <a:schemeClr val="bg2">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ES" sz="1600" dirty="0">
                <a:solidFill>
                  <a:schemeClr val="tx1"/>
                </a:solidFill>
                <a:latin typeface="Century Gothic" pitchFamily="34" charset="0"/>
                <a:cs typeface="Arial" pitchFamily="34" charset="0"/>
              </a:rPr>
              <a:t>Habilidad y disposición para organizar el propio </a:t>
            </a:r>
            <a:r>
              <a:rPr lang="es-ES" sz="1600" dirty="0" err="1">
                <a:solidFill>
                  <a:schemeClr val="tx1"/>
                </a:solidFill>
                <a:latin typeface="Century Gothic" pitchFamily="34" charset="0"/>
                <a:cs typeface="Arial" pitchFamily="34" charset="0"/>
              </a:rPr>
              <a:t>aprend</a:t>
            </a:r>
            <a:r>
              <a:rPr lang="es-ES" sz="1600" dirty="0">
                <a:solidFill>
                  <a:schemeClr val="tx1"/>
                </a:solidFill>
                <a:latin typeface="Century Gothic" pitchFamily="34" charset="0"/>
                <a:cs typeface="Arial" pitchFamily="34" charset="0"/>
              </a:rPr>
              <a:t>.</a:t>
            </a:r>
          </a:p>
        </p:txBody>
      </p:sp>
      <p:sp>
        <p:nvSpPr>
          <p:cNvPr id="23" name="22 Rectángulo redondeado"/>
          <p:cNvSpPr/>
          <p:nvPr/>
        </p:nvSpPr>
        <p:spPr>
          <a:xfrm>
            <a:off x="1835150" y="5373688"/>
            <a:ext cx="4752975" cy="285750"/>
          </a:xfrm>
          <a:prstGeom prst="roundRect">
            <a:avLst/>
          </a:prstGeom>
          <a:solidFill>
            <a:schemeClr val="accent1">
              <a:lumMod val="60000"/>
              <a:lumOff val="40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ES" sz="1600" b="1" dirty="0">
                <a:solidFill>
                  <a:schemeClr val="tx1"/>
                </a:solidFill>
                <a:latin typeface="Century Gothic" pitchFamily="34" charset="0"/>
                <a:cs typeface="Arial" pitchFamily="34" charset="0"/>
              </a:rPr>
              <a:t>Espíritu emprendedor</a:t>
            </a:r>
          </a:p>
        </p:txBody>
      </p:sp>
      <p:sp>
        <p:nvSpPr>
          <p:cNvPr id="24" name="23 Rectángulo redondeado"/>
          <p:cNvSpPr/>
          <p:nvPr/>
        </p:nvSpPr>
        <p:spPr>
          <a:xfrm>
            <a:off x="3040063" y="5735638"/>
            <a:ext cx="5961093" cy="265130"/>
          </a:xfrm>
          <a:prstGeom prst="roundRect">
            <a:avLst/>
          </a:prstGeom>
          <a:solidFill>
            <a:schemeClr val="bg2">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ES" sz="1600" dirty="0">
                <a:solidFill>
                  <a:schemeClr val="tx1"/>
                </a:solidFill>
                <a:latin typeface="Century Gothic" pitchFamily="34" charset="0"/>
                <a:cs typeface="Arial" pitchFamily="34" charset="0"/>
              </a:rPr>
              <a:t>Inducir y adaptarse a los cambios.</a:t>
            </a:r>
          </a:p>
        </p:txBody>
      </p:sp>
      <p:sp>
        <p:nvSpPr>
          <p:cNvPr id="26" name="25 Rectángulo redondeado"/>
          <p:cNvSpPr/>
          <p:nvPr/>
        </p:nvSpPr>
        <p:spPr>
          <a:xfrm>
            <a:off x="1854200" y="6086475"/>
            <a:ext cx="4733925" cy="285750"/>
          </a:xfrm>
          <a:prstGeom prst="roundRect">
            <a:avLst/>
          </a:prstGeom>
          <a:solidFill>
            <a:schemeClr val="accent1">
              <a:lumMod val="60000"/>
              <a:lumOff val="40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ES" sz="1600" b="1" dirty="0">
                <a:solidFill>
                  <a:schemeClr val="tx1"/>
                </a:solidFill>
                <a:latin typeface="Century Gothic" pitchFamily="34" charset="0"/>
                <a:cs typeface="Arial" pitchFamily="34" charset="0"/>
              </a:rPr>
              <a:t>Expresión cultural</a:t>
            </a:r>
          </a:p>
        </p:txBody>
      </p:sp>
      <p:sp>
        <p:nvSpPr>
          <p:cNvPr id="27" name="26 Rectángulo redondeado"/>
          <p:cNvSpPr/>
          <p:nvPr/>
        </p:nvSpPr>
        <p:spPr>
          <a:xfrm>
            <a:off x="3040062" y="6381750"/>
            <a:ext cx="5961093" cy="261960"/>
          </a:xfrm>
          <a:prstGeom prst="roundRect">
            <a:avLst/>
          </a:prstGeom>
          <a:solidFill>
            <a:schemeClr val="bg2">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ES" sz="1600" dirty="0">
                <a:solidFill>
                  <a:schemeClr val="tx1"/>
                </a:solidFill>
                <a:latin typeface="Century Gothic" pitchFamily="34" charset="0"/>
                <a:cs typeface="Arial" pitchFamily="34" charset="0"/>
              </a:rPr>
              <a:t>Expresión de ideas de forma creativa.</a:t>
            </a:r>
          </a:p>
        </p:txBody>
      </p:sp>
      <p:pic>
        <p:nvPicPr>
          <p:cNvPr id="29" name="Picture 4" descr="http://ec.europa.eu/wel/template-2012/images/logo/logo_es.gif"/>
          <p:cNvPicPr>
            <a:picLocks noChangeAspect="1" noChangeArrowheads="1"/>
          </p:cNvPicPr>
          <p:nvPr/>
        </p:nvPicPr>
        <p:blipFill>
          <a:blip r:embed="rId4" cstate="print"/>
          <a:srcRect/>
          <a:stretch>
            <a:fillRect/>
          </a:stretch>
        </p:blipFill>
        <p:spPr bwMode="auto">
          <a:xfrm>
            <a:off x="25400" y="5870575"/>
            <a:ext cx="1371600" cy="9477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7" presetClass="entr" presetSubtype="1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17" presetClass="entr" presetSubtype="1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500" fill="hold"/>
                                        <p:tgtEl>
                                          <p:spTgt spid="16"/>
                                        </p:tgtEl>
                                        <p:attrNameLst>
                                          <p:attrName>ppt_w</p:attrName>
                                        </p:attrNameLst>
                                      </p:cBhvr>
                                      <p:tavLst>
                                        <p:tav tm="0">
                                          <p:val>
                                            <p:fltVal val="0"/>
                                          </p:val>
                                        </p:tav>
                                        <p:tav tm="100000">
                                          <p:val>
                                            <p:strVal val="#ppt_w"/>
                                          </p:val>
                                        </p:tav>
                                      </p:tavLst>
                                    </p:anim>
                                    <p:anim calcmode="lin" valueType="num">
                                      <p:cBhvr>
                                        <p:cTn id="44" dur="500" fill="hold"/>
                                        <p:tgtEl>
                                          <p:spTgt spid="16"/>
                                        </p:tgtEl>
                                        <p:attrNameLst>
                                          <p:attrName>ppt_h</p:attrName>
                                        </p:attrNameLst>
                                      </p:cBhvr>
                                      <p:tavLst>
                                        <p:tav tm="0">
                                          <p:val>
                                            <p:strVal val="#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17" presetClass="entr" presetSubtype="10"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strVal val="#ppt_h"/>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17" presetClass="entr" presetSubtype="1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p:cTn id="55" dur="500" fill="hold"/>
                                        <p:tgtEl>
                                          <p:spTgt spid="18"/>
                                        </p:tgtEl>
                                        <p:attrNameLst>
                                          <p:attrName>ppt_w</p:attrName>
                                        </p:attrNameLst>
                                      </p:cBhvr>
                                      <p:tavLst>
                                        <p:tav tm="0">
                                          <p:val>
                                            <p:fltVal val="0"/>
                                          </p:val>
                                        </p:tav>
                                        <p:tav tm="100000">
                                          <p:val>
                                            <p:strVal val="#ppt_w"/>
                                          </p:val>
                                        </p:tav>
                                      </p:tavLst>
                                    </p:anim>
                                    <p:anim calcmode="lin" valueType="num">
                                      <p:cBhvr>
                                        <p:cTn id="56" dur="500" fill="hold"/>
                                        <p:tgtEl>
                                          <p:spTgt spid="18"/>
                                        </p:tgtEl>
                                        <p:attrNameLst>
                                          <p:attrName>ppt_h</p:attrName>
                                        </p:attrNameLst>
                                      </p:cBhvr>
                                      <p:tavLst>
                                        <p:tav tm="0">
                                          <p:val>
                                            <p:strVal val="#ppt_h"/>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17" presetClass="entr" presetSubtype="10" fill="hold" grpId="0" nodeType="click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p:cTn id="61" dur="500" fill="hold"/>
                                        <p:tgtEl>
                                          <p:spTgt spid="19"/>
                                        </p:tgtEl>
                                        <p:attrNameLst>
                                          <p:attrName>ppt_w</p:attrName>
                                        </p:attrNameLst>
                                      </p:cBhvr>
                                      <p:tavLst>
                                        <p:tav tm="0">
                                          <p:val>
                                            <p:fltVal val="0"/>
                                          </p:val>
                                        </p:tav>
                                        <p:tav tm="100000">
                                          <p:val>
                                            <p:strVal val="#ppt_w"/>
                                          </p:val>
                                        </p:tav>
                                      </p:tavLst>
                                    </p:anim>
                                    <p:anim calcmode="lin" valueType="num">
                                      <p:cBhvr>
                                        <p:cTn id="62" dur="500" fill="hold"/>
                                        <p:tgtEl>
                                          <p:spTgt spid="19"/>
                                        </p:tgtEl>
                                        <p:attrNameLst>
                                          <p:attrName>ppt_h</p:attrName>
                                        </p:attrNameLst>
                                      </p:cBhvr>
                                      <p:tavLst>
                                        <p:tav tm="0">
                                          <p:val>
                                            <p:strVal val="#ppt_h"/>
                                          </p:val>
                                        </p:tav>
                                        <p:tav tm="100000">
                                          <p:val>
                                            <p:strVal val="#ppt_h"/>
                                          </p:val>
                                        </p:tav>
                                      </p:tavLst>
                                    </p:anim>
                                  </p:childTnLst>
                                </p:cTn>
                              </p:par>
                            </p:childTnLst>
                          </p:cTn>
                        </p:par>
                      </p:childTnLst>
                    </p:cTn>
                  </p:par>
                  <p:par>
                    <p:cTn id="63" fill="hold">
                      <p:stCondLst>
                        <p:cond delay="indefinite"/>
                      </p:stCondLst>
                      <p:childTnLst>
                        <p:par>
                          <p:cTn id="64" fill="hold">
                            <p:stCondLst>
                              <p:cond delay="0"/>
                            </p:stCondLst>
                            <p:childTnLst>
                              <p:par>
                                <p:cTn id="65" presetID="17" presetClass="entr" presetSubtype="10" fill="hold" grpId="0" nodeType="click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p:cTn id="67" dur="500" fill="hold"/>
                                        <p:tgtEl>
                                          <p:spTgt spid="21"/>
                                        </p:tgtEl>
                                        <p:attrNameLst>
                                          <p:attrName>ppt_w</p:attrName>
                                        </p:attrNameLst>
                                      </p:cBhvr>
                                      <p:tavLst>
                                        <p:tav tm="0">
                                          <p:val>
                                            <p:fltVal val="0"/>
                                          </p:val>
                                        </p:tav>
                                        <p:tav tm="100000">
                                          <p:val>
                                            <p:strVal val="#ppt_w"/>
                                          </p:val>
                                        </p:tav>
                                      </p:tavLst>
                                    </p:anim>
                                    <p:anim calcmode="lin" valueType="num">
                                      <p:cBhvr>
                                        <p:cTn id="68" dur="500" fill="hold"/>
                                        <p:tgtEl>
                                          <p:spTgt spid="21"/>
                                        </p:tgtEl>
                                        <p:attrNameLst>
                                          <p:attrName>ppt_h</p:attrName>
                                        </p:attrNameLst>
                                      </p:cBhvr>
                                      <p:tavLst>
                                        <p:tav tm="0">
                                          <p:val>
                                            <p:strVal val="#ppt_h"/>
                                          </p:val>
                                        </p:tav>
                                        <p:tav tm="100000">
                                          <p:val>
                                            <p:strVal val="#ppt_h"/>
                                          </p:val>
                                        </p:tav>
                                      </p:tavLst>
                                    </p:anim>
                                  </p:childTnLst>
                                </p:cTn>
                              </p:par>
                            </p:childTnLst>
                          </p:cTn>
                        </p:par>
                      </p:childTnLst>
                    </p:cTn>
                  </p:par>
                  <p:par>
                    <p:cTn id="69" fill="hold">
                      <p:stCondLst>
                        <p:cond delay="indefinite"/>
                      </p:stCondLst>
                      <p:childTnLst>
                        <p:par>
                          <p:cTn id="70" fill="hold">
                            <p:stCondLst>
                              <p:cond delay="0"/>
                            </p:stCondLst>
                            <p:childTnLst>
                              <p:par>
                                <p:cTn id="71" presetID="17" presetClass="entr" presetSubtype="10" fill="hold" grpId="0" nodeType="click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p:cTn id="73" dur="500" fill="hold"/>
                                        <p:tgtEl>
                                          <p:spTgt spid="23"/>
                                        </p:tgtEl>
                                        <p:attrNameLst>
                                          <p:attrName>ppt_w</p:attrName>
                                        </p:attrNameLst>
                                      </p:cBhvr>
                                      <p:tavLst>
                                        <p:tav tm="0">
                                          <p:val>
                                            <p:fltVal val="0"/>
                                          </p:val>
                                        </p:tav>
                                        <p:tav tm="100000">
                                          <p:val>
                                            <p:strVal val="#ppt_w"/>
                                          </p:val>
                                        </p:tav>
                                      </p:tavLst>
                                    </p:anim>
                                    <p:anim calcmode="lin" valueType="num">
                                      <p:cBhvr>
                                        <p:cTn id="74" dur="500" fill="hold"/>
                                        <p:tgtEl>
                                          <p:spTgt spid="23"/>
                                        </p:tgtEl>
                                        <p:attrNameLst>
                                          <p:attrName>ppt_h</p:attrName>
                                        </p:attrNameLst>
                                      </p:cBhvr>
                                      <p:tavLst>
                                        <p:tav tm="0">
                                          <p:val>
                                            <p:strVal val="#ppt_h"/>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17" presetClass="entr" presetSubtype="10" fill="hold" grpId="0" nodeType="clickEffect">
                                  <p:stCondLst>
                                    <p:cond delay="0"/>
                                  </p:stCondLst>
                                  <p:childTnLst>
                                    <p:set>
                                      <p:cBhvr>
                                        <p:cTn id="78" dur="1" fill="hold">
                                          <p:stCondLst>
                                            <p:cond delay="0"/>
                                          </p:stCondLst>
                                        </p:cTn>
                                        <p:tgtEl>
                                          <p:spTgt spid="24"/>
                                        </p:tgtEl>
                                        <p:attrNameLst>
                                          <p:attrName>style.visibility</p:attrName>
                                        </p:attrNameLst>
                                      </p:cBhvr>
                                      <p:to>
                                        <p:strVal val="visible"/>
                                      </p:to>
                                    </p:set>
                                    <p:anim calcmode="lin" valueType="num">
                                      <p:cBhvr>
                                        <p:cTn id="79" dur="500" fill="hold"/>
                                        <p:tgtEl>
                                          <p:spTgt spid="24"/>
                                        </p:tgtEl>
                                        <p:attrNameLst>
                                          <p:attrName>ppt_w</p:attrName>
                                        </p:attrNameLst>
                                      </p:cBhvr>
                                      <p:tavLst>
                                        <p:tav tm="0">
                                          <p:val>
                                            <p:fltVal val="0"/>
                                          </p:val>
                                        </p:tav>
                                        <p:tav tm="100000">
                                          <p:val>
                                            <p:strVal val="#ppt_w"/>
                                          </p:val>
                                        </p:tav>
                                      </p:tavLst>
                                    </p:anim>
                                    <p:anim calcmode="lin" valueType="num">
                                      <p:cBhvr>
                                        <p:cTn id="80" dur="500" fill="hold"/>
                                        <p:tgtEl>
                                          <p:spTgt spid="24"/>
                                        </p:tgtEl>
                                        <p:attrNameLst>
                                          <p:attrName>ppt_h</p:attrName>
                                        </p:attrNameLst>
                                      </p:cBhvr>
                                      <p:tavLst>
                                        <p:tav tm="0">
                                          <p:val>
                                            <p:strVal val="#ppt_h"/>
                                          </p:val>
                                        </p:tav>
                                        <p:tav tm="100000">
                                          <p:val>
                                            <p:strVal val="#ppt_h"/>
                                          </p:val>
                                        </p:tav>
                                      </p:tavLst>
                                    </p:anim>
                                  </p:childTnLst>
                                </p:cTn>
                              </p:par>
                            </p:childTnLst>
                          </p:cTn>
                        </p:par>
                      </p:childTnLst>
                    </p:cTn>
                  </p:par>
                  <p:par>
                    <p:cTn id="81" fill="hold">
                      <p:stCondLst>
                        <p:cond delay="indefinite"/>
                      </p:stCondLst>
                      <p:childTnLst>
                        <p:par>
                          <p:cTn id="82" fill="hold">
                            <p:stCondLst>
                              <p:cond delay="0"/>
                            </p:stCondLst>
                            <p:childTnLst>
                              <p:par>
                                <p:cTn id="83" presetID="17" presetClass="entr" presetSubtype="10" fill="hold" grpId="0" nodeType="clickEffect">
                                  <p:stCondLst>
                                    <p:cond delay="0"/>
                                  </p:stCondLst>
                                  <p:childTnLst>
                                    <p:set>
                                      <p:cBhvr>
                                        <p:cTn id="84" dur="1" fill="hold">
                                          <p:stCondLst>
                                            <p:cond delay="0"/>
                                          </p:stCondLst>
                                        </p:cTn>
                                        <p:tgtEl>
                                          <p:spTgt spid="26"/>
                                        </p:tgtEl>
                                        <p:attrNameLst>
                                          <p:attrName>style.visibility</p:attrName>
                                        </p:attrNameLst>
                                      </p:cBhvr>
                                      <p:to>
                                        <p:strVal val="visible"/>
                                      </p:to>
                                    </p:set>
                                    <p:anim calcmode="lin" valueType="num">
                                      <p:cBhvr>
                                        <p:cTn id="85" dur="500" fill="hold"/>
                                        <p:tgtEl>
                                          <p:spTgt spid="26"/>
                                        </p:tgtEl>
                                        <p:attrNameLst>
                                          <p:attrName>ppt_w</p:attrName>
                                        </p:attrNameLst>
                                      </p:cBhvr>
                                      <p:tavLst>
                                        <p:tav tm="0">
                                          <p:val>
                                            <p:fltVal val="0"/>
                                          </p:val>
                                        </p:tav>
                                        <p:tav tm="100000">
                                          <p:val>
                                            <p:strVal val="#ppt_w"/>
                                          </p:val>
                                        </p:tav>
                                      </p:tavLst>
                                    </p:anim>
                                    <p:anim calcmode="lin" valueType="num">
                                      <p:cBhvr>
                                        <p:cTn id="86" dur="500" fill="hold"/>
                                        <p:tgtEl>
                                          <p:spTgt spid="26"/>
                                        </p:tgtEl>
                                        <p:attrNameLst>
                                          <p:attrName>ppt_h</p:attrName>
                                        </p:attrNameLst>
                                      </p:cBhvr>
                                      <p:tavLst>
                                        <p:tav tm="0">
                                          <p:val>
                                            <p:strVal val="#ppt_h"/>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17" presetClass="entr" presetSubtype="10" fill="hold" grpId="0" nodeType="clickEffect">
                                  <p:stCondLst>
                                    <p:cond delay="0"/>
                                  </p:stCondLst>
                                  <p:childTnLst>
                                    <p:set>
                                      <p:cBhvr>
                                        <p:cTn id="90" dur="1" fill="hold">
                                          <p:stCondLst>
                                            <p:cond delay="0"/>
                                          </p:stCondLst>
                                        </p:cTn>
                                        <p:tgtEl>
                                          <p:spTgt spid="27"/>
                                        </p:tgtEl>
                                        <p:attrNameLst>
                                          <p:attrName>style.visibility</p:attrName>
                                        </p:attrNameLst>
                                      </p:cBhvr>
                                      <p:to>
                                        <p:strVal val="visible"/>
                                      </p:to>
                                    </p:set>
                                    <p:anim calcmode="lin" valueType="num">
                                      <p:cBhvr>
                                        <p:cTn id="91" dur="500" fill="hold"/>
                                        <p:tgtEl>
                                          <p:spTgt spid="27"/>
                                        </p:tgtEl>
                                        <p:attrNameLst>
                                          <p:attrName>ppt_w</p:attrName>
                                        </p:attrNameLst>
                                      </p:cBhvr>
                                      <p:tavLst>
                                        <p:tav tm="0">
                                          <p:val>
                                            <p:fltVal val="0"/>
                                          </p:val>
                                        </p:tav>
                                        <p:tav tm="100000">
                                          <p:val>
                                            <p:strVal val="#ppt_w"/>
                                          </p:val>
                                        </p:tav>
                                      </p:tavLst>
                                    </p:anim>
                                    <p:anim calcmode="lin" valueType="num">
                                      <p:cBhvr>
                                        <p:cTn id="92" dur="500" fill="hold"/>
                                        <p:tgtEl>
                                          <p:spTgt spid="2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1" grpId="0" animBg="1"/>
      <p:bldP spid="23" grpId="0" animBg="1"/>
      <p:bldP spid="24" grpId="0" animBg="1"/>
      <p:bldP spid="26" grpId="0" animBg="1"/>
      <p:bldP spid="2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http://www.tlachinollan.org/wp-content/uploads/2014/10/LOGO-PARLAMENTO-EUROPEO.jpg"/>
          <p:cNvPicPr>
            <a:picLocks noChangeAspect="1" noChangeArrowheads="1"/>
          </p:cNvPicPr>
          <p:nvPr/>
        </p:nvPicPr>
        <p:blipFill>
          <a:blip r:embed="rId3" cstate="print"/>
          <a:srcRect/>
          <a:stretch>
            <a:fillRect/>
          </a:stretch>
        </p:blipFill>
        <p:spPr bwMode="auto">
          <a:xfrm>
            <a:off x="1187624" y="4389106"/>
            <a:ext cx="1800200" cy="1200134"/>
          </a:xfrm>
          <a:prstGeom prst="rect">
            <a:avLst/>
          </a:prstGeom>
          <a:noFill/>
        </p:spPr>
      </p:pic>
      <p:sp>
        <p:nvSpPr>
          <p:cNvPr id="20" name="19 Rectángulo"/>
          <p:cNvSpPr/>
          <p:nvPr/>
        </p:nvSpPr>
        <p:spPr>
          <a:xfrm>
            <a:off x="0" y="0"/>
            <a:ext cx="1000132" cy="107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Picture 13"/>
          <p:cNvPicPr>
            <a:picLocks noChangeAspect="1" noChangeArrowheads="1"/>
          </p:cNvPicPr>
          <p:nvPr/>
        </p:nvPicPr>
        <p:blipFill>
          <a:blip r:embed="rId4" cstate="print"/>
          <a:srcRect t="19452" b="33157"/>
          <a:stretch>
            <a:fillRect/>
          </a:stretch>
        </p:blipFill>
        <p:spPr bwMode="auto">
          <a:xfrm>
            <a:off x="0" y="260648"/>
            <a:ext cx="5057775" cy="1512168"/>
          </a:xfrm>
          <a:prstGeom prst="rect">
            <a:avLst/>
          </a:prstGeom>
          <a:noFill/>
          <a:ln w="9525">
            <a:noFill/>
            <a:miter lim="800000"/>
            <a:headEnd/>
            <a:tailEnd/>
          </a:ln>
        </p:spPr>
      </p:pic>
      <p:sp>
        <p:nvSpPr>
          <p:cNvPr id="25" name="24 CuadroTexto"/>
          <p:cNvSpPr txBox="1"/>
          <p:nvPr/>
        </p:nvSpPr>
        <p:spPr>
          <a:xfrm>
            <a:off x="5220072" y="260648"/>
            <a:ext cx="3600400" cy="1569660"/>
          </a:xfrm>
          <a:prstGeom prst="rect">
            <a:avLst/>
          </a:prstGeom>
          <a:noFill/>
        </p:spPr>
        <p:txBody>
          <a:bodyPr wrap="square" rtlCol="0">
            <a:spAutoFit/>
          </a:bodyPr>
          <a:lstStyle/>
          <a:p>
            <a:r>
              <a:rPr lang="es-ES" sz="2400" dirty="0" smtClean="0">
                <a:solidFill>
                  <a:schemeClr val="accent6">
                    <a:lumMod val="75000"/>
                  </a:schemeClr>
                </a:solidFill>
                <a:latin typeface="Century Gothic" pitchFamily="34" charset="0"/>
              </a:rPr>
              <a:t>ENTORNO SOCIO-EDUCATIVO: COMPETENCIAS DIGITALES</a:t>
            </a:r>
            <a:endParaRPr lang="es-ES" sz="2400" dirty="0"/>
          </a:p>
        </p:txBody>
      </p:sp>
      <p:sp>
        <p:nvSpPr>
          <p:cNvPr id="14" name="13 Rectángulo"/>
          <p:cNvSpPr/>
          <p:nvPr/>
        </p:nvSpPr>
        <p:spPr>
          <a:xfrm>
            <a:off x="1331640" y="2732922"/>
            <a:ext cx="7272808" cy="1754326"/>
          </a:xfrm>
          <a:prstGeom prst="rect">
            <a:avLst/>
          </a:prstGeom>
        </p:spPr>
        <p:txBody>
          <a:bodyPr wrap="square">
            <a:spAutoFit/>
          </a:bodyPr>
          <a:lstStyle/>
          <a:p>
            <a:r>
              <a:rPr lang="es-ES" i="1" dirty="0" smtClean="0"/>
              <a:t>“La Competencia digital implica el uso crítico y seguro de las Tecnologías de la Sociedad de la Información para el trabajo, el tiempo libre y la comunicación. Apoyándose en habilidades TIC básicas: uso de ordenadores para recuperar, evaluar, almacenar, producir, presentar e intercambiar información, y para comunicar y participar en redes de colaboración a través de Internet” </a:t>
            </a:r>
            <a:r>
              <a:rPr lang="es-ES" dirty="0" smtClean="0"/>
              <a:t>(</a:t>
            </a:r>
            <a:r>
              <a:rPr lang="es-ES" dirty="0" err="1" smtClean="0"/>
              <a:t>European</a:t>
            </a:r>
            <a:r>
              <a:rPr lang="es-ES" dirty="0" smtClean="0"/>
              <a:t> </a:t>
            </a:r>
            <a:r>
              <a:rPr lang="es-ES" dirty="0" err="1" smtClean="0"/>
              <a:t>Parliament</a:t>
            </a:r>
            <a:r>
              <a:rPr lang="es-ES" dirty="0" smtClean="0"/>
              <a:t> and </a:t>
            </a:r>
            <a:r>
              <a:rPr lang="es-ES" dirty="0" err="1" smtClean="0"/>
              <a:t>the</a:t>
            </a:r>
            <a:r>
              <a:rPr lang="es-ES" dirty="0" smtClean="0"/>
              <a:t> Council, 2006)</a:t>
            </a:r>
            <a:endParaRPr lang="es-ES" dirty="0"/>
          </a:p>
        </p:txBody>
      </p:sp>
      <p:pic>
        <p:nvPicPr>
          <p:cNvPr id="138244" name="Picture 4" descr="http://w2.vatican.va/content/dam/francesco/images/travels/2014/img/Logo_CUE.jpg"/>
          <p:cNvPicPr>
            <a:picLocks noChangeAspect="1" noChangeArrowheads="1"/>
          </p:cNvPicPr>
          <p:nvPr/>
        </p:nvPicPr>
        <p:blipFill>
          <a:blip r:embed="rId5" cstate="print"/>
          <a:srcRect/>
          <a:stretch>
            <a:fillRect/>
          </a:stretch>
        </p:blipFill>
        <p:spPr bwMode="auto">
          <a:xfrm>
            <a:off x="2843808" y="4461114"/>
            <a:ext cx="1095375" cy="885825"/>
          </a:xfrm>
          <a:prstGeom prst="rect">
            <a:avLst/>
          </a:prstGeom>
          <a:noFill/>
        </p:spPr>
      </p:pic>
      <p:sp>
        <p:nvSpPr>
          <p:cNvPr id="19" name="18 CuadroTexto"/>
          <p:cNvSpPr txBox="1"/>
          <p:nvPr/>
        </p:nvSpPr>
        <p:spPr>
          <a:xfrm>
            <a:off x="4283968" y="2492896"/>
            <a:ext cx="184731" cy="369332"/>
          </a:xfrm>
          <a:prstGeom prst="rect">
            <a:avLst/>
          </a:prstGeom>
          <a:noFill/>
        </p:spPr>
        <p:txBody>
          <a:bodyPr wrap="none" rtlCol="0">
            <a:spAutoFit/>
          </a:bodyPr>
          <a:lstStyle/>
          <a:p>
            <a:endParaRPr lang="es-E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childTnLst>
                          </p:cTn>
                        </p:par>
                        <p:par>
                          <p:cTn id="8" fill="hold">
                            <p:stCondLst>
                              <p:cond delay="2000"/>
                            </p:stCondLst>
                            <p:childTnLst>
                              <p:par>
                                <p:cTn id="9" presetID="10" presetClass="entr" presetSubtype="0" fill="hold" nodeType="afterEffect">
                                  <p:stCondLst>
                                    <p:cond delay="1000"/>
                                  </p:stCondLst>
                                  <p:childTnLst>
                                    <p:set>
                                      <p:cBhvr>
                                        <p:cTn id="10" dur="1" fill="hold">
                                          <p:stCondLst>
                                            <p:cond delay="0"/>
                                          </p:stCondLst>
                                        </p:cTn>
                                        <p:tgtEl>
                                          <p:spTgt spid="138242"/>
                                        </p:tgtEl>
                                        <p:attrNameLst>
                                          <p:attrName>style.visibility</p:attrName>
                                        </p:attrNameLst>
                                      </p:cBhvr>
                                      <p:to>
                                        <p:strVal val="visible"/>
                                      </p:to>
                                    </p:set>
                                    <p:animEffect transition="in" filter="fade">
                                      <p:cBhvr>
                                        <p:cTn id="11" dur="2000"/>
                                        <p:tgtEl>
                                          <p:spTgt spid="138242"/>
                                        </p:tgtEl>
                                      </p:cBhvr>
                                    </p:animEffect>
                                  </p:childTnLst>
                                </p:cTn>
                              </p:par>
                            </p:childTnLst>
                          </p:cTn>
                        </p:par>
                        <p:par>
                          <p:cTn id="12" fill="hold">
                            <p:stCondLst>
                              <p:cond delay="5000"/>
                            </p:stCondLst>
                            <p:childTnLst>
                              <p:par>
                                <p:cTn id="13" presetID="10" presetClass="entr" presetSubtype="0" fill="hold" nodeType="afterEffect">
                                  <p:stCondLst>
                                    <p:cond delay="1000"/>
                                  </p:stCondLst>
                                  <p:childTnLst>
                                    <p:set>
                                      <p:cBhvr>
                                        <p:cTn id="14" dur="1" fill="hold">
                                          <p:stCondLst>
                                            <p:cond delay="0"/>
                                          </p:stCondLst>
                                        </p:cTn>
                                        <p:tgtEl>
                                          <p:spTgt spid="138244"/>
                                        </p:tgtEl>
                                        <p:attrNameLst>
                                          <p:attrName>style.visibility</p:attrName>
                                        </p:attrNameLst>
                                      </p:cBhvr>
                                      <p:to>
                                        <p:strVal val="visible"/>
                                      </p:to>
                                    </p:set>
                                    <p:animEffect transition="in" filter="fade">
                                      <p:cBhvr>
                                        <p:cTn id="15" dur="2000"/>
                                        <p:tgtEl>
                                          <p:spTgt spid="138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Diagrama 25"/>
          <p:cNvGraphicFramePr/>
          <p:nvPr>
            <p:extLst>
              <p:ext uri="{D42A27DB-BD31-4B8C-83A1-F6EECF244321}">
                <p14:modId xmlns:p14="http://schemas.microsoft.com/office/powerpoint/2010/main" xmlns="" val="916622819"/>
              </p:ext>
            </p:extLst>
          </p:nvPr>
        </p:nvGraphicFramePr>
        <p:xfrm>
          <a:off x="1473092" y="206048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38242" name="Picture 2" descr="http://www.tlachinollan.org/wp-content/uploads/2014/10/LOGO-PARLAMENTO-EUROPEO.jpg"/>
          <p:cNvPicPr>
            <a:picLocks noChangeAspect="1" noChangeArrowheads="1"/>
          </p:cNvPicPr>
          <p:nvPr/>
        </p:nvPicPr>
        <p:blipFill>
          <a:blip r:embed="rId8" cstate="print"/>
          <a:srcRect/>
          <a:stretch>
            <a:fillRect/>
          </a:stretch>
        </p:blipFill>
        <p:spPr bwMode="auto">
          <a:xfrm>
            <a:off x="7393251" y="5739183"/>
            <a:ext cx="1800200" cy="1200134"/>
          </a:xfrm>
          <a:prstGeom prst="rect">
            <a:avLst/>
          </a:prstGeom>
          <a:noFill/>
        </p:spPr>
      </p:pic>
      <p:sp>
        <p:nvSpPr>
          <p:cNvPr id="20" name="19 Rectángulo"/>
          <p:cNvSpPr/>
          <p:nvPr/>
        </p:nvSpPr>
        <p:spPr>
          <a:xfrm>
            <a:off x="0" y="0"/>
            <a:ext cx="1000132" cy="107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Picture 13"/>
          <p:cNvPicPr>
            <a:picLocks noChangeAspect="1" noChangeArrowheads="1"/>
          </p:cNvPicPr>
          <p:nvPr/>
        </p:nvPicPr>
        <p:blipFill>
          <a:blip r:embed="rId9" cstate="print"/>
          <a:srcRect t="19452" b="33157"/>
          <a:stretch>
            <a:fillRect/>
          </a:stretch>
        </p:blipFill>
        <p:spPr bwMode="auto">
          <a:xfrm>
            <a:off x="0" y="260648"/>
            <a:ext cx="5057775" cy="1512168"/>
          </a:xfrm>
          <a:prstGeom prst="rect">
            <a:avLst/>
          </a:prstGeom>
          <a:noFill/>
          <a:ln w="9525">
            <a:noFill/>
            <a:miter lim="800000"/>
            <a:headEnd/>
            <a:tailEnd/>
          </a:ln>
        </p:spPr>
      </p:pic>
      <p:sp>
        <p:nvSpPr>
          <p:cNvPr id="25" name="24 CuadroTexto"/>
          <p:cNvSpPr txBox="1"/>
          <p:nvPr/>
        </p:nvSpPr>
        <p:spPr>
          <a:xfrm>
            <a:off x="5220072" y="260648"/>
            <a:ext cx="3600400" cy="1569660"/>
          </a:xfrm>
          <a:prstGeom prst="rect">
            <a:avLst/>
          </a:prstGeom>
          <a:noFill/>
        </p:spPr>
        <p:txBody>
          <a:bodyPr wrap="square" rtlCol="0">
            <a:spAutoFit/>
          </a:bodyPr>
          <a:lstStyle/>
          <a:p>
            <a:r>
              <a:rPr lang="es-ES" sz="2400" dirty="0" smtClean="0">
                <a:solidFill>
                  <a:schemeClr val="accent6">
                    <a:lumMod val="75000"/>
                  </a:schemeClr>
                </a:solidFill>
                <a:latin typeface="Century Gothic" pitchFamily="34" charset="0"/>
              </a:rPr>
              <a:t>ENTORNO SOCIO-EDUCATIVO: COMPETENCIAS DIGITALES</a:t>
            </a:r>
            <a:endParaRPr lang="es-ES" sz="2400" dirty="0"/>
          </a:p>
        </p:txBody>
      </p:sp>
      <p:pic>
        <p:nvPicPr>
          <p:cNvPr id="138244" name="Picture 4" descr="http://w2.vatican.va/content/dam/francesco/images/travels/2014/img/Logo_CUE.jpg"/>
          <p:cNvPicPr>
            <a:picLocks noChangeAspect="1" noChangeArrowheads="1"/>
          </p:cNvPicPr>
          <p:nvPr/>
        </p:nvPicPr>
        <p:blipFill>
          <a:blip r:embed="rId10" cstate="print"/>
          <a:srcRect/>
          <a:stretch>
            <a:fillRect/>
          </a:stretch>
        </p:blipFill>
        <p:spPr bwMode="auto">
          <a:xfrm>
            <a:off x="6413195" y="5944824"/>
            <a:ext cx="1095375" cy="885825"/>
          </a:xfrm>
          <a:prstGeom prst="rect">
            <a:avLst/>
          </a:prstGeom>
          <a:noFill/>
        </p:spPr>
      </p:pic>
      <p:sp>
        <p:nvSpPr>
          <p:cNvPr id="19" name="18 CuadroTexto"/>
          <p:cNvSpPr txBox="1"/>
          <p:nvPr/>
        </p:nvSpPr>
        <p:spPr>
          <a:xfrm>
            <a:off x="4283968" y="2541344"/>
            <a:ext cx="184731" cy="369332"/>
          </a:xfrm>
          <a:prstGeom prst="rect">
            <a:avLst/>
          </a:prstGeom>
          <a:noFill/>
        </p:spPr>
        <p:txBody>
          <a:bodyPr wrap="none" rtlCol="0">
            <a:spAutoFit/>
          </a:bodyPr>
          <a:lstStyle/>
          <a:p>
            <a:endParaRPr lang="es-ES" dirty="0"/>
          </a:p>
        </p:txBody>
      </p:sp>
      <p:sp>
        <p:nvSpPr>
          <p:cNvPr id="138253" name="CuadroTexto 138252"/>
          <p:cNvSpPr txBox="1"/>
          <p:nvPr/>
        </p:nvSpPr>
        <p:spPr>
          <a:xfrm>
            <a:off x="1624468" y="2483714"/>
            <a:ext cx="1329210" cy="369332"/>
          </a:xfrm>
          <a:prstGeom prst="rect">
            <a:avLst/>
          </a:prstGeom>
          <a:noFill/>
        </p:spPr>
        <p:txBody>
          <a:bodyPr wrap="none" rtlCol="0">
            <a:spAutoFit/>
          </a:bodyPr>
          <a:lstStyle/>
          <a:p>
            <a:r>
              <a:rPr lang="es-ES_tradnl" dirty="0" smtClean="0">
                <a:latin typeface="Century Gothic" panose="020B0502020202020204" pitchFamily="34" charset="0"/>
              </a:rPr>
              <a:t>Uso crítico</a:t>
            </a:r>
            <a:endParaRPr lang="es-ES_tradnl" dirty="0">
              <a:latin typeface="Century Gothic" panose="020B0502020202020204" pitchFamily="34" charset="0"/>
            </a:endParaRPr>
          </a:p>
        </p:txBody>
      </p:sp>
      <p:sp>
        <p:nvSpPr>
          <p:cNvPr id="56" name="CuadroTexto 55"/>
          <p:cNvSpPr txBox="1"/>
          <p:nvPr/>
        </p:nvSpPr>
        <p:spPr>
          <a:xfrm>
            <a:off x="6156176" y="2668380"/>
            <a:ext cx="1269899" cy="369332"/>
          </a:xfrm>
          <a:prstGeom prst="rect">
            <a:avLst/>
          </a:prstGeom>
          <a:noFill/>
        </p:spPr>
        <p:txBody>
          <a:bodyPr wrap="none" rtlCol="0">
            <a:spAutoFit/>
          </a:bodyPr>
          <a:lstStyle/>
          <a:p>
            <a:r>
              <a:rPr lang="es-ES_tradnl" dirty="0" smtClean="0">
                <a:latin typeface="Century Gothic" panose="020B0502020202020204" pitchFamily="34" charset="0"/>
              </a:rPr>
              <a:t>Habilidad</a:t>
            </a:r>
            <a:endParaRPr lang="es-ES_tradnl" dirty="0">
              <a:latin typeface="Century Gothic" panose="020B0502020202020204" pitchFamily="34" charset="0"/>
            </a:endParaRPr>
          </a:p>
        </p:txBody>
      </p:sp>
      <p:sp>
        <p:nvSpPr>
          <p:cNvPr id="57" name="CuadroTexto 56"/>
          <p:cNvSpPr txBox="1"/>
          <p:nvPr/>
        </p:nvSpPr>
        <p:spPr>
          <a:xfrm>
            <a:off x="6732240" y="3634644"/>
            <a:ext cx="1584176" cy="369332"/>
          </a:xfrm>
          <a:prstGeom prst="rect">
            <a:avLst/>
          </a:prstGeom>
          <a:noFill/>
        </p:spPr>
        <p:txBody>
          <a:bodyPr wrap="square" rtlCol="0">
            <a:spAutoFit/>
          </a:bodyPr>
          <a:lstStyle/>
          <a:p>
            <a:r>
              <a:rPr lang="es-ES_tradnl" dirty="0" smtClean="0">
                <a:latin typeface="Century Gothic" panose="020B0502020202020204" pitchFamily="34" charset="0"/>
              </a:rPr>
              <a:t>Recuperar</a:t>
            </a:r>
            <a:endParaRPr lang="es-ES_tradnl" dirty="0">
              <a:latin typeface="Century Gothic" panose="020B0502020202020204" pitchFamily="34" charset="0"/>
            </a:endParaRPr>
          </a:p>
        </p:txBody>
      </p:sp>
      <p:sp>
        <p:nvSpPr>
          <p:cNvPr id="27" name="CuadroTexto 26"/>
          <p:cNvSpPr txBox="1"/>
          <p:nvPr/>
        </p:nvSpPr>
        <p:spPr>
          <a:xfrm>
            <a:off x="6444208" y="4845600"/>
            <a:ext cx="1584176" cy="369332"/>
          </a:xfrm>
          <a:prstGeom prst="rect">
            <a:avLst/>
          </a:prstGeom>
          <a:noFill/>
        </p:spPr>
        <p:txBody>
          <a:bodyPr wrap="square" rtlCol="0">
            <a:spAutoFit/>
          </a:bodyPr>
          <a:lstStyle/>
          <a:p>
            <a:r>
              <a:rPr lang="es-ES_tradnl" dirty="0" smtClean="0">
                <a:latin typeface="Century Gothic" panose="020B0502020202020204" pitchFamily="34" charset="0"/>
              </a:rPr>
              <a:t>Evaluar</a:t>
            </a:r>
            <a:endParaRPr lang="es-ES_tradnl" dirty="0">
              <a:latin typeface="Century Gothic" panose="020B0502020202020204" pitchFamily="34" charset="0"/>
            </a:endParaRPr>
          </a:p>
        </p:txBody>
      </p:sp>
      <p:sp>
        <p:nvSpPr>
          <p:cNvPr id="29" name="CuadroTexto 28"/>
          <p:cNvSpPr txBox="1"/>
          <p:nvPr/>
        </p:nvSpPr>
        <p:spPr>
          <a:xfrm>
            <a:off x="5436096" y="5739183"/>
            <a:ext cx="1584176" cy="369332"/>
          </a:xfrm>
          <a:prstGeom prst="rect">
            <a:avLst/>
          </a:prstGeom>
          <a:noFill/>
        </p:spPr>
        <p:txBody>
          <a:bodyPr wrap="square" rtlCol="0">
            <a:spAutoFit/>
          </a:bodyPr>
          <a:lstStyle/>
          <a:p>
            <a:r>
              <a:rPr lang="es-ES_tradnl" dirty="0" smtClean="0">
                <a:latin typeface="Century Gothic" panose="020B0502020202020204" pitchFamily="34" charset="0"/>
              </a:rPr>
              <a:t>Producir</a:t>
            </a:r>
            <a:endParaRPr lang="es-ES_tradnl" dirty="0">
              <a:latin typeface="Century Gothic" panose="020B0502020202020204" pitchFamily="34" charset="0"/>
            </a:endParaRPr>
          </a:p>
        </p:txBody>
      </p:sp>
      <p:sp>
        <p:nvSpPr>
          <p:cNvPr id="30" name="CuadroTexto 29"/>
          <p:cNvSpPr txBox="1"/>
          <p:nvPr/>
        </p:nvSpPr>
        <p:spPr>
          <a:xfrm>
            <a:off x="3192990" y="6154584"/>
            <a:ext cx="1584176" cy="369332"/>
          </a:xfrm>
          <a:prstGeom prst="rect">
            <a:avLst/>
          </a:prstGeom>
          <a:noFill/>
        </p:spPr>
        <p:txBody>
          <a:bodyPr wrap="square" rtlCol="0">
            <a:spAutoFit/>
          </a:bodyPr>
          <a:lstStyle/>
          <a:p>
            <a:r>
              <a:rPr lang="es-ES_tradnl" dirty="0" smtClean="0">
                <a:latin typeface="Century Gothic" panose="020B0502020202020204" pitchFamily="34" charset="0"/>
              </a:rPr>
              <a:t>Presentar</a:t>
            </a:r>
            <a:endParaRPr lang="es-ES_tradnl" dirty="0">
              <a:latin typeface="Century Gothic" panose="020B0502020202020204" pitchFamily="34" charset="0"/>
            </a:endParaRPr>
          </a:p>
        </p:txBody>
      </p:sp>
      <p:sp>
        <p:nvSpPr>
          <p:cNvPr id="31" name="CuadroTexto 30"/>
          <p:cNvSpPr txBox="1"/>
          <p:nvPr/>
        </p:nvSpPr>
        <p:spPr>
          <a:xfrm>
            <a:off x="1115616" y="4845600"/>
            <a:ext cx="1728192" cy="369332"/>
          </a:xfrm>
          <a:prstGeom prst="rect">
            <a:avLst/>
          </a:prstGeom>
          <a:noFill/>
        </p:spPr>
        <p:txBody>
          <a:bodyPr wrap="square" rtlCol="0">
            <a:spAutoFit/>
          </a:bodyPr>
          <a:lstStyle/>
          <a:p>
            <a:r>
              <a:rPr lang="es-ES_tradnl" dirty="0" smtClean="0">
                <a:latin typeface="Century Gothic" panose="020B0502020202020204" pitchFamily="34" charset="0"/>
              </a:rPr>
              <a:t>Intercambiar</a:t>
            </a:r>
            <a:endParaRPr lang="es-ES_tradnl" dirty="0">
              <a:latin typeface="Century Gothic" panose="020B0502020202020204" pitchFamily="34" charset="0"/>
            </a:endParaRPr>
          </a:p>
        </p:txBody>
      </p:sp>
      <p:sp>
        <p:nvSpPr>
          <p:cNvPr id="32" name="CuadroTexto 31"/>
          <p:cNvSpPr txBox="1"/>
          <p:nvPr/>
        </p:nvSpPr>
        <p:spPr>
          <a:xfrm>
            <a:off x="770407" y="3609825"/>
            <a:ext cx="1728192" cy="369332"/>
          </a:xfrm>
          <a:prstGeom prst="rect">
            <a:avLst/>
          </a:prstGeom>
          <a:noFill/>
        </p:spPr>
        <p:txBody>
          <a:bodyPr wrap="square" rtlCol="0">
            <a:spAutoFit/>
          </a:bodyPr>
          <a:lstStyle/>
          <a:p>
            <a:r>
              <a:rPr lang="es-ES_tradnl" dirty="0" smtClean="0">
                <a:latin typeface="Century Gothic" panose="020B0502020202020204" pitchFamily="34" charset="0"/>
              </a:rPr>
              <a:t>Comunicar</a:t>
            </a:r>
            <a:endParaRPr lang="es-ES_tradnl" dirty="0">
              <a:latin typeface="Century Gothic" panose="020B0502020202020204" pitchFamily="34" charset="0"/>
            </a:endParaRPr>
          </a:p>
        </p:txBody>
      </p:sp>
      <p:sp>
        <p:nvSpPr>
          <p:cNvPr id="33" name="CuadroTexto 32"/>
          <p:cNvSpPr txBox="1"/>
          <p:nvPr/>
        </p:nvSpPr>
        <p:spPr>
          <a:xfrm>
            <a:off x="3851920" y="1719936"/>
            <a:ext cx="1584176" cy="369332"/>
          </a:xfrm>
          <a:prstGeom prst="rect">
            <a:avLst/>
          </a:prstGeom>
          <a:noFill/>
        </p:spPr>
        <p:txBody>
          <a:bodyPr wrap="square" rtlCol="0">
            <a:spAutoFit/>
          </a:bodyPr>
          <a:lstStyle/>
          <a:p>
            <a:r>
              <a:rPr lang="es-ES_tradnl" dirty="0" smtClean="0">
                <a:latin typeface="Century Gothic" panose="020B0502020202020204" pitchFamily="34" charset="0"/>
              </a:rPr>
              <a:t>Participar</a:t>
            </a:r>
            <a:endParaRPr lang="es-ES_tradnl" dirty="0">
              <a:latin typeface="Century Gothic" panose="020B0502020202020204" pitchFamily="34" charset="0"/>
            </a:endParaRPr>
          </a:p>
        </p:txBody>
      </p:sp>
    </p:spTree>
    <p:extLst>
      <p:ext uri="{BB962C8B-B14F-4D97-AF65-F5344CB8AC3E}">
        <p14:creationId xmlns:p14="http://schemas.microsoft.com/office/powerpoint/2010/main" xmlns="" val="638466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fade">
                                      <p:cBhvr>
                                        <p:cTn id="12" dur="500"/>
                                        <p:tgtEl>
                                          <p:spTgt spid="5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fade">
                                      <p:cBhvr>
                                        <p:cTn id="17" dur="500"/>
                                        <p:tgtEl>
                                          <p:spTgt spid="5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500"/>
                                        <p:tgtEl>
                                          <p:spTgt spid="3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38253"/>
                                        </p:tgtEl>
                                        <p:attrNameLst>
                                          <p:attrName>style.visibility</p:attrName>
                                        </p:attrNameLst>
                                      </p:cBhvr>
                                      <p:to>
                                        <p:strVal val="visible"/>
                                      </p:to>
                                    </p:set>
                                    <p:animEffect transition="in" filter="fade">
                                      <p:cBhvr>
                                        <p:cTn id="47" dur="500"/>
                                        <p:tgtEl>
                                          <p:spTgt spid="13825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6" grpId="0">
        <p:bldAsOne/>
      </p:bldGraphic>
      <p:bldP spid="138253" grpId="0"/>
      <p:bldP spid="56" grpId="0"/>
      <p:bldP spid="57" grpId="0"/>
      <p:bldP spid="27" grpId="0"/>
      <p:bldP spid="29" grpId="0"/>
      <p:bldP spid="30" grpId="0"/>
      <p:bldP spid="31" grpId="0"/>
      <p:bldP spid="32" grpId="0"/>
      <p:bldP spid="3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Rectángulo"/>
          <p:cNvSpPr/>
          <p:nvPr/>
        </p:nvSpPr>
        <p:spPr>
          <a:xfrm>
            <a:off x="0" y="0"/>
            <a:ext cx="1000132" cy="107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5" name="24 CuadroTexto"/>
          <p:cNvSpPr txBox="1"/>
          <p:nvPr/>
        </p:nvSpPr>
        <p:spPr>
          <a:xfrm>
            <a:off x="5220072" y="260648"/>
            <a:ext cx="3600400" cy="1569660"/>
          </a:xfrm>
          <a:prstGeom prst="rect">
            <a:avLst/>
          </a:prstGeom>
          <a:noFill/>
        </p:spPr>
        <p:txBody>
          <a:bodyPr wrap="square" rtlCol="0">
            <a:spAutoFit/>
          </a:bodyPr>
          <a:lstStyle/>
          <a:p>
            <a:r>
              <a:rPr lang="es-ES" sz="2400" dirty="0" smtClean="0">
                <a:solidFill>
                  <a:schemeClr val="accent6">
                    <a:lumMod val="75000"/>
                  </a:schemeClr>
                </a:solidFill>
                <a:latin typeface="Century Gothic" pitchFamily="34" charset="0"/>
              </a:rPr>
              <a:t>ENTORNO SOCIO-EDUCATIVO: COMPETENCIAS DIGITALES</a:t>
            </a:r>
            <a:endParaRPr lang="es-ES" sz="2400" dirty="0"/>
          </a:p>
        </p:txBody>
      </p:sp>
      <p:pic>
        <p:nvPicPr>
          <p:cNvPr id="8" name="Picture 4" descr="http://ec.europa.eu/wel/template-2012/images/logo/logo_es.gif"/>
          <p:cNvPicPr>
            <a:picLocks noChangeAspect="1" noChangeArrowheads="1"/>
          </p:cNvPicPr>
          <p:nvPr/>
        </p:nvPicPr>
        <p:blipFill>
          <a:blip r:embed="rId4" cstate="print"/>
          <a:srcRect/>
          <a:stretch>
            <a:fillRect/>
          </a:stretch>
        </p:blipFill>
        <p:spPr bwMode="auto">
          <a:xfrm>
            <a:off x="25400" y="5870575"/>
            <a:ext cx="1371600" cy="947738"/>
          </a:xfrm>
          <a:prstGeom prst="rect">
            <a:avLst/>
          </a:prstGeom>
          <a:noFill/>
          <a:ln w="9525">
            <a:noFill/>
            <a:miter lim="800000"/>
            <a:headEnd/>
            <a:tailEnd/>
          </a:ln>
        </p:spPr>
      </p:pic>
      <p:sp>
        <p:nvSpPr>
          <p:cNvPr id="9" name="8 CuadroTexto"/>
          <p:cNvSpPr txBox="1">
            <a:spLocks noChangeArrowheads="1"/>
          </p:cNvSpPr>
          <p:nvPr/>
        </p:nvSpPr>
        <p:spPr bwMode="auto">
          <a:xfrm>
            <a:off x="2944822" y="4756210"/>
            <a:ext cx="5870575" cy="2062103"/>
          </a:xfrm>
          <a:prstGeom prst="rect">
            <a:avLst/>
          </a:prstGeom>
          <a:solidFill>
            <a:schemeClr val="bg1"/>
          </a:solidFill>
          <a:ln w="9525">
            <a:noFill/>
            <a:miter lim="800000"/>
            <a:headEnd/>
            <a:tailEnd/>
          </a:ln>
        </p:spPr>
        <p:txBody>
          <a:bodyPr>
            <a:spAutoFit/>
          </a:bodyPr>
          <a:lstStyle/>
          <a:p>
            <a:pPr marL="285750" indent="-285750">
              <a:buFont typeface="Arial" charset="0"/>
              <a:buChar char="•"/>
            </a:pPr>
            <a:r>
              <a:rPr lang="es-ES" dirty="0">
                <a:latin typeface="Century Gothic" pitchFamily="34" charset="0"/>
              </a:rPr>
              <a:t>Proponer la alfabetización y las competencias digitales de los ciudadanos </a:t>
            </a:r>
            <a:r>
              <a:rPr lang="es-ES" dirty="0" smtClean="0">
                <a:latin typeface="Century Gothic" pitchFamily="34" charset="0"/>
              </a:rPr>
              <a:t>europeos</a:t>
            </a:r>
          </a:p>
          <a:p>
            <a:endParaRPr lang="es-ES" dirty="0">
              <a:latin typeface="Century Gothic" pitchFamily="34" charset="0"/>
            </a:endParaRPr>
          </a:p>
          <a:p>
            <a:pPr marL="285750" indent="-285750">
              <a:buFont typeface="Arial" charset="0"/>
              <a:buChar char="•"/>
            </a:pPr>
            <a:r>
              <a:rPr lang="es-ES" dirty="0">
                <a:latin typeface="Century Gothic" pitchFamily="34" charset="0"/>
              </a:rPr>
              <a:t>Herramienta para reconocer competencias TIC de usuarios y profesionales </a:t>
            </a:r>
          </a:p>
          <a:p>
            <a:pPr marL="285750" indent="-285750">
              <a:buFont typeface="Arial" charset="0"/>
              <a:buChar char="•"/>
            </a:pPr>
            <a:endParaRPr lang="es-ES" dirty="0">
              <a:latin typeface="Century Gothic" pitchFamily="34" charset="0"/>
            </a:endParaRPr>
          </a:p>
          <a:p>
            <a:pPr marL="285750" indent="-285750">
              <a:buFont typeface="Arial" charset="0"/>
              <a:buChar char="•"/>
            </a:pPr>
            <a:r>
              <a:rPr lang="es-ES" dirty="0">
                <a:latin typeface="Century Gothic" pitchFamily="34" charset="0"/>
              </a:rPr>
              <a:t>Digitalización de contenidos.</a:t>
            </a:r>
            <a:r>
              <a:rPr lang="es-ES" sz="2000" dirty="0">
                <a:latin typeface="Century Gothic" pitchFamily="34" charset="0"/>
              </a:rPr>
              <a:t>.</a:t>
            </a:r>
          </a:p>
        </p:txBody>
      </p:sp>
      <p:sp>
        <p:nvSpPr>
          <p:cNvPr id="10" name="9 Rectángulo redondeado"/>
          <p:cNvSpPr/>
          <p:nvPr/>
        </p:nvSpPr>
        <p:spPr>
          <a:xfrm>
            <a:off x="683568" y="2132856"/>
            <a:ext cx="7451725" cy="2520950"/>
          </a:xfrm>
          <a:prstGeom prst="roundRect">
            <a:avLst/>
          </a:prstGeom>
          <a:solidFill>
            <a:schemeClr val="accent1">
              <a:lumMod val="60000"/>
              <a:lumOff val="40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1" algn="ctr" fontAlgn="auto">
              <a:spcBef>
                <a:spcPts val="0"/>
              </a:spcBef>
              <a:spcAft>
                <a:spcPts val="0"/>
              </a:spcAft>
              <a:buClr>
                <a:srgbClr val="DD2521"/>
              </a:buClr>
              <a:defRPr/>
            </a:pPr>
            <a:r>
              <a:rPr lang="es-ES" sz="2800" b="1" dirty="0">
                <a:solidFill>
                  <a:schemeClr val="tx1"/>
                </a:solidFill>
                <a:latin typeface="Century Gothic" pitchFamily="34" charset="0"/>
                <a:cs typeface="Times New Roman" pitchFamily="18" charset="0"/>
              </a:rPr>
              <a:t>Objetivo estratégico para el </a:t>
            </a:r>
            <a:r>
              <a:rPr lang="es-ES" sz="3200" b="1" dirty="0">
                <a:solidFill>
                  <a:schemeClr val="tx1"/>
                </a:solidFill>
                <a:latin typeface="Century Gothic" pitchFamily="34" charset="0"/>
                <a:cs typeface="Times New Roman" pitchFamily="18" charset="0"/>
              </a:rPr>
              <a:t>2020</a:t>
            </a:r>
            <a:r>
              <a:rPr lang="es-ES" sz="3600" b="1" dirty="0">
                <a:solidFill>
                  <a:schemeClr val="tx1"/>
                </a:solidFill>
                <a:latin typeface="Century Gothic" pitchFamily="34" charset="0"/>
                <a:cs typeface="Times New Roman" pitchFamily="18" charset="0"/>
              </a:rPr>
              <a:t>.</a:t>
            </a:r>
          </a:p>
          <a:p>
            <a:pPr lvl="1" fontAlgn="auto">
              <a:spcBef>
                <a:spcPts val="0"/>
              </a:spcBef>
              <a:spcAft>
                <a:spcPts val="0"/>
              </a:spcAft>
              <a:buClr>
                <a:srgbClr val="DD2521"/>
              </a:buClr>
              <a:buFont typeface="Wingdings" pitchFamily="2" charset="2"/>
              <a:buNone/>
              <a:defRPr/>
            </a:pPr>
            <a:r>
              <a:rPr lang="es-ES" sz="2000" dirty="0">
                <a:solidFill>
                  <a:schemeClr val="tx1"/>
                </a:solidFill>
                <a:latin typeface="Century Gothic" pitchFamily="34" charset="0"/>
              </a:rPr>
              <a:t>La agenda digital constituye uno de los siete pilares para el crecimiento de la Unión Europea hasta el 2020. Esta agenda digital propone explotar mejor el potencial de las tecnologías de la información y la comunicación para favorecer la innovación, el crecimiento económico y el progreso.</a:t>
            </a:r>
            <a:endParaRPr lang="es-ES_tradnl" sz="2000" dirty="0">
              <a:solidFill>
                <a:schemeClr val="tx1"/>
              </a:solidFill>
              <a:latin typeface="Century Gothic" pitchFamily="34" charset="0"/>
              <a:cs typeface="Times New Roman" pitchFamily="18" charset="0"/>
            </a:endParaRPr>
          </a:p>
          <a:p>
            <a:pPr fontAlgn="auto">
              <a:spcBef>
                <a:spcPts val="0"/>
              </a:spcBef>
              <a:spcAft>
                <a:spcPts val="0"/>
              </a:spcAft>
              <a:buClr>
                <a:srgbClr val="DD2521"/>
              </a:buClr>
              <a:buFont typeface="Wingdings" pitchFamily="2" charset="2"/>
              <a:buNone/>
              <a:defRPr/>
            </a:pPr>
            <a:endParaRPr lang="es-ES_tradnl" sz="2800" dirty="0">
              <a:solidFill>
                <a:schemeClr val="tx1"/>
              </a:solidFill>
              <a:latin typeface="Century Gothic" pitchFamily="34" charset="0"/>
              <a:cs typeface="Times New Roman" pitchFamily="18" charset="0"/>
            </a:endParaRPr>
          </a:p>
        </p:txBody>
      </p:sp>
      <p:sp>
        <p:nvSpPr>
          <p:cNvPr id="11" name="10 Rectángulo"/>
          <p:cNvSpPr/>
          <p:nvPr/>
        </p:nvSpPr>
        <p:spPr>
          <a:xfrm>
            <a:off x="4716016" y="4437112"/>
            <a:ext cx="4184159" cy="338554"/>
          </a:xfrm>
          <a:prstGeom prst="rect">
            <a:avLst/>
          </a:prstGeom>
          <a:solidFill>
            <a:schemeClr val="bg1"/>
          </a:solidFill>
          <a:effectLst>
            <a:outerShdw blurRad="63500" sx="102000" sy="102000" algn="ctr" rotWithShape="0">
              <a:prstClr val="black">
                <a:alpha val="40000"/>
              </a:prstClr>
            </a:outerShdw>
          </a:effectLst>
        </p:spPr>
        <p:txBody>
          <a:bodyPr wrap="none">
            <a:spAutoFit/>
          </a:bodyPr>
          <a:lstStyle/>
          <a:p>
            <a:r>
              <a:rPr lang="es-ES" sz="1600" dirty="0" smtClean="0">
                <a:latin typeface="Century Gothic" pitchFamily="34" charset="0"/>
              </a:rPr>
              <a:t>“Educación y Formación 2020” (ET 2020)</a:t>
            </a:r>
            <a:endParaRPr lang="es-ES" sz="1600" dirty="0">
              <a:latin typeface="Century Gothic" pitchFamily="34" charset="0"/>
            </a:endParaRPr>
          </a:p>
        </p:txBody>
      </p:sp>
      <p:sp>
        <p:nvSpPr>
          <p:cNvPr id="12" name="11 Rectángulo"/>
          <p:cNvSpPr/>
          <p:nvPr/>
        </p:nvSpPr>
        <p:spPr>
          <a:xfrm>
            <a:off x="1763688" y="4437112"/>
            <a:ext cx="2795958" cy="338554"/>
          </a:xfrm>
          <a:prstGeom prst="rect">
            <a:avLst/>
          </a:prstGeom>
          <a:solidFill>
            <a:schemeClr val="bg1"/>
          </a:solidFill>
          <a:effectLst>
            <a:outerShdw blurRad="63500" sx="102000" sy="102000" algn="ctr" rotWithShape="0">
              <a:prstClr val="black">
                <a:alpha val="40000"/>
              </a:prstClr>
            </a:outerShdw>
          </a:effectLst>
        </p:spPr>
        <p:txBody>
          <a:bodyPr wrap="none">
            <a:spAutoFit/>
          </a:bodyPr>
          <a:lstStyle/>
          <a:p>
            <a:r>
              <a:rPr lang="es-ES" sz="1600" dirty="0" smtClean="0">
                <a:latin typeface="Century Gothic" pitchFamily="34" charset="0"/>
              </a:rPr>
              <a:t>“Agenda Digital Europea”</a:t>
            </a:r>
            <a:endParaRPr lang="es-ES" sz="1600" dirty="0">
              <a:latin typeface="Century Gothic"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Rectángulo"/>
          <p:cNvSpPr/>
          <p:nvPr/>
        </p:nvSpPr>
        <p:spPr>
          <a:xfrm>
            <a:off x="0" y="0"/>
            <a:ext cx="1000132" cy="107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5" name="24 CuadroTexto"/>
          <p:cNvSpPr txBox="1"/>
          <p:nvPr/>
        </p:nvSpPr>
        <p:spPr>
          <a:xfrm>
            <a:off x="5220072" y="260648"/>
            <a:ext cx="3600400" cy="1569660"/>
          </a:xfrm>
          <a:prstGeom prst="rect">
            <a:avLst/>
          </a:prstGeom>
          <a:noFill/>
        </p:spPr>
        <p:txBody>
          <a:bodyPr wrap="square" rtlCol="0">
            <a:spAutoFit/>
          </a:bodyPr>
          <a:lstStyle/>
          <a:p>
            <a:r>
              <a:rPr lang="es-ES" sz="2400" dirty="0" smtClean="0">
                <a:solidFill>
                  <a:schemeClr val="accent6">
                    <a:lumMod val="75000"/>
                  </a:schemeClr>
                </a:solidFill>
                <a:latin typeface="Century Gothic" pitchFamily="34" charset="0"/>
              </a:rPr>
              <a:t>ENTORNO SOCIO-EDUCATIVO: COMPETENCIAS DIGITALES</a:t>
            </a:r>
            <a:endParaRPr lang="es-ES" sz="2400" dirty="0"/>
          </a:p>
        </p:txBody>
      </p:sp>
      <p:pic>
        <p:nvPicPr>
          <p:cNvPr id="8" name="Picture 4" descr="http://ec.europa.eu/wel/template-2012/images/logo/logo_es.gif"/>
          <p:cNvPicPr>
            <a:picLocks noChangeAspect="1" noChangeArrowheads="1"/>
          </p:cNvPicPr>
          <p:nvPr/>
        </p:nvPicPr>
        <p:blipFill>
          <a:blip r:embed="rId4" cstate="print"/>
          <a:srcRect/>
          <a:stretch>
            <a:fillRect/>
          </a:stretch>
        </p:blipFill>
        <p:spPr bwMode="auto">
          <a:xfrm>
            <a:off x="25400" y="5870575"/>
            <a:ext cx="1371600" cy="947738"/>
          </a:xfrm>
          <a:prstGeom prst="rect">
            <a:avLst/>
          </a:prstGeom>
          <a:noFill/>
          <a:ln w="9525">
            <a:noFill/>
            <a:miter lim="800000"/>
            <a:headEnd/>
            <a:tailEnd/>
          </a:ln>
        </p:spPr>
      </p:pic>
      <p:pic>
        <p:nvPicPr>
          <p:cNvPr id="140290" name="Picture 2" descr="https://apuntespracticos.files.wordpress.com/2012/04/competencias-digitales-ipts.jpg"/>
          <p:cNvPicPr>
            <a:picLocks noChangeAspect="1" noChangeArrowheads="1"/>
          </p:cNvPicPr>
          <p:nvPr/>
        </p:nvPicPr>
        <p:blipFill>
          <a:blip r:embed="rId5" cstate="print"/>
          <a:srcRect/>
          <a:stretch>
            <a:fillRect/>
          </a:stretch>
        </p:blipFill>
        <p:spPr bwMode="auto">
          <a:xfrm>
            <a:off x="1475656" y="1844824"/>
            <a:ext cx="6096000" cy="4572000"/>
          </a:xfrm>
          <a:prstGeom prst="rect">
            <a:avLst/>
          </a:prstGeom>
          <a:noFill/>
        </p:spPr>
      </p:pic>
      <p:pic>
        <p:nvPicPr>
          <p:cNvPr id="140292" name="Picture 4" descr="http://www.edu2025.ro/UserFiles/Image/40169.4377180903ipts_bis.jpg"/>
          <p:cNvPicPr>
            <a:picLocks noChangeAspect="1" noChangeArrowheads="1"/>
          </p:cNvPicPr>
          <p:nvPr/>
        </p:nvPicPr>
        <p:blipFill>
          <a:blip r:embed="rId6" cstate="print"/>
          <a:srcRect/>
          <a:stretch>
            <a:fillRect/>
          </a:stretch>
        </p:blipFill>
        <p:spPr bwMode="auto">
          <a:xfrm>
            <a:off x="7236296" y="5589240"/>
            <a:ext cx="792088" cy="72008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Rectángulo"/>
          <p:cNvSpPr/>
          <p:nvPr/>
        </p:nvSpPr>
        <p:spPr>
          <a:xfrm>
            <a:off x="0" y="0"/>
            <a:ext cx="1000132" cy="107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5" name="24 CuadroTexto"/>
          <p:cNvSpPr txBox="1"/>
          <p:nvPr/>
        </p:nvSpPr>
        <p:spPr>
          <a:xfrm>
            <a:off x="5220072" y="260648"/>
            <a:ext cx="3600400" cy="1569660"/>
          </a:xfrm>
          <a:prstGeom prst="rect">
            <a:avLst/>
          </a:prstGeom>
          <a:noFill/>
        </p:spPr>
        <p:txBody>
          <a:bodyPr wrap="square" rtlCol="0">
            <a:spAutoFit/>
          </a:bodyPr>
          <a:lstStyle/>
          <a:p>
            <a:r>
              <a:rPr lang="es-ES" sz="2400" dirty="0" smtClean="0">
                <a:solidFill>
                  <a:schemeClr val="accent6">
                    <a:lumMod val="75000"/>
                  </a:schemeClr>
                </a:solidFill>
                <a:latin typeface="Century Gothic" pitchFamily="34" charset="0"/>
              </a:rPr>
              <a:t>ENTORNO SOCIO-EDUCATIVO: COMPETENCIAS DIGITALES</a:t>
            </a:r>
            <a:endParaRPr lang="es-ES" sz="2400" dirty="0"/>
          </a:p>
        </p:txBody>
      </p:sp>
      <p:grpSp>
        <p:nvGrpSpPr>
          <p:cNvPr id="16" name="15 Grupo"/>
          <p:cNvGrpSpPr/>
          <p:nvPr/>
        </p:nvGrpSpPr>
        <p:grpSpPr>
          <a:xfrm>
            <a:off x="251520" y="5633864"/>
            <a:ext cx="1440160" cy="1224136"/>
            <a:chOff x="755576" y="3212976"/>
            <a:chExt cx="1440160" cy="1224136"/>
          </a:xfrm>
        </p:grpSpPr>
        <p:pic>
          <p:nvPicPr>
            <p:cNvPr id="129028" name="Picture 4" descr="https://encrypted-tbn2.gstatic.com/images?q=tbn:ANd9GcTcFO7j_rmeaj5QUMLt9gQYEnqGBe6GmAT1raNA_OVgtG7Qp6bQkA"/>
            <p:cNvPicPr>
              <a:picLocks noChangeAspect="1" noChangeArrowheads="1"/>
            </p:cNvPicPr>
            <p:nvPr/>
          </p:nvPicPr>
          <p:blipFill>
            <a:blip r:embed="rId4" cstate="print"/>
            <a:srcRect t="29077" b="27308"/>
            <a:stretch>
              <a:fillRect/>
            </a:stretch>
          </p:blipFill>
          <p:spPr bwMode="auto">
            <a:xfrm>
              <a:off x="755576" y="3212976"/>
              <a:ext cx="1439333" cy="432048"/>
            </a:xfrm>
            <a:prstGeom prst="rect">
              <a:avLst/>
            </a:prstGeom>
            <a:noFill/>
          </p:spPr>
        </p:pic>
        <p:pic>
          <p:nvPicPr>
            <p:cNvPr id="129030" name="Picture 6" descr="https://encrypted-tbn1.gstatic.com/images?q=tbn:ANd9GcQ7gahJFLDqrZRoz9Z8MfliByJCSXr1dQROjiR82WRuiBl3fq_J"/>
            <p:cNvPicPr>
              <a:picLocks noChangeAspect="1" noChangeArrowheads="1"/>
            </p:cNvPicPr>
            <p:nvPr/>
          </p:nvPicPr>
          <p:blipFill>
            <a:blip r:embed="rId5" cstate="print"/>
            <a:srcRect/>
            <a:stretch>
              <a:fillRect/>
            </a:stretch>
          </p:blipFill>
          <p:spPr bwMode="auto">
            <a:xfrm>
              <a:off x="755576" y="3645024"/>
              <a:ext cx="1440160" cy="792088"/>
            </a:xfrm>
            <a:prstGeom prst="rect">
              <a:avLst/>
            </a:prstGeom>
            <a:noFill/>
          </p:spPr>
        </p:pic>
      </p:grpSp>
      <p:pic>
        <p:nvPicPr>
          <p:cNvPr id="142338" name="Picture 2" descr="proyectos del INTEF"/>
          <p:cNvPicPr>
            <a:picLocks noChangeAspect="1" noChangeArrowheads="1"/>
          </p:cNvPicPr>
          <p:nvPr/>
        </p:nvPicPr>
        <p:blipFill>
          <a:blip r:embed="rId6" cstate="print"/>
          <a:srcRect/>
          <a:stretch>
            <a:fillRect/>
          </a:stretch>
        </p:blipFill>
        <p:spPr bwMode="auto">
          <a:xfrm>
            <a:off x="1691680" y="1844824"/>
            <a:ext cx="6840760" cy="4839937"/>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Rectángulo"/>
          <p:cNvSpPr/>
          <p:nvPr/>
        </p:nvSpPr>
        <p:spPr>
          <a:xfrm>
            <a:off x="0" y="0"/>
            <a:ext cx="1000132" cy="107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5" name="24 CuadroTexto"/>
          <p:cNvSpPr txBox="1"/>
          <p:nvPr/>
        </p:nvSpPr>
        <p:spPr>
          <a:xfrm>
            <a:off x="5220072" y="260648"/>
            <a:ext cx="3600400" cy="1569660"/>
          </a:xfrm>
          <a:prstGeom prst="rect">
            <a:avLst/>
          </a:prstGeom>
          <a:noFill/>
        </p:spPr>
        <p:txBody>
          <a:bodyPr wrap="square" rtlCol="0">
            <a:spAutoFit/>
          </a:bodyPr>
          <a:lstStyle/>
          <a:p>
            <a:r>
              <a:rPr lang="es-ES" sz="2400" dirty="0" smtClean="0">
                <a:solidFill>
                  <a:schemeClr val="accent6">
                    <a:lumMod val="75000"/>
                  </a:schemeClr>
                </a:solidFill>
                <a:latin typeface="Century Gothic" pitchFamily="34" charset="0"/>
              </a:rPr>
              <a:t>ENTORNO SOCIO-EDUCATIVO: COMPETENCIAS DIGITALES</a:t>
            </a:r>
            <a:endParaRPr lang="es-ES" sz="2400" dirty="0"/>
          </a:p>
        </p:txBody>
      </p:sp>
      <p:grpSp>
        <p:nvGrpSpPr>
          <p:cNvPr id="2" name="15 Grupo"/>
          <p:cNvGrpSpPr/>
          <p:nvPr/>
        </p:nvGrpSpPr>
        <p:grpSpPr>
          <a:xfrm>
            <a:off x="251520" y="5633864"/>
            <a:ext cx="1440160" cy="1224136"/>
            <a:chOff x="755576" y="3212976"/>
            <a:chExt cx="1440160" cy="1224136"/>
          </a:xfrm>
        </p:grpSpPr>
        <p:pic>
          <p:nvPicPr>
            <p:cNvPr id="129028" name="Picture 4" descr="https://encrypted-tbn2.gstatic.com/images?q=tbn:ANd9GcTcFO7j_rmeaj5QUMLt9gQYEnqGBe6GmAT1raNA_OVgtG7Qp6bQkA"/>
            <p:cNvPicPr>
              <a:picLocks noChangeAspect="1" noChangeArrowheads="1"/>
            </p:cNvPicPr>
            <p:nvPr/>
          </p:nvPicPr>
          <p:blipFill>
            <a:blip r:embed="rId4" cstate="print"/>
            <a:srcRect t="29077" b="27308"/>
            <a:stretch>
              <a:fillRect/>
            </a:stretch>
          </p:blipFill>
          <p:spPr bwMode="auto">
            <a:xfrm>
              <a:off x="755576" y="3212976"/>
              <a:ext cx="1439333" cy="432048"/>
            </a:xfrm>
            <a:prstGeom prst="rect">
              <a:avLst/>
            </a:prstGeom>
            <a:noFill/>
          </p:spPr>
        </p:pic>
        <p:pic>
          <p:nvPicPr>
            <p:cNvPr id="129030" name="Picture 6" descr="https://encrypted-tbn1.gstatic.com/images?q=tbn:ANd9GcQ7gahJFLDqrZRoz9Z8MfliByJCSXr1dQROjiR82WRuiBl3fq_J"/>
            <p:cNvPicPr>
              <a:picLocks noChangeAspect="1" noChangeArrowheads="1"/>
            </p:cNvPicPr>
            <p:nvPr/>
          </p:nvPicPr>
          <p:blipFill>
            <a:blip r:embed="rId5" cstate="print"/>
            <a:srcRect/>
            <a:stretch>
              <a:fillRect/>
            </a:stretch>
          </p:blipFill>
          <p:spPr bwMode="auto">
            <a:xfrm>
              <a:off x="755576" y="3645024"/>
              <a:ext cx="1440160" cy="792088"/>
            </a:xfrm>
            <a:prstGeom prst="rect">
              <a:avLst/>
            </a:prstGeom>
            <a:noFill/>
          </p:spPr>
        </p:pic>
      </p:grpSp>
      <p:sp>
        <p:nvSpPr>
          <p:cNvPr id="10" name="9 Elipse"/>
          <p:cNvSpPr/>
          <p:nvPr/>
        </p:nvSpPr>
        <p:spPr>
          <a:xfrm>
            <a:off x="539552" y="2204864"/>
            <a:ext cx="2232248" cy="2232248"/>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10 Elipse"/>
          <p:cNvSpPr/>
          <p:nvPr/>
        </p:nvSpPr>
        <p:spPr>
          <a:xfrm>
            <a:off x="1115616" y="3356992"/>
            <a:ext cx="1008112" cy="1008112"/>
          </a:xfrm>
          <a:prstGeom prst="ellipse">
            <a:avLst/>
          </a:prstGeom>
          <a:solidFill>
            <a:srgbClr val="8C4E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11 CuadroTexto"/>
          <p:cNvSpPr txBox="1"/>
          <p:nvPr/>
        </p:nvSpPr>
        <p:spPr>
          <a:xfrm>
            <a:off x="899592" y="2636912"/>
            <a:ext cx="1656184" cy="584775"/>
          </a:xfrm>
          <a:prstGeom prst="rect">
            <a:avLst/>
          </a:prstGeom>
          <a:noFill/>
        </p:spPr>
        <p:txBody>
          <a:bodyPr wrap="square" rtlCol="0">
            <a:spAutoFit/>
          </a:bodyPr>
          <a:lstStyle/>
          <a:p>
            <a:pPr algn="ctr"/>
            <a:r>
              <a:rPr lang="es-ES" sz="1600" b="1" dirty="0" smtClean="0">
                <a:solidFill>
                  <a:schemeClr val="bg1"/>
                </a:solidFill>
                <a:latin typeface="Arial" pitchFamily="34" charset="0"/>
                <a:cs typeface="Arial" pitchFamily="34" charset="0"/>
              </a:rPr>
              <a:t>Competencia</a:t>
            </a:r>
          </a:p>
          <a:p>
            <a:pPr algn="ctr"/>
            <a:r>
              <a:rPr lang="es-ES" sz="1600" b="1" dirty="0" smtClean="0">
                <a:solidFill>
                  <a:schemeClr val="bg1"/>
                </a:solidFill>
                <a:latin typeface="Arial" pitchFamily="34" charset="0"/>
                <a:cs typeface="Arial" pitchFamily="34" charset="0"/>
              </a:rPr>
              <a:t>digital docente</a:t>
            </a:r>
            <a:endParaRPr lang="es-ES" sz="1600" b="1" dirty="0">
              <a:solidFill>
                <a:schemeClr val="bg1"/>
              </a:solidFill>
              <a:latin typeface="Arial" pitchFamily="34" charset="0"/>
              <a:cs typeface="Arial" pitchFamily="34" charset="0"/>
            </a:endParaRPr>
          </a:p>
        </p:txBody>
      </p:sp>
      <p:sp>
        <p:nvSpPr>
          <p:cNvPr id="13" name="12 CuadroTexto"/>
          <p:cNvSpPr txBox="1"/>
          <p:nvPr/>
        </p:nvSpPr>
        <p:spPr>
          <a:xfrm>
            <a:off x="1043608" y="3645024"/>
            <a:ext cx="1152128" cy="369332"/>
          </a:xfrm>
          <a:prstGeom prst="rect">
            <a:avLst/>
          </a:prstGeom>
          <a:noFill/>
        </p:spPr>
        <p:txBody>
          <a:bodyPr wrap="square" rtlCol="0">
            <a:spAutoFit/>
          </a:bodyPr>
          <a:lstStyle/>
          <a:p>
            <a:pPr algn="ctr"/>
            <a:r>
              <a:rPr lang="es-ES" sz="900" b="1" dirty="0" smtClean="0">
                <a:solidFill>
                  <a:schemeClr val="bg1"/>
                </a:solidFill>
                <a:latin typeface="Arial" pitchFamily="34" charset="0"/>
                <a:cs typeface="Arial" pitchFamily="34" charset="0"/>
              </a:rPr>
              <a:t>Marco común y su certificación</a:t>
            </a:r>
            <a:endParaRPr lang="es-ES" sz="900" b="1" dirty="0">
              <a:solidFill>
                <a:schemeClr val="bg1"/>
              </a:solidFill>
              <a:latin typeface="Arial" pitchFamily="34" charset="0"/>
              <a:cs typeface="Arial" pitchFamily="34" charset="0"/>
            </a:endParaRPr>
          </a:p>
        </p:txBody>
      </p:sp>
      <p:sp>
        <p:nvSpPr>
          <p:cNvPr id="22" name="21 CuadroTexto"/>
          <p:cNvSpPr txBox="1"/>
          <p:nvPr/>
        </p:nvSpPr>
        <p:spPr>
          <a:xfrm>
            <a:off x="2915816" y="2492896"/>
            <a:ext cx="2885726" cy="369332"/>
          </a:xfrm>
          <a:prstGeom prst="rect">
            <a:avLst/>
          </a:prstGeom>
          <a:noFill/>
        </p:spPr>
        <p:txBody>
          <a:bodyPr wrap="none" rtlCol="0">
            <a:spAutoFit/>
          </a:bodyPr>
          <a:lstStyle/>
          <a:p>
            <a:r>
              <a:rPr lang="es-ES" dirty="0" smtClean="0">
                <a:latin typeface="Century Gothic" pitchFamily="34" charset="0"/>
              </a:rPr>
              <a:t>ÁREA DE INFORMACIÓN</a:t>
            </a:r>
            <a:endParaRPr lang="es-ES" dirty="0">
              <a:latin typeface="Century Gothic" pitchFamily="34" charset="0"/>
            </a:endParaRPr>
          </a:p>
        </p:txBody>
      </p:sp>
      <p:sp>
        <p:nvSpPr>
          <p:cNvPr id="23" name="22 CuadroTexto"/>
          <p:cNvSpPr txBox="1"/>
          <p:nvPr/>
        </p:nvSpPr>
        <p:spPr>
          <a:xfrm>
            <a:off x="2915816" y="3356992"/>
            <a:ext cx="3159839" cy="369332"/>
          </a:xfrm>
          <a:prstGeom prst="rect">
            <a:avLst/>
          </a:prstGeom>
          <a:noFill/>
        </p:spPr>
        <p:txBody>
          <a:bodyPr wrap="none" rtlCol="0">
            <a:spAutoFit/>
          </a:bodyPr>
          <a:lstStyle/>
          <a:p>
            <a:r>
              <a:rPr lang="es-ES" dirty="0" smtClean="0">
                <a:latin typeface="Century Gothic" pitchFamily="34" charset="0"/>
              </a:rPr>
              <a:t>ÁREA DE COMUNICACIÓN</a:t>
            </a:r>
            <a:endParaRPr lang="es-ES" dirty="0">
              <a:latin typeface="Century Gothic" pitchFamily="34" charset="0"/>
            </a:endParaRPr>
          </a:p>
        </p:txBody>
      </p:sp>
      <p:sp>
        <p:nvSpPr>
          <p:cNvPr id="24" name="23 CuadroTexto"/>
          <p:cNvSpPr txBox="1"/>
          <p:nvPr/>
        </p:nvSpPr>
        <p:spPr>
          <a:xfrm>
            <a:off x="2915816" y="4725144"/>
            <a:ext cx="4248279" cy="369332"/>
          </a:xfrm>
          <a:prstGeom prst="rect">
            <a:avLst/>
          </a:prstGeom>
          <a:noFill/>
        </p:spPr>
        <p:txBody>
          <a:bodyPr wrap="none" rtlCol="0">
            <a:spAutoFit/>
          </a:bodyPr>
          <a:lstStyle/>
          <a:p>
            <a:r>
              <a:rPr lang="es-ES" dirty="0" smtClean="0">
                <a:latin typeface="Century Gothic" pitchFamily="34" charset="0"/>
              </a:rPr>
              <a:t>ÁREA DE CREACIÓN DE CONTENIDO</a:t>
            </a:r>
            <a:endParaRPr lang="es-ES" dirty="0">
              <a:latin typeface="Century Gothic" pitchFamily="34" charset="0"/>
            </a:endParaRPr>
          </a:p>
        </p:txBody>
      </p:sp>
      <p:sp>
        <p:nvSpPr>
          <p:cNvPr id="30" name="29 Rectángulo"/>
          <p:cNvSpPr/>
          <p:nvPr/>
        </p:nvSpPr>
        <p:spPr>
          <a:xfrm>
            <a:off x="3563888" y="2780928"/>
            <a:ext cx="4896544" cy="646331"/>
          </a:xfrm>
          <a:prstGeom prst="rect">
            <a:avLst/>
          </a:prstGeom>
        </p:spPr>
        <p:txBody>
          <a:bodyPr wrap="square">
            <a:spAutoFit/>
          </a:bodyPr>
          <a:lstStyle/>
          <a:p>
            <a:r>
              <a:rPr lang="es-ES" sz="1200" dirty="0" smtClean="0">
                <a:latin typeface="Century Gothic" pitchFamily="34" charset="0"/>
              </a:rPr>
              <a:t>1.1 Navegación, búsqueda y filtrado de información.</a:t>
            </a:r>
          </a:p>
          <a:p>
            <a:r>
              <a:rPr lang="es-ES" sz="1200" dirty="0" smtClean="0">
                <a:latin typeface="Century Gothic" pitchFamily="34" charset="0"/>
              </a:rPr>
              <a:t>1.2 Evaluación de información.</a:t>
            </a:r>
          </a:p>
          <a:p>
            <a:r>
              <a:rPr lang="es-ES" sz="1200" dirty="0" smtClean="0">
                <a:latin typeface="Century Gothic" pitchFamily="34" charset="0"/>
              </a:rPr>
              <a:t>1.3 Almacenamiento y recuperación de información.</a:t>
            </a:r>
            <a:endParaRPr lang="es-ES" sz="1200" dirty="0">
              <a:latin typeface="Century Gothic" pitchFamily="34" charset="0"/>
            </a:endParaRPr>
          </a:p>
        </p:txBody>
      </p:sp>
      <p:sp>
        <p:nvSpPr>
          <p:cNvPr id="31" name="30 Rectángulo"/>
          <p:cNvSpPr/>
          <p:nvPr/>
        </p:nvSpPr>
        <p:spPr>
          <a:xfrm>
            <a:off x="3635896" y="3611343"/>
            <a:ext cx="5184576" cy="1200329"/>
          </a:xfrm>
          <a:prstGeom prst="rect">
            <a:avLst/>
          </a:prstGeom>
        </p:spPr>
        <p:txBody>
          <a:bodyPr wrap="square">
            <a:spAutoFit/>
          </a:bodyPr>
          <a:lstStyle/>
          <a:p>
            <a:r>
              <a:rPr lang="es-ES" sz="1200" dirty="0" smtClean="0">
                <a:latin typeface="Century Gothic" pitchFamily="34" charset="0"/>
              </a:rPr>
              <a:t>2.1 Interacción mediante nuevas tecnologías.</a:t>
            </a:r>
          </a:p>
          <a:p>
            <a:r>
              <a:rPr lang="es-ES" sz="1200" dirty="0" smtClean="0">
                <a:latin typeface="Century Gothic" pitchFamily="34" charset="0"/>
              </a:rPr>
              <a:t>2.2 Compartir información y contenidos.</a:t>
            </a:r>
          </a:p>
          <a:p>
            <a:r>
              <a:rPr lang="es-ES" sz="1200" dirty="0" smtClean="0">
                <a:latin typeface="Century Gothic" pitchFamily="34" charset="0"/>
              </a:rPr>
              <a:t>2.3 Participación ciudadana en línea.</a:t>
            </a:r>
          </a:p>
          <a:p>
            <a:r>
              <a:rPr lang="es-ES" sz="1200" dirty="0" smtClean="0">
                <a:latin typeface="Century Gothic" pitchFamily="34" charset="0"/>
              </a:rPr>
              <a:t>2.4 Colaboración mediante canales digitales.</a:t>
            </a:r>
          </a:p>
          <a:p>
            <a:r>
              <a:rPr lang="es-ES" sz="1200" dirty="0" smtClean="0">
                <a:latin typeface="Century Gothic" pitchFamily="34" charset="0"/>
              </a:rPr>
              <a:t>2.5 </a:t>
            </a:r>
            <a:r>
              <a:rPr lang="es-ES" sz="1200" dirty="0" err="1" smtClean="0">
                <a:latin typeface="Century Gothic" pitchFamily="34" charset="0"/>
              </a:rPr>
              <a:t>Netiqueta</a:t>
            </a:r>
            <a:r>
              <a:rPr lang="es-ES" sz="1200" dirty="0" smtClean="0">
                <a:latin typeface="Century Gothic" pitchFamily="34" charset="0"/>
              </a:rPr>
              <a:t>.</a:t>
            </a:r>
          </a:p>
          <a:p>
            <a:r>
              <a:rPr lang="es-ES" sz="1200" dirty="0" smtClean="0">
                <a:latin typeface="Century Gothic" pitchFamily="34" charset="0"/>
              </a:rPr>
              <a:t>2.6 Gestión de la identidad digital.</a:t>
            </a:r>
            <a:endParaRPr lang="es-ES" sz="1200" dirty="0">
              <a:latin typeface="Century Gothic" pitchFamily="34" charset="0"/>
            </a:endParaRPr>
          </a:p>
        </p:txBody>
      </p:sp>
      <p:sp>
        <p:nvSpPr>
          <p:cNvPr id="32" name="31 Rectángulo"/>
          <p:cNvSpPr/>
          <p:nvPr/>
        </p:nvSpPr>
        <p:spPr>
          <a:xfrm>
            <a:off x="3672408" y="4974267"/>
            <a:ext cx="4572000" cy="830997"/>
          </a:xfrm>
          <a:prstGeom prst="rect">
            <a:avLst/>
          </a:prstGeom>
        </p:spPr>
        <p:txBody>
          <a:bodyPr>
            <a:spAutoFit/>
          </a:bodyPr>
          <a:lstStyle/>
          <a:p>
            <a:r>
              <a:rPr lang="es-ES" sz="1200" dirty="0" smtClean="0">
                <a:latin typeface="Century Gothic" pitchFamily="34" charset="0"/>
              </a:rPr>
              <a:t>3.1 Desarrollo de contenidos.</a:t>
            </a:r>
          </a:p>
          <a:p>
            <a:r>
              <a:rPr lang="es-ES" sz="1200" dirty="0" smtClean="0">
                <a:latin typeface="Century Gothic" pitchFamily="34" charset="0"/>
              </a:rPr>
              <a:t>3.2 Integración y reelaboración.</a:t>
            </a:r>
          </a:p>
          <a:p>
            <a:r>
              <a:rPr lang="es-ES" sz="1200" dirty="0" smtClean="0">
                <a:latin typeface="Century Gothic" pitchFamily="34" charset="0"/>
              </a:rPr>
              <a:t>3.3 Derechos de autor y licencias.</a:t>
            </a:r>
          </a:p>
          <a:p>
            <a:r>
              <a:rPr lang="es-ES" sz="1200" dirty="0" smtClean="0">
                <a:latin typeface="Century Gothic" pitchFamily="34" charset="0"/>
              </a:rPr>
              <a:t>3.4 Programación</a:t>
            </a:r>
            <a:endParaRPr lang="es-ES" sz="1200" dirty="0">
              <a:latin typeface="Century Gothic"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Rectángulo"/>
          <p:cNvSpPr/>
          <p:nvPr/>
        </p:nvSpPr>
        <p:spPr>
          <a:xfrm>
            <a:off x="0" y="0"/>
            <a:ext cx="1000132" cy="107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5" name="24 CuadroTexto"/>
          <p:cNvSpPr txBox="1"/>
          <p:nvPr/>
        </p:nvSpPr>
        <p:spPr>
          <a:xfrm>
            <a:off x="5220072" y="260648"/>
            <a:ext cx="3600400" cy="1569660"/>
          </a:xfrm>
          <a:prstGeom prst="rect">
            <a:avLst/>
          </a:prstGeom>
          <a:noFill/>
        </p:spPr>
        <p:txBody>
          <a:bodyPr wrap="square" rtlCol="0">
            <a:spAutoFit/>
          </a:bodyPr>
          <a:lstStyle/>
          <a:p>
            <a:r>
              <a:rPr lang="es-ES" sz="2400" dirty="0" smtClean="0">
                <a:solidFill>
                  <a:schemeClr val="accent6">
                    <a:lumMod val="75000"/>
                  </a:schemeClr>
                </a:solidFill>
                <a:latin typeface="Century Gothic" pitchFamily="34" charset="0"/>
              </a:rPr>
              <a:t>ENTORNO SOCIO-EDUCATIVO: COMPETENCIAS DIGITALES</a:t>
            </a:r>
            <a:endParaRPr lang="es-ES" sz="2400" dirty="0"/>
          </a:p>
        </p:txBody>
      </p:sp>
      <p:grpSp>
        <p:nvGrpSpPr>
          <p:cNvPr id="2" name="15 Grupo"/>
          <p:cNvGrpSpPr/>
          <p:nvPr/>
        </p:nvGrpSpPr>
        <p:grpSpPr>
          <a:xfrm>
            <a:off x="251520" y="5633864"/>
            <a:ext cx="1440160" cy="1224136"/>
            <a:chOff x="755576" y="3212976"/>
            <a:chExt cx="1440160" cy="1224136"/>
          </a:xfrm>
        </p:grpSpPr>
        <p:pic>
          <p:nvPicPr>
            <p:cNvPr id="129028" name="Picture 4" descr="https://encrypted-tbn2.gstatic.com/images?q=tbn:ANd9GcTcFO7j_rmeaj5QUMLt9gQYEnqGBe6GmAT1raNA_OVgtG7Qp6bQkA"/>
            <p:cNvPicPr>
              <a:picLocks noChangeAspect="1" noChangeArrowheads="1"/>
            </p:cNvPicPr>
            <p:nvPr/>
          </p:nvPicPr>
          <p:blipFill>
            <a:blip r:embed="rId4" cstate="print"/>
            <a:srcRect t="29077" b="27308"/>
            <a:stretch>
              <a:fillRect/>
            </a:stretch>
          </p:blipFill>
          <p:spPr bwMode="auto">
            <a:xfrm>
              <a:off x="755576" y="3212976"/>
              <a:ext cx="1439333" cy="432048"/>
            </a:xfrm>
            <a:prstGeom prst="rect">
              <a:avLst/>
            </a:prstGeom>
            <a:noFill/>
          </p:spPr>
        </p:pic>
        <p:pic>
          <p:nvPicPr>
            <p:cNvPr id="129030" name="Picture 6" descr="https://encrypted-tbn1.gstatic.com/images?q=tbn:ANd9GcQ7gahJFLDqrZRoz9Z8MfliByJCSXr1dQROjiR82WRuiBl3fq_J"/>
            <p:cNvPicPr>
              <a:picLocks noChangeAspect="1" noChangeArrowheads="1"/>
            </p:cNvPicPr>
            <p:nvPr/>
          </p:nvPicPr>
          <p:blipFill>
            <a:blip r:embed="rId5" cstate="print"/>
            <a:srcRect/>
            <a:stretch>
              <a:fillRect/>
            </a:stretch>
          </p:blipFill>
          <p:spPr bwMode="auto">
            <a:xfrm>
              <a:off x="755576" y="3645024"/>
              <a:ext cx="1440160" cy="792088"/>
            </a:xfrm>
            <a:prstGeom prst="rect">
              <a:avLst/>
            </a:prstGeom>
            <a:noFill/>
          </p:spPr>
        </p:pic>
      </p:grpSp>
      <p:sp>
        <p:nvSpPr>
          <p:cNvPr id="10" name="9 Elipse"/>
          <p:cNvSpPr/>
          <p:nvPr/>
        </p:nvSpPr>
        <p:spPr>
          <a:xfrm>
            <a:off x="539552" y="2204864"/>
            <a:ext cx="2232248" cy="2232248"/>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10 Elipse"/>
          <p:cNvSpPr/>
          <p:nvPr/>
        </p:nvSpPr>
        <p:spPr>
          <a:xfrm>
            <a:off x="1115616" y="3356992"/>
            <a:ext cx="1008112" cy="1008112"/>
          </a:xfrm>
          <a:prstGeom prst="ellipse">
            <a:avLst/>
          </a:prstGeom>
          <a:solidFill>
            <a:srgbClr val="8C4E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11 CuadroTexto"/>
          <p:cNvSpPr txBox="1"/>
          <p:nvPr/>
        </p:nvSpPr>
        <p:spPr>
          <a:xfrm>
            <a:off x="899592" y="2636912"/>
            <a:ext cx="1656184" cy="584775"/>
          </a:xfrm>
          <a:prstGeom prst="rect">
            <a:avLst/>
          </a:prstGeom>
          <a:noFill/>
        </p:spPr>
        <p:txBody>
          <a:bodyPr wrap="square" rtlCol="0">
            <a:spAutoFit/>
          </a:bodyPr>
          <a:lstStyle/>
          <a:p>
            <a:pPr algn="ctr"/>
            <a:r>
              <a:rPr lang="es-ES" sz="1600" b="1" dirty="0" smtClean="0">
                <a:solidFill>
                  <a:schemeClr val="bg1"/>
                </a:solidFill>
                <a:latin typeface="Arial" pitchFamily="34" charset="0"/>
                <a:cs typeface="Arial" pitchFamily="34" charset="0"/>
              </a:rPr>
              <a:t>Competencia</a:t>
            </a:r>
          </a:p>
          <a:p>
            <a:pPr algn="ctr"/>
            <a:r>
              <a:rPr lang="es-ES" sz="1600" b="1" dirty="0" smtClean="0">
                <a:solidFill>
                  <a:schemeClr val="bg1"/>
                </a:solidFill>
                <a:latin typeface="Arial" pitchFamily="34" charset="0"/>
                <a:cs typeface="Arial" pitchFamily="34" charset="0"/>
              </a:rPr>
              <a:t>digital docente</a:t>
            </a:r>
            <a:endParaRPr lang="es-ES" sz="1600" b="1" dirty="0">
              <a:solidFill>
                <a:schemeClr val="bg1"/>
              </a:solidFill>
              <a:latin typeface="Arial" pitchFamily="34" charset="0"/>
              <a:cs typeface="Arial" pitchFamily="34" charset="0"/>
            </a:endParaRPr>
          </a:p>
        </p:txBody>
      </p:sp>
      <p:sp>
        <p:nvSpPr>
          <p:cNvPr id="13" name="12 CuadroTexto"/>
          <p:cNvSpPr txBox="1"/>
          <p:nvPr/>
        </p:nvSpPr>
        <p:spPr>
          <a:xfrm>
            <a:off x="1043608" y="3645024"/>
            <a:ext cx="1152128" cy="369332"/>
          </a:xfrm>
          <a:prstGeom prst="rect">
            <a:avLst/>
          </a:prstGeom>
          <a:noFill/>
        </p:spPr>
        <p:txBody>
          <a:bodyPr wrap="square" rtlCol="0">
            <a:spAutoFit/>
          </a:bodyPr>
          <a:lstStyle/>
          <a:p>
            <a:pPr algn="ctr"/>
            <a:r>
              <a:rPr lang="es-ES" sz="900" b="1" dirty="0" smtClean="0">
                <a:solidFill>
                  <a:schemeClr val="bg1"/>
                </a:solidFill>
                <a:latin typeface="Arial" pitchFamily="34" charset="0"/>
                <a:cs typeface="Arial" pitchFamily="34" charset="0"/>
              </a:rPr>
              <a:t>Marco común y su certificación</a:t>
            </a:r>
            <a:endParaRPr lang="es-ES" sz="900" b="1" dirty="0">
              <a:solidFill>
                <a:schemeClr val="bg1"/>
              </a:solidFill>
              <a:latin typeface="Arial" pitchFamily="34" charset="0"/>
              <a:cs typeface="Arial" pitchFamily="34" charset="0"/>
            </a:endParaRPr>
          </a:p>
        </p:txBody>
      </p:sp>
      <p:sp>
        <p:nvSpPr>
          <p:cNvPr id="26" name="25 CuadroTexto"/>
          <p:cNvSpPr txBox="1"/>
          <p:nvPr/>
        </p:nvSpPr>
        <p:spPr>
          <a:xfrm>
            <a:off x="2915816" y="2852936"/>
            <a:ext cx="2512226" cy="369332"/>
          </a:xfrm>
          <a:prstGeom prst="rect">
            <a:avLst/>
          </a:prstGeom>
          <a:noFill/>
        </p:spPr>
        <p:txBody>
          <a:bodyPr wrap="none" rtlCol="0">
            <a:spAutoFit/>
          </a:bodyPr>
          <a:lstStyle/>
          <a:p>
            <a:r>
              <a:rPr lang="es-ES" dirty="0" smtClean="0">
                <a:latin typeface="Century Gothic" pitchFamily="34" charset="0"/>
              </a:rPr>
              <a:t>ÁREA DE SEGURIDAD</a:t>
            </a:r>
            <a:endParaRPr lang="es-ES" dirty="0">
              <a:latin typeface="Century Gothic" pitchFamily="34" charset="0"/>
            </a:endParaRPr>
          </a:p>
        </p:txBody>
      </p:sp>
      <p:sp>
        <p:nvSpPr>
          <p:cNvPr id="27" name="26 CuadroTexto"/>
          <p:cNvSpPr txBox="1"/>
          <p:nvPr/>
        </p:nvSpPr>
        <p:spPr>
          <a:xfrm>
            <a:off x="2915816" y="3923764"/>
            <a:ext cx="4424609" cy="369332"/>
          </a:xfrm>
          <a:prstGeom prst="rect">
            <a:avLst/>
          </a:prstGeom>
          <a:noFill/>
        </p:spPr>
        <p:txBody>
          <a:bodyPr wrap="none" rtlCol="0">
            <a:spAutoFit/>
          </a:bodyPr>
          <a:lstStyle/>
          <a:p>
            <a:r>
              <a:rPr lang="es-ES" dirty="0" smtClean="0">
                <a:latin typeface="Century Gothic" pitchFamily="34" charset="0"/>
              </a:rPr>
              <a:t>ÁREA DE RESOLUCIÓN DE PROBLEMAS</a:t>
            </a:r>
            <a:endParaRPr lang="es-ES" dirty="0">
              <a:latin typeface="Century Gothic" pitchFamily="34" charset="0"/>
            </a:endParaRPr>
          </a:p>
        </p:txBody>
      </p:sp>
      <p:sp>
        <p:nvSpPr>
          <p:cNvPr id="33" name="32 Rectángulo"/>
          <p:cNvSpPr/>
          <p:nvPr/>
        </p:nvSpPr>
        <p:spPr>
          <a:xfrm>
            <a:off x="3635896" y="3183941"/>
            <a:ext cx="4572000" cy="830997"/>
          </a:xfrm>
          <a:prstGeom prst="rect">
            <a:avLst/>
          </a:prstGeom>
        </p:spPr>
        <p:txBody>
          <a:bodyPr>
            <a:spAutoFit/>
          </a:bodyPr>
          <a:lstStyle/>
          <a:p>
            <a:r>
              <a:rPr lang="es-ES" sz="1200" dirty="0" smtClean="0">
                <a:latin typeface="Century Gothic" pitchFamily="34" charset="0"/>
              </a:rPr>
              <a:t>4.1 Protección de dispositivos.</a:t>
            </a:r>
          </a:p>
          <a:p>
            <a:r>
              <a:rPr lang="es-ES" sz="1200" dirty="0" smtClean="0">
                <a:latin typeface="Century Gothic" pitchFamily="34" charset="0"/>
              </a:rPr>
              <a:t>4.2 Protección de datos personales e identidad digital.</a:t>
            </a:r>
          </a:p>
          <a:p>
            <a:r>
              <a:rPr lang="es-ES" sz="1200" dirty="0" smtClean="0">
                <a:latin typeface="Century Gothic" pitchFamily="34" charset="0"/>
              </a:rPr>
              <a:t>4.3 Protección de la salud.</a:t>
            </a:r>
          </a:p>
          <a:p>
            <a:r>
              <a:rPr lang="es-ES" sz="1200" dirty="0" smtClean="0">
                <a:latin typeface="Century Gothic" pitchFamily="34" charset="0"/>
              </a:rPr>
              <a:t>4.4 Protección del entorno.</a:t>
            </a:r>
            <a:endParaRPr lang="es-ES" sz="1200" dirty="0">
              <a:latin typeface="Century Gothic" pitchFamily="34" charset="0"/>
            </a:endParaRPr>
          </a:p>
        </p:txBody>
      </p:sp>
      <p:sp>
        <p:nvSpPr>
          <p:cNvPr id="35" name="34 Rectángulo"/>
          <p:cNvSpPr/>
          <p:nvPr/>
        </p:nvSpPr>
        <p:spPr>
          <a:xfrm>
            <a:off x="3672408" y="4221088"/>
            <a:ext cx="4572000" cy="1015663"/>
          </a:xfrm>
          <a:prstGeom prst="rect">
            <a:avLst/>
          </a:prstGeom>
        </p:spPr>
        <p:txBody>
          <a:bodyPr>
            <a:spAutoFit/>
          </a:bodyPr>
          <a:lstStyle/>
          <a:p>
            <a:r>
              <a:rPr lang="es-ES" sz="1200" dirty="0" smtClean="0">
                <a:latin typeface="Century Gothic" pitchFamily="34" charset="0"/>
              </a:rPr>
              <a:t>5.1 Resolución de problemas técnicos.</a:t>
            </a:r>
          </a:p>
          <a:p>
            <a:r>
              <a:rPr lang="es-ES" sz="1200" dirty="0" smtClean="0">
                <a:latin typeface="Century Gothic" pitchFamily="34" charset="0"/>
              </a:rPr>
              <a:t>5.2 Identificación de necesidades y respuestas tecnológicas.</a:t>
            </a:r>
          </a:p>
          <a:p>
            <a:r>
              <a:rPr lang="es-ES" sz="1200" dirty="0" smtClean="0">
                <a:latin typeface="Century Gothic" pitchFamily="34" charset="0"/>
              </a:rPr>
              <a:t>5.3 Innovación y uso de la tecnología de forma creativa.</a:t>
            </a:r>
          </a:p>
          <a:p>
            <a:r>
              <a:rPr lang="es-ES" sz="1200" dirty="0" smtClean="0">
                <a:latin typeface="Century Gothic" pitchFamily="34" charset="0"/>
              </a:rPr>
              <a:t>5.4 Identificación de lagunas  </a:t>
            </a:r>
            <a:r>
              <a:rPr lang="es-ES" sz="1200" dirty="0" err="1" smtClean="0">
                <a:latin typeface="Century Gothic" pitchFamily="34" charset="0"/>
              </a:rPr>
              <a:t>enl</a:t>
            </a:r>
            <a:r>
              <a:rPr lang="es-ES" sz="1200" dirty="0" smtClean="0">
                <a:latin typeface="Century Gothic" pitchFamily="34" charset="0"/>
              </a:rPr>
              <a:t> </a:t>
            </a:r>
            <a:r>
              <a:rPr lang="es-ES" sz="1200" dirty="0" err="1" smtClean="0">
                <a:latin typeface="Century Gothic" pitchFamily="34" charset="0"/>
              </a:rPr>
              <a:t>acompetencia</a:t>
            </a:r>
            <a:r>
              <a:rPr lang="es-ES" sz="1200" dirty="0" smtClean="0">
                <a:latin typeface="Century Gothic" pitchFamily="34" charset="0"/>
              </a:rPr>
              <a:t> digital.</a:t>
            </a:r>
            <a:endParaRPr lang="es-ES" sz="1200" dirty="0">
              <a:latin typeface="Century Gothic"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Rectángulo"/>
          <p:cNvSpPr/>
          <p:nvPr/>
        </p:nvSpPr>
        <p:spPr>
          <a:xfrm>
            <a:off x="0" y="0"/>
            <a:ext cx="1000132" cy="107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5" name="24 CuadroTexto"/>
          <p:cNvSpPr txBox="1"/>
          <p:nvPr/>
        </p:nvSpPr>
        <p:spPr>
          <a:xfrm>
            <a:off x="5220072" y="260648"/>
            <a:ext cx="3600400" cy="1569660"/>
          </a:xfrm>
          <a:prstGeom prst="rect">
            <a:avLst/>
          </a:prstGeom>
          <a:noFill/>
        </p:spPr>
        <p:txBody>
          <a:bodyPr wrap="square" rtlCol="0">
            <a:spAutoFit/>
          </a:bodyPr>
          <a:lstStyle/>
          <a:p>
            <a:r>
              <a:rPr lang="es-ES" sz="2400" dirty="0" smtClean="0">
                <a:solidFill>
                  <a:schemeClr val="accent6">
                    <a:lumMod val="75000"/>
                  </a:schemeClr>
                </a:solidFill>
                <a:latin typeface="Century Gothic" pitchFamily="34" charset="0"/>
              </a:rPr>
              <a:t>ENTORNO SOCIO-EDUCATIVO: COMPETENCIAS DIGITALES</a:t>
            </a:r>
            <a:endParaRPr lang="es-ES" sz="2400" dirty="0"/>
          </a:p>
        </p:txBody>
      </p:sp>
      <p:sp>
        <p:nvSpPr>
          <p:cNvPr id="17" name="16 CuadroTexto"/>
          <p:cNvSpPr txBox="1">
            <a:spLocks noChangeArrowheads="1"/>
          </p:cNvSpPr>
          <p:nvPr/>
        </p:nvSpPr>
        <p:spPr bwMode="auto">
          <a:xfrm>
            <a:off x="428625" y="1872258"/>
            <a:ext cx="4873450" cy="553998"/>
          </a:xfrm>
          <a:prstGeom prst="rect">
            <a:avLst/>
          </a:prstGeom>
          <a:noFill/>
          <a:ln w="9525">
            <a:noFill/>
            <a:miter lim="800000"/>
            <a:headEnd/>
            <a:tailEnd/>
          </a:ln>
        </p:spPr>
        <p:txBody>
          <a:bodyPr wrap="none">
            <a:spAutoFit/>
          </a:bodyPr>
          <a:lstStyle/>
          <a:p>
            <a:r>
              <a:rPr lang="es-ES" dirty="0">
                <a:latin typeface="Century Gothic" pitchFamily="34" charset="0"/>
              </a:rPr>
              <a:t>ESTÁNDARES NETS 2007 PARA ESTUDIANTES</a:t>
            </a:r>
          </a:p>
          <a:p>
            <a:r>
              <a:rPr lang="en-US" sz="1200" dirty="0">
                <a:latin typeface="Century Gothic" pitchFamily="34" charset="0"/>
              </a:rPr>
              <a:t>International Society for Technology in Education. </a:t>
            </a:r>
            <a:r>
              <a:rPr lang="en-US" sz="1200" dirty="0" smtClean="0">
                <a:latin typeface="Century Gothic" pitchFamily="34" charset="0"/>
              </a:rPr>
              <a:t>ISTE</a:t>
            </a:r>
            <a:endParaRPr lang="es-ES" sz="1200" dirty="0">
              <a:latin typeface="Century Gothic" pitchFamily="34" charset="0"/>
            </a:endParaRPr>
          </a:p>
        </p:txBody>
      </p:sp>
      <p:pic>
        <p:nvPicPr>
          <p:cNvPr id="40" name="Picture 2" descr="Bandera de Estados Unidos">
            <a:hlinkClick r:id="rId4" tooltip="Bandera de Estados Unidos"/>
          </p:cNvPr>
          <p:cNvPicPr>
            <a:picLocks noChangeAspect="1" noChangeArrowheads="1"/>
          </p:cNvPicPr>
          <p:nvPr/>
        </p:nvPicPr>
        <p:blipFill>
          <a:blip r:embed="rId5" cstate="print"/>
          <a:srcRect/>
          <a:stretch>
            <a:fillRect/>
          </a:stretch>
        </p:blipFill>
        <p:spPr bwMode="auto">
          <a:xfrm>
            <a:off x="571500" y="2515195"/>
            <a:ext cx="676275" cy="357188"/>
          </a:xfrm>
          <a:prstGeom prst="rect">
            <a:avLst/>
          </a:prstGeom>
          <a:noFill/>
          <a:ln w="9525">
            <a:noFill/>
            <a:miter lim="800000"/>
            <a:headEnd/>
            <a:tailEnd/>
          </a:ln>
        </p:spPr>
      </p:pic>
      <p:pic>
        <p:nvPicPr>
          <p:cNvPr id="2050" name="Picture 2" descr="http://www.eduteka.org/imgbd/22/22-24/imagen%20estandares.jpg"/>
          <p:cNvPicPr>
            <a:picLocks noChangeAspect="1" noChangeArrowheads="1"/>
          </p:cNvPicPr>
          <p:nvPr/>
        </p:nvPicPr>
        <p:blipFill>
          <a:blip r:embed="rId6" cstate="print"/>
          <a:srcRect/>
          <a:stretch>
            <a:fillRect/>
          </a:stretch>
        </p:blipFill>
        <p:spPr bwMode="auto">
          <a:xfrm>
            <a:off x="1691680" y="2420888"/>
            <a:ext cx="6192688" cy="403747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0"/>
                                        <p:tgtEl>
                                          <p:spTgt spid="17"/>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fade">
                                      <p:cBhvr>
                                        <p:cTn id="11" dur="2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Rectángulo"/>
          <p:cNvSpPr/>
          <p:nvPr/>
        </p:nvSpPr>
        <p:spPr>
          <a:xfrm>
            <a:off x="0" y="0"/>
            <a:ext cx="1000132" cy="107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5" name="24 CuadroTexto"/>
          <p:cNvSpPr txBox="1"/>
          <p:nvPr/>
        </p:nvSpPr>
        <p:spPr>
          <a:xfrm>
            <a:off x="5220072" y="260648"/>
            <a:ext cx="3600400" cy="1569660"/>
          </a:xfrm>
          <a:prstGeom prst="rect">
            <a:avLst/>
          </a:prstGeom>
          <a:noFill/>
        </p:spPr>
        <p:txBody>
          <a:bodyPr wrap="square" rtlCol="0">
            <a:spAutoFit/>
          </a:bodyPr>
          <a:lstStyle/>
          <a:p>
            <a:r>
              <a:rPr lang="es-ES" sz="2400" dirty="0" smtClean="0">
                <a:solidFill>
                  <a:schemeClr val="accent6">
                    <a:lumMod val="75000"/>
                  </a:schemeClr>
                </a:solidFill>
                <a:latin typeface="Century Gothic" pitchFamily="34" charset="0"/>
              </a:rPr>
              <a:t>ENTORNO SOCIO-EDUCATIVO: COMPETENCIAS DIGITALES</a:t>
            </a:r>
            <a:endParaRPr lang="es-ES" sz="2400" dirty="0"/>
          </a:p>
        </p:txBody>
      </p:sp>
      <p:sp>
        <p:nvSpPr>
          <p:cNvPr id="8" name="7 Redondear rectángulo de esquina diagonal"/>
          <p:cNvSpPr/>
          <p:nvPr/>
        </p:nvSpPr>
        <p:spPr>
          <a:xfrm>
            <a:off x="1571625" y="2865501"/>
            <a:ext cx="6572250" cy="571500"/>
          </a:xfrm>
          <a:prstGeom prst="round2Diag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ES" dirty="0">
                <a:solidFill>
                  <a:schemeClr val="tx2">
                    <a:lumMod val="75000"/>
                  </a:schemeClr>
                </a:solidFill>
                <a:latin typeface="Century Gothic" pitchFamily="34" charset="0"/>
              </a:rPr>
              <a:t>Dominio de las bases fundamentales de la tecnología informática.</a:t>
            </a:r>
          </a:p>
        </p:txBody>
      </p:sp>
      <p:sp>
        <p:nvSpPr>
          <p:cNvPr id="9" name="8 Redondear rectángulo de esquina diagonal"/>
          <p:cNvSpPr/>
          <p:nvPr/>
        </p:nvSpPr>
        <p:spPr>
          <a:xfrm>
            <a:off x="1571625" y="3579876"/>
            <a:ext cx="6572250" cy="571500"/>
          </a:xfrm>
          <a:prstGeom prst="round2Diag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ES" dirty="0">
                <a:solidFill>
                  <a:schemeClr val="tx2">
                    <a:lumMod val="75000"/>
                  </a:schemeClr>
                </a:solidFill>
                <a:latin typeface="Century Gothic" pitchFamily="34" charset="0"/>
              </a:rPr>
              <a:t>Adoptar una actitud ciudadana ante la información.</a:t>
            </a:r>
          </a:p>
        </p:txBody>
      </p:sp>
      <p:sp>
        <p:nvSpPr>
          <p:cNvPr id="11" name="10 Redondear rectángulo de esquina diagonal"/>
          <p:cNvSpPr/>
          <p:nvPr/>
        </p:nvSpPr>
        <p:spPr>
          <a:xfrm>
            <a:off x="1571625" y="4309070"/>
            <a:ext cx="6572250" cy="571500"/>
          </a:xfrm>
          <a:prstGeom prst="round2Diag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ES" dirty="0">
                <a:solidFill>
                  <a:schemeClr val="tx2">
                    <a:lumMod val="75000"/>
                  </a:schemeClr>
                </a:solidFill>
                <a:latin typeface="Century Gothic" pitchFamily="34" charset="0"/>
              </a:rPr>
              <a:t>Crear, producir, tratar y explotar datos</a:t>
            </a:r>
          </a:p>
        </p:txBody>
      </p:sp>
      <p:sp>
        <p:nvSpPr>
          <p:cNvPr id="12" name="11 Redondear rectángulo de esquina diagonal"/>
          <p:cNvSpPr/>
          <p:nvPr/>
        </p:nvSpPr>
        <p:spPr>
          <a:xfrm>
            <a:off x="1571625" y="5023445"/>
            <a:ext cx="6572250" cy="571500"/>
          </a:xfrm>
          <a:prstGeom prst="round2Diag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ES" dirty="0">
                <a:solidFill>
                  <a:schemeClr val="tx2">
                    <a:lumMod val="75000"/>
                  </a:schemeClr>
                </a:solidFill>
                <a:latin typeface="Century Gothic" pitchFamily="34" charset="0"/>
              </a:rPr>
              <a:t>Buscar   y documentarse</a:t>
            </a:r>
          </a:p>
        </p:txBody>
      </p:sp>
      <p:sp>
        <p:nvSpPr>
          <p:cNvPr id="13" name="12 Redondear rectángulo de esquina diagonal"/>
          <p:cNvSpPr/>
          <p:nvPr/>
        </p:nvSpPr>
        <p:spPr>
          <a:xfrm>
            <a:off x="1571625" y="5737820"/>
            <a:ext cx="6572250" cy="571500"/>
          </a:xfrm>
          <a:prstGeom prst="round2Diag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ES" dirty="0">
                <a:solidFill>
                  <a:schemeClr val="tx2">
                    <a:lumMod val="75000"/>
                  </a:schemeClr>
                </a:solidFill>
                <a:latin typeface="Century Gothic" pitchFamily="34" charset="0"/>
              </a:rPr>
              <a:t>Comunicar e intercambiar</a:t>
            </a:r>
          </a:p>
        </p:txBody>
      </p:sp>
      <p:pic>
        <p:nvPicPr>
          <p:cNvPr id="15" name="Picture 4" descr="Bandera de Francia">
            <a:hlinkClick r:id="rId4" tooltip="Bandera de Francia"/>
          </p:cNvPr>
          <p:cNvPicPr>
            <a:picLocks noChangeAspect="1" noChangeArrowheads="1"/>
          </p:cNvPicPr>
          <p:nvPr/>
        </p:nvPicPr>
        <p:blipFill>
          <a:blip r:embed="rId5" cstate="print"/>
          <a:srcRect/>
          <a:stretch>
            <a:fillRect/>
          </a:stretch>
        </p:blipFill>
        <p:spPr bwMode="auto">
          <a:xfrm>
            <a:off x="467544" y="3012926"/>
            <a:ext cx="648072" cy="452437"/>
          </a:xfrm>
          <a:prstGeom prst="rect">
            <a:avLst/>
          </a:prstGeom>
          <a:noFill/>
          <a:ln w="9525">
            <a:noFill/>
            <a:miter lim="800000"/>
            <a:headEnd/>
            <a:tailEnd/>
          </a:ln>
        </p:spPr>
      </p:pic>
      <p:sp>
        <p:nvSpPr>
          <p:cNvPr id="16" name="15 Rectángulo"/>
          <p:cNvSpPr/>
          <p:nvPr/>
        </p:nvSpPr>
        <p:spPr>
          <a:xfrm>
            <a:off x="1187624" y="2364854"/>
            <a:ext cx="3608680" cy="369332"/>
          </a:xfrm>
          <a:prstGeom prst="rect">
            <a:avLst/>
          </a:prstGeom>
        </p:spPr>
        <p:txBody>
          <a:bodyPr wrap="none">
            <a:spAutoFit/>
          </a:bodyPr>
          <a:lstStyle/>
          <a:p>
            <a:r>
              <a:rPr lang="es-ES" b="1" dirty="0" err="1" smtClean="0">
                <a:latin typeface="Century Gothic" pitchFamily="34" charset="0"/>
              </a:rPr>
              <a:t>Brevet</a:t>
            </a:r>
            <a:r>
              <a:rPr lang="es-ES" b="1" dirty="0" smtClean="0">
                <a:latin typeface="Century Gothic" pitchFamily="34" charset="0"/>
              </a:rPr>
              <a:t> </a:t>
            </a:r>
            <a:r>
              <a:rPr lang="es-ES" b="1" dirty="0" err="1" smtClean="0">
                <a:latin typeface="Century Gothic" pitchFamily="34" charset="0"/>
              </a:rPr>
              <a:t>informatique</a:t>
            </a:r>
            <a:r>
              <a:rPr lang="es-ES" b="1" dirty="0" smtClean="0">
                <a:latin typeface="Century Gothic" pitchFamily="34" charset="0"/>
              </a:rPr>
              <a:t> et internet</a:t>
            </a:r>
            <a:r>
              <a:rPr lang="es-ES" dirty="0" smtClean="0">
                <a:latin typeface="Century Gothic" pitchFamily="34" charset="0"/>
              </a:rPr>
              <a:t> </a:t>
            </a:r>
            <a:endParaRPr lang="es-ES" dirty="0">
              <a:latin typeface="Century Gothic" pitchFamily="34" charset="0"/>
            </a:endParaRPr>
          </a:p>
        </p:txBody>
      </p:sp>
      <p:pic>
        <p:nvPicPr>
          <p:cNvPr id="194564" name="Picture 4" descr="b2i logo rouge"/>
          <p:cNvPicPr>
            <a:picLocks noChangeAspect="1" noChangeArrowheads="1"/>
          </p:cNvPicPr>
          <p:nvPr/>
        </p:nvPicPr>
        <p:blipFill>
          <a:blip r:embed="rId6" cstate="print"/>
          <a:srcRect/>
          <a:stretch>
            <a:fillRect/>
          </a:stretch>
        </p:blipFill>
        <p:spPr bwMode="auto">
          <a:xfrm>
            <a:off x="467544" y="2220838"/>
            <a:ext cx="571500" cy="57150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3000" fill="hold"/>
                                        <p:tgtEl>
                                          <p:spTgt spid="8"/>
                                        </p:tgtEl>
                                        <p:attrNameLst>
                                          <p:attrName>ppt_w</p:attrName>
                                        </p:attrNameLst>
                                      </p:cBhvr>
                                      <p:tavLst>
                                        <p:tav tm="0">
                                          <p:val>
                                            <p:strVal val="#ppt_w*0.05"/>
                                          </p:val>
                                        </p:tav>
                                        <p:tav tm="100000">
                                          <p:val>
                                            <p:strVal val="#ppt_w"/>
                                          </p:val>
                                        </p:tav>
                                      </p:tavLst>
                                    </p:anim>
                                    <p:anim calcmode="lin" valueType="num">
                                      <p:cBhvr>
                                        <p:cTn id="13" dur="3000" fill="hold"/>
                                        <p:tgtEl>
                                          <p:spTgt spid="8"/>
                                        </p:tgtEl>
                                        <p:attrNameLst>
                                          <p:attrName>ppt_h</p:attrName>
                                        </p:attrNameLst>
                                      </p:cBhvr>
                                      <p:tavLst>
                                        <p:tav tm="0">
                                          <p:val>
                                            <p:strVal val="#ppt_h"/>
                                          </p:val>
                                        </p:tav>
                                        <p:tav tm="100000">
                                          <p:val>
                                            <p:strVal val="#ppt_h"/>
                                          </p:val>
                                        </p:tav>
                                      </p:tavLst>
                                    </p:anim>
                                    <p:anim calcmode="lin" valueType="num">
                                      <p:cBhvr>
                                        <p:cTn id="14" dur="3000" fill="hold"/>
                                        <p:tgtEl>
                                          <p:spTgt spid="8"/>
                                        </p:tgtEl>
                                        <p:attrNameLst>
                                          <p:attrName>ppt_x</p:attrName>
                                        </p:attrNameLst>
                                      </p:cBhvr>
                                      <p:tavLst>
                                        <p:tav tm="0">
                                          <p:val>
                                            <p:strVal val="#ppt_x-.2"/>
                                          </p:val>
                                        </p:tav>
                                        <p:tav tm="100000">
                                          <p:val>
                                            <p:strVal val="#ppt_x"/>
                                          </p:val>
                                        </p:tav>
                                      </p:tavLst>
                                    </p:anim>
                                    <p:anim calcmode="lin" valueType="num">
                                      <p:cBhvr>
                                        <p:cTn id="15" dur="3000" fill="hold"/>
                                        <p:tgtEl>
                                          <p:spTgt spid="8"/>
                                        </p:tgtEl>
                                        <p:attrNameLst>
                                          <p:attrName>ppt_y</p:attrName>
                                        </p:attrNameLst>
                                      </p:cBhvr>
                                      <p:tavLst>
                                        <p:tav tm="0">
                                          <p:val>
                                            <p:strVal val="#ppt_y"/>
                                          </p:val>
                                        </p:tav>
                                        <p:tav tm="100000">
                                          <p:val>
                                            <p:strVal val="#ppt_y"/>
                                          </p:val>
                                        </p:tav>
                                      </p:tavLst>
                                    </p:anim>
                                    <p:animEffect transition="in" filter="fade">
                                      <p:cBhvr>
                                        <p:cTn id="16" dur="3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3000" fill="hold"/>
                                        <p:tgtEl>
                                          <p:spTgt spid="9"/>
                                        </p:tgtEl>
                                        <p:attrNameLst>
                                          <p:attrName>ppt_w</p:attrName>
                                        </p:attrNameLst>
                                      </p:cBhvr>
                                      <p:tavLst>
                                        <p:tav tm="0">
                                          <p:val>
                                            <p:strVal val="#ppt_w*0.05"/>
                                          </p:val>
                                        </p:tav>
                                        <p:tav tm="100000">
                                          <p:val>
                                            <p:strVal val="#ppt_w"/>
                                          </p:val>
                                        </p:tav>
                                      </p:tavLst>
                                    </p:anim>
                                    <p:anim calcmode="lin" valueType="num">
                                      <p:cBhvr>
                                        <p:cTn id="22" dur="3000" fill="hold"/>
                                        <p:tgtEl>
                                          <p:spTgt spid="9"/>
                                        </p:tgtEl>
                                        <p:attrNameLst>
                                          <p:attrName>ppt_h</p:attrName>
                                        </p:attrNameLst>
                                      </p:cBhvr>
                                      <p:tavLst>
                                        <p:tav tm="0">
                                          <p:val>
                                            <p:strVal val="#ppt_h"/>
                                          </p:val>
                                        </p:tav>
                                        <p:tav tm="100000">
                                          <p:val>
                                            <p:strVal val="#ppt_h"/>
                                          </p:val>
                                        </p:tav>
                                      </p:tavLst>
                                    </p:anim>
                                    <p:anim calcmode="lin" valueType="num">
                                      <p:cBhvr>
                                        <p:cTn id="23" dur="3000" fill="hold"/>
                                        <p:tgtEl>
                                          <p:spTgt spid="9"/>
                                        </p:tgtEl>
                                        <p:attrNameLst>
                                          <p:attrName>ppt_x</p:attrName>
                                        </p:attrNameLst>
                                      </p:cBhvr>
                                      <p:tavLst>
                                        <p:tav tm="0">
                                          <p:val>
                                            <p:strVal val="#ppt_x-.2"/>
                                          </p:val>
                                        </p:tav>
                                        <p:tav tm="100000">
                                          <p:val>
                                            <p:strVal val="#ppt_x"/>
                                          </p:val>
                                        </p:tav>
                                      </p:tavLst>
                                    </p:anim>
                                    <p:anim calcmode="lin" valueType="num">
                                      <p:cBhvr>
                                        <p:cTn id="24" dur="3000" fill="hold"/>
                                        <p:tgtEl>
                                          <p:spTgt spid="9"/>
                                        </p:tgtEl>
                                        <p:attrNameLst>
                                          <p:attrName>ppt_y</p:attrName>
                                        </p:attrNameLst>
                                      </p:cBhvr>
                                      <p:tavLst>
                                        <p:tav tm="0">
                                          <p:val>
                                            <p:strVal val="#ppt_y"/>
                                          </p:val>
                                        </p:tav>
                                        <p:tav tm="100000">
                                          <p:val>
                                            <p:strVal val="#ppt_y"/>
                                          </p:val>
                                        </p:tav>
                                      </p:tavLst>
                                    </p:anim>
                                    <p:animEffect transition="in" filter="fade">
                                      <p:cBhvr>
                                        <p:cTn id="25" dur="30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3000" fill="hold"/>
                                        <p:tgtEl>
                                          <p:spTgt spid="11"/>
                                        </p:tgtEl>
                                        <p:attrNameLst>
                                          <p:attrName>ppt_w</p:attrName>
                                        </p:attrNameLst>
                                      </p:cBhvr>
                                      <p:tavLst>
                                        <p:tav tm="0">
                                          <p:val>
                                            <p:strVal val="#ppt_w*0.05"/>
                                          </p:val>
                                        </p:tav>
                                        <p:tav tm="100000">
                                          <p:val>
                                            <p:strVal val="#ppt_w"/>
                                          </p:val>
                                        </p:tav>
                                      </p:tavLst>
                                    </p:anim>
                                    <p:anim calcmode="lin" valueType="num">
                                      <p:cBhvr>
                                        <p:cTn id="31" dur="3000" fill="hold"/>
                                        <p:tgtEl>
                                          <p:spTgt spid="11"/>
                                        </p:tgtEl>
                                        <p:attrNameLst>
                                          <p:attrName>ppt_h</p:attrName>
                                        </p:attrNameLst>
                                      </p:cBhvr>
                                      <p:tavLst>
                                        <p:tav tm="0">
                                          <p:val>
                                            <p:strVal val="#ppt_h"/>
                                          </p:val>
                                        </p:tav>
                                        <p:tav tm="100000">
                                          <p:val>
                                            <p:strVal val="#ppt_h"/>
                                          </p:val>
                                        </p:tav>
                                      </p:tavLst>
                                    </p:anim>
                                    <p:anim calcmode="lin" valueType="num">
                                      <p:cBhvr>
                                        <p:cTn id="32" dur="3000" fill="hold"/>
                                        <p:tgtEl>
                                          <p:spTgt spid="11"/>
                                        </p:tgtEl>
                                        <p:attrNameLst>
                                          <p:attrName>ppt_x</p:attrName>
                                        </p:attrNameLst>
                                      </p:cBhvr>
                                      <p:tavLst>
                                        <p:tav tm="0">
                                          <p:val>
                                            <p:strVal val="#ppt_x-.2"/>
                                          </p:val>
                                        </p:tav>
                                        <p:tav tm="100000">
                                          <p:val>
                                            <p:strVal val="#ppt_x"/>
                                          </p:val>
                                        </p:tav>
                                      </p:tavLst>
                                    </p:anim>
                                    <p:anim calcmode="lin" valueType="num">
                                      <p:cBhvr>
                                        <p:cTn id="33" dur="3000" fill="hold"/>
                                        <p:tgtEl>
                                          <p:spTgt spid="11"/>
                                        </p:tgtEl>
                                        <p:attrNameLst>
                                          <p:attrName>ppt_y</p:attrName>
                                        </p:attrNameLst>
                                      </p:cBhvr>
                                      <p:tavLst>
                                        <p:tav tm="0">
                                          <p:val>
                                            <p:strVal val="#ppt_y"/>
                                          </p:val>
                                        </p:tav>
                                        <p:tav tm="100000">
                                          <p:val>
                                            <p:strVal val="#ppt_y"/>
                                          </p:val>
                                        </p:tav>
                                      </p:tavLst>
                                    </p:anim>
                                    <p:animEffect transition="in" filter="fade">
                                      <p:cBhvr>
                                        <p:cTn id="34" dur="30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3000" fill="hold"/>
                                        <p:tgtEl>
                                          <p:spTgt spid="12"/>
                                        </p:tgtEl>
                                        <p:attrNameLst>
                                          <p:attrName>ppt_w</p:attrName>
                                        </p:attrNameLst>
                                      </p:cBhvr>
                                      <p:tavLst>
                                        <p:tav tm="0">
                                          <p:val>
                                            <p:strVal val="#ppt_w*0.05"/>
                                          </p:val>
                                        </p:tav>
                                        <p:tav tm="100000">
                                          <p:val>
                                            <p:strVal val="#ppt_w"/>
                                          </p:val>
                                        </p:tav>
                                      </p:tavLst>
                                    </p:anim>
                                    <p:anim calcmode="lin" valueType="num">
                                      <p:cBhvr>
                                        <p:cTn id="40" dur="3000" fill="hold"/>
                                        <p:tgtEl>
                                          <p:spTgt spid="12"/>
                                        </p:tgtEl>
                                        <p:attrNameLst>
                                          <p:attrName>ppt_h</p:attrName>
                                        </p:attrNameLst>
                                      </p:cBhvr>
                                      <p:tavLst>
                                        <p:tav tm="0">
                                          <p:val>
                                            <p:strVal val="#ppt_h"/>
                                          </p:val>
                                        </p:tav>
                                        <p:tav tm="100000">
                                          <p:val>
                                            <p:strVal val="#ppt_h"/>
                                          </p:val>
                                        </p:tav>
                                      </p:tavLst>
                                    </p:anim>
                                    <p:anim calcmode="lin" valueType="num">
                                      <p:cBhvr>
                                        <p:cTn id="41" dur="3000" fill="hold"/>
                                        <p:tgtEl>
                                          <p:spTgt spid="12"/>
                                        </p:tgtEl>
                                        <p:attrNameLst>
                                          <p:attrName>ppt_x</p:attrName>
                                        </p:attrNameLst>
                                      </p:cBhvr>
                                      <p:tavLst>
                                        <p:tav tm="0">
                                          <p:val>
                                            <p:strVal val="#ppt_x-.2"/>
                                          </p:val>
                                        </p:tav>
                                        <p:tav tm="100000">
                                          <p:val>
                                            <p:strVal val="#ppt_x"/>
                                          </p:val>
                                        </p:tav>
                                      </p:tavLst>
                                    </p:anim>
                                    <p:anim calcmode="lin" valueType="num">
                                      <p:cBhvr>
                                        <p:cTn id="42" dur="3000" fill="hold"/>
                                        <p:tgtEl>
                                          <p:spTgt spid="12"/>
                                        </p:tgtEl>
                                        <p:attrNameLst>
                                          <p:attrName>ppt_y</p:attrName>
                                        </p:attrNameLst>
                                      </p:cBhvr>
                                      <p:tavLst>
                                        <p:tav tm="0">
                                          <p:val>
                                            <p:strVal val="#ppt_y"/>
                                          </p:val>
                                        </p:tav>
                                        <p:tav tm="100000">
                                          <p:val>
                                            <p:strVal val="#ppt_y"/>
                                          </p:val>
                                        </p:tav>
                                      </p:tavLst>
                                    </p:anim>
                                    <p:animEffect transition="in" filter="fade">
                                      <p:cBhvr>
                                        <p:cTn id="43" dur="3000"/>
                                        <p:tgtEl>
                                          <p:spTgt spid="12"/>
                                        </p:tgtEl>
                                      </p:cBhvr>
                                    </p:animEffect>
                                  </p:childTnLst>
                                </p:cTn>
                              </p:par>
                            </p:childTnLst>
                          </p:cTn>
                        </p:par>
                      </p:childTnLst>
                    </p:cTn>
                  </p:par>
                  <p:par>
                    <p:cTn id="44" fill="hold">
                      <p:stCondLst>
                        <p:cond delay="indefinite"/>
                      </p:stCondLst>
                      <p:childTnLst>
                        <p:par>
                          <p:cTn id="45" fill="hold">
                            <p:stCondLst>
                              <p:cond delay="0"/>
                            </p:stCondLst>
                            <p:childTnLst>
                              <p:par>
                                <p:cTn id="46" presetID="54" presetClass="entr" presetSubtype="0" accel="100000" fill="hold" grpId="0" nodeType="click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3000" fill="hold"/>
                                        <p:tgtEl>
                                          <p:spTgt spid="13"/>
                                        </p:tgtEl>
                                        <p:attrNameLst>
                                          <p:attrName>ppt_w</p:attrName>
                                        </p:attrNameLst>
                                      </p:cBhvr>
                                      <p:tavLst>
                                        <p:tav tm="0">
                                          <p:val>
                                            <p:strVal val="#ppt_w*0.05"/>
                                          </p:val>
                                        </p:tav>
                                        <p:tav tm="100000">
                                          <p:val>
                                            <p:strVal val="#ppt_w"/>
                                          </p:val>
                                        </p:tav>
                                      </p:tavLst>
                                    </p:anim>
                                    <p:anim calcmode="lin" valueType="num">
                                      <p:cBhvr>
                                        <p:cTn id="49" dur="3000" fill="hold"/>
                                        <p:tgtEl>
                                          <p:spTgt spid="13"/>
                                        </p:tgtEl>
                                        <p:attrNameLst>
                                          <p:attrName>ppt_h</p:attrName>
                                        </p:attrNameLst>
                                      </p:cBhvr>
                                      <p:tavLst>
                                        <p:tav tm="0">
                                          <p:val>
                                            <p:strVal val="#ppt_h"/>
                                          </p:val>
                                        </p:tav>
                                        <p:tav tm="100000">
                                          <p:val>
                                            <p:strVal val="#ppt_h"/>
                                          </p:val>
                                        </p:tav>
                                      </p:tavLst>
                                    </p:anim>
                                    <p:anim calcmode="lin" valueType="num">
                                      <p:cBhvr>
                                        <p:cTn id="50" dur="3000" fill="hold"/>
                                        <p:tgtEl>
                                          <p:spTgt spid="13"/>
                                        </p:tgtEl>
                                        <p:attrNameLst>
                                          <p:attrName>ppt_x</p:attrName>
                                        </p:attrNameLst>
                                      </p:cBhvr>
                                      <p:tavLst>
                                        <p:tav tm="0">
                                          <p:val>
                                            <p:strVal val="#ppt_x-.2"/>
                                          </p:val>
                                        </p:tav>
                                        <p:tav tm="100000">
                                          <p:val>
                                            <p:strVal val="#ppt_x"/>
                                          </p:val>
                                        </p:tav>
                                      </p:tavLst>
                                    </p:anim>
                                    <p:anim calcmode="lin" valueType="num">
                                      <p:cBhvr>
                                        <p:cTn id="51" dur="3000" fill="hold"/>
                                        <p:tgtEl>
                                          <p:spTgt spid="13"/>
                                        </p:tgtEl>
                                        <p:attrNameLst>
                                          <p:attrName>ppt_y</p:attrName>
                                        </p:attrNameLst>
                                      </p:cBhvr>
                                      <p:tavLst>
                                        <p:tav tm="0">
                                          <p:val>
                                            <p:strVal val="#ppt_y"/>
                                          </p:val>
                                        </p:tav>
                                        <p:tav tm="100000">
                                          <p:val>
                                            <p:strVal val="#ppt_y"/>
                                          </p:val>
                                        </p:tav>
                                      </p:tavLst>
                                    </p:anim>
                                    <p:animEffect transition="in" filter="fade">
                                      <p:cBhvr>
                                        <p:cTn id="52" dur="3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animBg="1"/>
      <p:bldP spid="1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Rectángulo"/>
          <p:cNvSpPr/>
          <p:nvPr/>
        </p:nvSpPr>
        <p:spPr>
          <a:xfrm>
            <a:off x="0" y="0"/>
            <a:ext cx="1000132" cy="107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5" name="24 CuadroTexto"/>
          <p:cNvSpPr txBox="1"/>
          <p:nvPr/>
        </p:nvSpPr>
        <p:spPr>
          <a:xfrm>
            <a:off x="5220072" y="260648"/>
            <a:ext cx="3600400" cy="1569660"/>
          </a:xfrm>
          <a:prstGeom prst="rect">
            <a:avLst/>
          </a:prstGeom>
          <a:noFill/>
        </p:spPr>
        <p:txBody>
          <a:bodyPr wrap="square" rtlCol="0">
            <a:spAutoFit/>
          </a:bodyPr>
          <a:lstStyle/>
          <a:p>
            <a:r>
              <a:rPr lang="es-ES" sz="2400" dirty="0" smtClean="0">
                <a:solidFill>
                  <a:schemeClr val="accent6">
                    <a:lumMod val="75000"/>
                  </a:schemeClr>
                </a:solidFill>
                <a:latin typeface="Century Gothic" pitchFamily="34" charset="0"/>
              </a:rPr>
              <a:t>ENTORNO SOCIO-EDUCATIVO: COMPETENCIAS DIGITALES</a:t>
            </a:r>
            <a:endParaRPr lang="es-ES" sz="2400" dirty="0"/>
          </a:p>
        </p:txBody>
      </p:sp>
      <p:sp>
        <p:nvSpPr>
          <p:cNvPr id="9" name="8 Elipse"/>
          <p:cNvSpPr/>
          <p:nvPr/>
        </p:nvSpPr>
        <p:spPr>
          <a:xfrm>
            <a:off x="1285852" y="2714620"/>
            <a:ext cx="3571900" cy="785818"/>
          </a:xfrm>
          <a:prstGeom prst="ellipse">
            <a:avLst/>
          </a:prstGeom>
          <a:scene3d>
            <a:camera prst="orthographicFront"/>
            <a:lightRig rig="threePt" dir="t"/>
          </a:scene3d>
          <a:sp3d>
            <a:bevelT w="165100" prst="coolSlant"/>
          </a:sp3d>
        </p:spPr>
        <p:style>
          <a:lnRef idx="2">
            <a:schemeClr val="accent5"/>
          </a:lnRef>
          <a:fillRef idx="1">
            <a:schemeClr val="lt1"/>
          </a:fillRef>
          <a:effectRef idx="0">
            <a:schemeClr val="accent5"/>
          </a:effectRef>
          <a:fontRef idx="minor">
            <a:schemeClr val="dk1"/>
          </a:fontRef>
        </p:style>
        <p:txBody>
          <a:bodyPr anchor="ctr"/>
          <a:lstStyle/>
          <a:p>
            <a:pPr algn="ctr" fontAlgn="auto">
              <a:spcBef>
                <a:spcPts val="0"/>
              </a:spcBef>
              <a:spcAft>
                <a:spcPts val="0"/>
              </a:spcAft>
              <a:defRPr/>
            </a:pPr>
            <a:r>
              <a:rPr lang="es-ES" sz="1400" dirty="0">
                <a:latin typeface="Century Gothic" pitchFamily="34" charset="0"/>
              </a:rPr>
              <a:t>Descubrir</a:t>
            </a:r>
            <a:r>
              <a:rPr lang="es-ES" sz="1600" dirty="0">
                <a:latin typeface="Century Gothic" pitchFamily="34" charset="0"/>
              </a:rPr>
              <a:t> cosas</a:t>
            </a:r>
          </a:p>
        </p:txBody>
      </p:sp>
      <p:sp>
        <p:nvSpPr>
          <p:cNvPr id="10" name="9 Elipse"/>
          <p:cNvSpPr/>
          <p:nvPr/>
        </p:nvSpPr>
        <p:spPr>
          <a:xfrm>
            <a:off x="1285852" y="3643314"/>
            <a:ext cx="3643338" cy="785818"/>
          </a:xfrm>
          <a:prstGeom prst="ellipse">
            <a:avLst/>
          </a:prstGeom>
          <a:scene3d>
            <a:camera prst="orthographicFront"/>
            <a:lightRig rig="threePt" dir="t"/>
          </a:scene3d>
          <a:sp3d>
            <a:bevelT w="165100" prst="coolSlant"/>
          </a:sp3d>
        </p:spPr>
        <p:style>
          <a:lnRef idx="2">
            <a:schemeClr val="accent5"/>
          </a:lnRef>
          <a:fillRef idx="1">
            <a:schemeClr val="lt1"/>
          </a:fillRef>
          <a:effectRef idx="0">
            <a:schemeClr val="accent5"/>
          </a:effectRef>
          <a:fontRef idx="minor">
            <a:schemeClr val="dk1"/>
          </a:fontRef>
        </p:style>
        <p:txBody>
          <a:bodyPr anchor="ctr"/>
          <a:lstStyle/>
          <a:p>
            <a:pPr algn="ctr" fontAlgn="auto">
              <a:spcBef>
                <a:spcPts val="0"/>
              </a:spcBef>
              <a:spcAft>
                <a:spcPts val="0"/>
              </a:spcAft>
              <a:defRPr/>
            </a:pPr>
            <a:r>
              <a:rPr lang="es-ES" sz="1400" dirty="0">
                <a:latin typeface="Century Gothic" pitchFamily="34" charset="0"/>
              </a:rPr>
              <a:t>Desarrollo de ideas y hacer que las cosas sucedan </a:t>
            </a:r>
          </a:p>
        </p:txBody>
      </p:sp>
      <p:sp>
        <p:nvSpPr>
          <p:cNvPr id="11" name="10 Elipse"/>
          <p:cNvSpPr/>
          <p:nvPr/>
        </p:nvSpPr>
        <p:spPr>
          <a:xfrm>
            <a:off x="1285852" y="4572008"/>
            <a:ext cx="3643338" cy="785818"/>
          </a:xfrm>
          <a:prstGeom prst="ellipse">
            <a:avLst/>
          </a:prstGeom>
          <a:scene3d>
            <a:camera prst="orthographicFront"/>
            <a:lightRig rig="threePt" dir="t"/>
          </a:scene3d>
          <a:sp3d>
            <a:bevelT w="165100" prst="coolSlant"/>
          </a:sp3d>
        </p:spPr>
        <p:style>
          <a:lnRef idx="2">
            <a:schemeClr val="accent5"/>
          </a:lnRef>
          <a:fillRef idx="1">
            <a:schemeClr val="lt1"/>
          </a:fillRef>
          <a:effectRef idx="0">
            <a:schemeClr val="accent5"/>
          </a:effectRef>
          <a:fontRef idx="minor">
            <a:schemeClr val="dk1"/>
          </a:fontRef>
        </p:style>
        <p:txBody>
          <a:bodyPr anchor="ctr"/>
          <a:lstStyle/>
          <a:p>
            <a:pPr algn="ctr" fontAlgn="auto">
              <a:spcBef>
                <a:spcPts val="0"/>
              </a:spcBef>
              <a:spcAft>
                <a:spcPts val="0"/>
              </a:spcAft>
              <a:defRPr/>
            </a:pPr>
            <a:r>
              <a:rPr lang="es-ES" sz="1400" dirty="0">
                <a:latin typeface="Century Gothic" pitchFamily="34" charset="0"/>
              </a:rPr>
              <a:t>Intercambiar y compartir información</a:t>
            </a:r>
          </a:p>
        </p:txBody>
      </p:sp>
      <p:sp>
        <p:nvSpPr>
          <p:cNvPr id="12" name="11 Elipse"/>
          <p:cNvSpPr/>
          <p:nvPr/>
        </p:nvSpPr>
        <p:spPr>
          <a:xfrm>
            <a:off x="1285852" y="5500702"/>
            <a:ext cx="3643338" cy="785818"/>
          </a:xfrm>
          <a:prstGeom prst="ellipse">
            <a:avLst/>
          </a:prstGeom>
          <a:scene3d>
            <a:camera prst="orthographicFront"/>
            <a:lightRig rig="threePt" dir="t"/>
          </a:scene3d>
          <a:sp3d>
            <a:bevelT w="165100" prst="coolSlant"/>
          </a:sp3d>
        </p:spPr>
        <p:style>
          <a:lnRef idx="2">
            <a:schemeClr val="accent5"/>
          </a:lnRef>
          <a:fillRef idx="1">
            <a:schemeClr val="lt1"/>
          </a:fillRef>
          <a:effectRef idx="0">
            <a:schemeClr val="accent5"/>
          </a:effectRef>
          <a:fontRef idx="minor">
            <a:schemeClr val="dk1"/>
          </a:fontRef>
        </p:style>
        <p:txBody>
          <a:bodyPr anchor="ctr"/>
          <a:lstStyle/>
          <a:p>
            <a:pPr algn="ctr" fontAlgn="auto">
              <a:spcBef>
                <a:spcPts val="0"/>
              </a:spcBef>
              <a:spcAft>
                <a:spcPts val="0"/>
              </a:spcAft>
              <a:defRPr/>
            </a:pPr>
            <a:r>
              <a:rPr lang="es-ES" sz="1400" dirty="0">
                <a:latin typeface="Century Gothic" pitchFamily="34" charset="0"/>
              </a:rPr>
              <a:t>Revisar, modificar y evaluar el trabajo a medida que avanza</a:t>
            </a:r>
          </a:p>
        </p:txBody>
      </p:sp>
      <p:sp>
        <p:nvSpPr>
          <p:cNvPr id="13" name="12 Rectángulo redondeado"/>
          <p:cNvSpPr/>
          <p:nvPr/>
        </p:nvSpPr>
        <p:spPr>
          <a:xfrm>
            <a:off x="4286250" y="2643188"/>
            <a:ext cx="4572000" cy="857250"/>
          </a:xfrm>
          <a:prstGeom prst="roundRect">
            <a:avLst/>
          </a:prstGeom>
          <a:solidFill>
            <a:schemeClr val="accent4">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1600" dirty="0">
                <a:latin typeface="Century Gothic" pitchFamily="34" charset="0"/>
              </a:rPr>
              <a:t>Recabar, introducir, almacenar y recuperar la información </a:t>
            </a:r>
          </a:p>
        </p:txBody>
      </p:sp>
      <p:sp>
        <p:nvSpPr>
          <p:cNvPr id="14" name="13 Rectángulo redondeado"/>
          <p:cNvSpPr/>
          <p:nvPr/>
        </p:nvSpPr>
        <p:spPr>
          <a:xfrm>
            <a:off x="4286250" y="3571875"/>
            <a:ext cx="4500563" cy="857250"/>
          </a:xfrm>
          <a:prstGeom prst="roundRect">
            <a:avLst/>
          </a:prstGeom>
          <a:solidFill>
            <a:schemeClr val="accent4">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1600" dirty="0">
                <a:latin typeface="Century Gothic" pitchFamily="34" charset="0"/>
              </a:rPr>
              <a:t>Utilizar lenguajes para expresar ideas, seleccionar y agregar información, planificar  para que las cosas sucedan.</a:t>
            </a:r>
          </a:p>
        </p:txBody>
      </p:sp>
      <p:sp>
        <p:nvSpPr>
          <p:cNvPr id="15" name="14 Rectángulo redondeado"/>
          <p:cNvSpPr/>
          <p:nvPr/>
        </p:nvSpPr>
        <p:spPr>
          <a:xfrm>
            <a:off x="4286250" y="4500563"/>
            <a:ext cx="4500563" cy="857250"/>
          </a:xfrm>
          <a:prstGeom prst="roundRect">
            <a:avLst/>
          </a:prstGeom>
          <a:solidFill>
            <a:schemeClr val="accent4">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1600" dirty="0">
                <a:latin typeface="Century Gothic" pitchFamily="34" charset="0"/>
              </a:rPr>
              <a:t>Presentar la información e ideas e intercambiar.</a:t>
            </a:r>
          </a:p>
        </p:txBody>
      </p:sp>
      <p:sp>
        <p:nvSpPr>
          <p:cNvPr id="16" name="15 Rectángulo redondeado"/>
          <p:cNvSpPr/>
          <p:nvPr/>
        </p:nvSpPr>
        <p:spPr>
          <a:xfrm>
            <a:off x="4286250" y="5429250"/>
            <a:ext cx="4500563" cy="857250"/>
          </a:xfrm>
          <a:prstGeom prst="roundRect">
            <a:avLst/>
          </a:prstGeom>
          <a:solidFill>
            <a:schemeClr val="accent4">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1600" dirty="0">
                <a:latin typeface="Century Gothic" pitchFamily="34" charset="0"/>
              </a:rPr>
              <a:t>Evaluación y diagnóstico de las acciones</a:t>
            </a:r>
          </a:p>
        </p:txBody>
      </p:sp>
      <p:pic>
        <p:nvPicPr>
          <p:cNvPr id="18" name="Picture 4" descr="Bandera del Reino Unido">
            <a:hlinkClick r:id="rId4" tooltip="Bandera del Reino Unido"/>
          </p:cNvPr>
          <p:cNvPicPr>
            <a:picLocks noChangeAspect="1" noChangeArrowheads="1"/>
          </p:cNvPicPr>
          <p:nvPr/>
        </p:nvPicPr>
        <p:blipFill>
          <a:blip r:embed="rId5" cstate="print"/>
          <a:srcRect/>
          <a:stretch>
            <a:fillRect/>
          </a:stretch>
        </p:blipFill>
        <p:spPr bwMode="auto">
          <a:xfrm>
            <a:off x="539552" y="2924944"/>
            <a:ext cx="708025" cy="357187"/>
          </a:xfrm>
          <a:prstGeom prst="rect">
            <a:avLst/>
          </a:prstGeom>
          <a:noFill/>
          <a:ln w="9525">
            <a:noFill/>
            <a:miter lim="800000"/>
            <a:headEnd/>
            <a:tailEnd/>
          </a:ln>
        </p:spPr>
      </p:pic>
      <p:pic>
        <p:nvPicPr>
          <p:cNvPr id="196610" name="Picture 2" descr="http://upload.wikimedia.org/wikipedia/en/thumb/a/a6/QCDA_logo.png/220px-QCDA_logo.png"/>
          <p:cNvPicPr>
            <a:picLocks noChangeAspect="1" noChangeArrowheads="1"/>
          </p:cNvPicPr>
          <p:nvPr/>
        </p:nvPicPr>
        <p:blipFill>
          <a:blip r:embed="rId6" cstate="print"/>
          <a:srcRect/>
          <a:stretch>
            <a:fillRect/>
          </a:stretch>
        </p:blipFill>
        <p:spPr bwMode="auto">
          <a:xfrm>
            <a:off x="395536" y="1916832"/>
            <a:ext cx="2095500" cy="88582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51"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770" decel="100000"/>
                                        <p:tgtEl>
                                          <p:spTgt spid="9"/>
                                        </p:tgtEl>
                                      </p:cBhvr>
                                    </p:animEffect>
                                    <p:animScale>
                                      <p:cBhvr>
                                        <p:cTn id="13" dur="770" decel="100000"/>
                                        <p:tgtEl>
                                          <p:spTgt spid="9"/>
                                        </p:tgtEl>
                                      </p:cBhvr>
                                      <p:from x="10000" y="10000"/>
                                      <p:to x="200000" y="450000"/>
                                    </p:animScale>
                                    <p:animScale>
                                      <p:cBhvr>
                                        <p:cTn id="14" dur="1230" accel="100000" fill="hold">
                                          <p:stCondLst>
                                            <p:cond delay="770"/>
                                          </p:stCondLst>
                                        </p:cTn>
                                        <p:tgtEl>
                                          <p:spTgt spid="9"/>
                                        </p:tgtEl>
                                      </p:cBhvr>
                                      <p:from x="200000" y="450000"/>
                                      <p:to x="100000" y="100000"/>
                                    </p:animScale>
                                    <p:set>
                                      <p:cBhvr>
                                        <p:cTn id="15" dur="770" fill="hold"/>
                                        <p:tgtEl>
                                          <p:spTgt spid="9"/>
                                        </p:tgtEl>
                                        <p:attrNameLst>
                                          <p:attrName>ppt_x</p:attrName>
                                        </p:attrNameLst>
                                      </p:cBhvr>
                                      <p:to>
                                        <p:strVal val="(0.5)"/>
                                      </p:to>
                                    </p:set>
                                    <p:anim from="(0.5)" to="(#ppt_x)" calcmode="lin" valueType="num">
                                      <p:cBhvr>
                                        <p:cTn id="16" dur="1230" accel="100000" fill="hold">
                                          <p:stCondLst>
                                            <p:cond delay="770"/>
                                          </p:stCondLst>
                                        </p:cTn>
                                        <p:tgtEl>
                                          <p:spTgt spid="9"/>
                                        </p:tgtEl>
                                        <p:attrNameLst>
                                          <p:attrName>ppt_x</p:attrName>
                                        </p:attrNameLst>
                                      </p:cBhvr>
                                    </p:anim>
                                    <p:set>
                                      <p:cBhvr>
                                        <p:cTn id="17" dur="770" fill="hold"/>
                                        <p:tgtEl>
                                          <p:spTgt spid="9"/>
                                        </p:tgtEl>
                                        <p:attrNameLst>
                                          <p:attrName>ppt_y</p:attrName>
                                        </p:attrNameLst>
                                      </p:cBhvr>
                                      <p:to>
                                        <p:strVal val="(#ppt_y+0.4)"/>
                                      </p:to>
                                    </p:set>
                                    <p:anim from="(#ppt_y+0.4)" to="(#ppt_y)" calcmode="lin" valueType="num">
                                      <p:cBhvr>
                                        <p:cTn id="18" dur="1230" accel="100000" fill="hold">
                                          <p:stCondLst>
                                            <p:cond delay="770"/>
                                          </p:stCondLst>
                                        </p:cTn>
                                        <p:tgtEl>
                                          <p:spTgt spid="9"/>
                                        </p:tgtEl>
                                        <p:attrNameLst>
                                          <p:attrName>ppt_y</p:attrName>
                                        </p:attrNameLst>
                                      </p:cBhvr>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20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7" presetClass="entr" presetSubtype="8"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ppt_x</p:attrName>
                                        </p:attrNameLst>
                                      </p:cBhvr>
                                      <p:tavLst>
                                        <p:tav tm="0">
                                          <p:val>
                                            <p:strVal val="#ppt_x-#ppt_w/2"/>
                                          </p:val>
                                        </p:tav>
                                        <p:tav tm="100000">
                                          <p:val>
                                            <p:strVal val="#ppt_x"/>
                                          </p:val>
                                        </p:tav>
                                      </p:tavLst>
                                    </p:anim>
                                    <p:anim calcmode="lin" valueType="num">
                                      <p:cBhvr>
                                        <p:cTn id="29" dur="500" fill="hold"/>
                                        <p:tgtEl>
                                          <p:spTgt spid="13"/>
                                        </p:tgtEl>
                                        <p:attrNameLst>
                                          <p:attrName>ppt_y</p:attrName>
                                        </p:attrNameLst>
                                      </p:cBhvr>
                                      <p:tavLst>
                                        <p:tav tm="0">
                                          <p:val>
                                            <p:strVal val="#ppt_y"/>
                                          </p:val>
                                        </p:tav>
                                        <p:tav tm="100000">
                                          <p:val>
                                            <p:strVal val="#ppt_y"/>
                                          </p:val>
                                        </p:tav>
                                      </p:tavLst>
                                    </p:anim>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20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17" presetClass="entr" presetSubtype="8"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500" fill="hold"/>
                                        <p:tgtEl>
                                          <p:spTgt spid="14"/>
                                        </p:tgtEl>
                                        <p:attrNameLst>
                                          <p:attrName>ppt_x</p:attrName>
                                        </p:attrNameLst>
                                      </p:cBhvr>
                                      <p:tavLst>
                                        <p:tav tm="0">
                                          <p:val>
                                            <p:strVal val="#ppt_x-#ppt_w/2"/>
                                          </p:val>
                                        </p:tav>
                                        <p:tav tm="100000">
                                          <p:val>
                                            <p:strVal val="#ppt_x"/>
                                          </p:val>
                                        </p:tav>
                                      </p:tavLst>
                                    </p:anim>
                                    <p:anim calcmode="lin" valueType="num">
                                      <p:cBhvr>
                                        <p:cTn id="42" dur="500" fill="hold"/>
                                        <p:tgtEl>
                                          <p:spTgt spid="14"/>
                                        </p:tgtEl>
                                        <p:attrNameLst>
                                          <p:attrName>ppt_y</p:attrName>
                                        </p:attrNameLst>
                                      </p:cBhvr>
                                      <p:tavLst>
                                        <p:tav tm="0">
                                          <p:val>
                                            <p:strVal val="#ppt_y"/>
                                          </p:val>
                                        </p:tav>
                                        <p:tav tm="100000">
                                          <p:val>
                                            <p:strVal val="#ppt_y"/>
                                          </p:val>
                                        </p:tav>
                                      </p:tavLst>
                                    </p:anim>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2000"/>
                                        <p:tgtEl>
                                          <p:spTgt spid="11"/>
                                        </p:tgtEl>
                                      </p:cBhvr>
                                    </p:animEffect>
                                  </p:childTnLst>
                                </p:cTn>
                              </p:par>
                            </p:childTnLst>
                          </p:cTn>
                        </p:par>
                      </p:childTnLst>
                    </p:cTn>
                  </p:par>
                  <p:par>
                    <p:cTn id="50" fill="hold">
                      <p:stCondLst>
                        <p:cond delay="indefinite"/>
                      </p:stCondLst>
                      <p:childTnLst>
                        <p:par>
                          <p:cTn id="51" fill="hold">
                            <p:stCondLst>
                              <p:cond delay="0"/>
                            </p:stCondLst>
                            <p:childTnLst>
                              <p:par>
                                <p:cTn id="52" presetID="17" presetClass="entr" presetSubtype="8" fill="hold" grpId="0" nodeType="click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p:cTn id="54" dur="500" fill="hold"/>
                                        <p:tgtEl>
                                          <p:spTgt spid="15"/>
                                        </p:tgtEl>
                                        <p:attrNameLst>
                                          <p:attrName>ppt_x</p:attrName>
                                        </p:attrNameLst>
                                      </p:cBhvr>
                                      <p:tavLst>
                                        <p:tav tm="0">
                                          <p:val>
                                            <p:strVal val="#ppt_x-#ppt_w/2"/>
                                          </p:val>
                                        </p:tav>
                                        <p:tav tm="100000">
                                          <p:val>
                                            <p:strVal val="#ppt_x"/>
                                          </p:val>
                                        </p:tav>
                                      </p:tavLst>
                                    </p:anim>
                                    <p:anim calcmode="lin" valueType="num">
                                      <p:cBhvr>
                                        <p:cTn id="55" dur="500" fill="hold"/>
                                        <p:tgtEl>
                                          <p:spTgt spid="15"/>
                                        </p:tgtEl>
                                        <p:attrNameLst>
                                          <p:attrName>ppt_y</p:attrName>
                                        </p:attrNameLst>
                                      </p:cBhvr>
                                      <p:tavLst>
                                        <p:tav tm="0">
                                          <p:val>
                                            <p:strVal val="#ppt_y"/>
                                          </p:val>
                                        </p:tav>
                                        <p:tav tm="100000">
                                          <p:val>
                                            <p:strVal val="#ppt_y"/>
                                          </p:val>
                                        </p:tav>
                                      </p:tavLst>
                                    </p:anim>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strVal val="#ppt_h"/>
                                          </p:val>
                                        </p:tav>
                                        <p:tav tm="100000">
                                          <p:val>
                                            <p:strVal val="#ppt_h"/>
                                          </p:val>
                                        </p:tav>
                                      </p:tavLst>
                                    </p:anim>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2000"/>
                                        <p:tgtEl>
                                          <p:spTgt spid="12"/>
                                        </p:tgtEl>
                                      </p:cBhvr>
                                    </p:animEffect>
                                  </p:childTnLst>
                                </p:cTn>
                              </p:par>
                            </p:childTnLst>
                          </p:cTn>
                        </p:par>
                      </p:childTnLst>
                    </p:cTn>
                  </p:par>
                  <p:par>
                    <p:cTn id="63" fill="hold">
                      <p:stCondLst>
                        <p:cond delay="indefinite"/>
                      </p:stCondLst>
                      <p:childTnLst>
                        <p:par>
                          <p:cTn id="64" fill="hold">
                            <p:stCondLst>
                              <p:cond delay="0"/>
                            </p:stCondLst>
                            <p:childTnLst>
                              <p:par>
                                <p:cTn id="65" presetID="17" presetClass="entr" presetSubtype="8" fill="hold" grpId="0" nodeType="click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ppt_x</p:attrName>
                                        </p:attrNameLst>
                                      </p:cBhvr>
                                      <p:tavLst>
                                        <p:tav tm="0">
                                          <p:val>
                                            <p:strVal val="#ppt_x-#ppt_w/2"/>
                                          </p:val>
                                        </p:tav>
                                        <p:tav tm="100000">
                                          <p:val>
                                            <p:strVal val="#ppt_x"/>
                                          </p:val>
                                        </p:tav>
                                      </p:tavLst>
                                    </p:anim>
                                    <p:anim calcmode="lin" valueType="num">
                                      <p:cBhvr>
                                        <p:cTn id="68" dur="500" fill="hold"/>
                                        <p:tgtEl>
                                          <p:spTgt spid="16"/>
                                        </p:tgtEl>
                                        <p:attrNameLst>
                                          <p:attrName>ppt_y</p:attrName>
                                        </p:attrNameLst>
                                      </p:cBhvr>
                                      <p:tavLst>
                                        <p:tav tm="0">
                                          <p:val>
                                            <p:strVal val="#ppt_y"/>
                                          </p:val>
                                        </p:tav>
                                        <p:tav tm="100000">
                                          <p:val>
                                            <p:strVal val="#ppt_y"/>
                                          </p:val>
                                        </p:tav>
                                      </p:tavLst>
                                    </p:anim>
                                    <p:anim calcmode="lin" valueType="num">
                                      <p:cBhvr>
                                        <p:cTn id="69" dur="500" fill="hold"/>
                                        <p:tgtEl>
                                          <p:spTgt spid="16"/>
                                        </p:tgtEl>
                                        <p:attrNameLst>
                                          <p:attrName>ppt_w</p:attrName>
                                        </p:attrNameLst>
                                      </p:cBhvr>
                                      <p:tavLst>
                                        <p:tav tm="0">
                                          <p:val>
                                            <p:fltVal val="0"/>
                                          </p:val>
                                        </p:tav>
                                        <p:tav tm="100000">
                                          <p:val>
                                            <p:strVal val="#ppt_w"/>
                                          </p:val>
                                        </p:tav>
                                      </p:tavLst>
                                    </p:anim>
                                    <p:anim calcmode="lin" valueType="num">
                                      <p:cBhvr>
                                        <p:cTn id="70" dur="500" fill="hold"/>
                                        <p:tgtEl>
                                          <p:spTgt spid="1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Rectángulo"/>
          <p:cNvSpPr/>
          <p:nvPr/>
        </p:nvSpPr>
        <p:spPr>
          <a:xfrm>
            <a:off x="0" y="0"/>
            <a:ext cx="1000132" cy="107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grpSp>
        <p:nvGrpSpPr>
          <p:cNvPr id="16" name="15 Grupo"/>
          <p:cNvGrpSpPr/>
          <p:nvPr/>
        </p:nvGrpSpPr>
        <p:grpSpPr>
          <a:xfrm>
            <a:off x="971600" y="3429000"/>
            <a:ext cx="7586665" cy="707886"/>
            <a:chOff x="1571605" y="3123259"/>
            <a:chExt cx="6470794" cy="707886"/>
          </a:xfrm>
        </p:grpSpPr>
        <p:sp>
          <p:nvSpPr>
            <p:cNvPr id="17" name="16 CuadroTexto"/>
            <p:cNvSpPr txBox="1"/>
            <p:nvPr/>
          </p:nvSpPr>
          <p:spPr>
            <a:xfrm>
              <a:off x="1755855" y="3123259"/>
              <a:ext cx="6286544" cy="707886"/>
            </a:xfrm>
            <a:prstGeom prst="rect">
              <a:avLst/>
            </a:prstGeom>
            <a:noFill/>
          </p:spPr>
          <p:txBody>
            <a:bodyPr wrap="square" rtlCol="0">
              <a:spAutoFit/>
            </a:bodyPr>
            <a:lstStyle/>
            <a:p>
              <a:r>
                <a:rPr lang="es-ES" sz="2000" dirty="0" smtClean="0">
                  <a:solidFill>
                    <a:schemeClr val="accent5">
                      <a:lumMod val="75000"/>
                    </a:schemeClr>
                  </a:solidFill>
                  <a:latin typeface="Century Gothic" pitchFamily="34" charset="0"/>
                </a:rPr>
                <a:t>LAS TECNOLOGÍAS DE LA INFORMACIÓN, COMUNICACIÓN Y APRENDIZAJE  EN LA LOMCE.</a:t>
              </a:r>
              <a:endParaRPr lang="es-ES" sz="2000" dirty="0">
                <a:solidFill>
                  <a:schemeClr val="accent5">
                    <a:lumMod val="75000"/>
                  </a:schemeClr>
                </a:solidFill>
                <a:latin typeface="Century Gothic" pitchFamily="34" charset="0"/>
              </a:endParaRPr>
            </a:p>
          </p:txBody>
        </p:sp>
        <p:sp>
          <p:nvSpPr>
            <p:cNvPr id="18" name="17 Rectángulo"/>
            <p:cNvSpPr/>
            <p:nvPr/>
          </p:nvSpPr>
          <p:spPr>
            <a:xfrm>
              <a:off x="1571605" y="3214686"/>
              <a:ext cx="122834" cy="55664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Rectángulo"/>
          <p:cNvSpPr/>
          <p:nvPr/>
        </p:nvSpPr>
        <p:spPr>
          <a:xfrm>
            <a:off x="0" y="0"/>
            <a:ext cx="1000132" cy="107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7" name="6 CuadroTexto"/>
          <p:cNvSpPr txBox="1"/>
          <p:nvPr/>
        </p:nvSpPr>
        <p:spPr>
          <a:xfrm>
            <a:off x="5220072" y="332656"/>
            <a:ext cx="3528392" cy="1477328"/>
          </a:xfrm>
          <a:prstGeom prst="rect">
            <a:avLst/>
          </a:prstGeom>
          <a:noFill/>
        </p:spPr>
        <p:txBody>
          <a:bodyPr wrap="square" rtlCol="0">
            <a:spAutoFit/>
          </a:bodyPr>
          <a:lstStyle/>
          <a:p>
            <a:r>
              <a:rPr lang="es-ES" dirty="0" smtClean="0">
                <a:solidFill>
                  <a:schemeClr val="accent5">
                    <a:lumMod val="75000"/>
                  </a:schemeClr>
                </a:solidFill>
                <a:latin typeface="Century Gothic" pitchFamily="34" charset="0"/>
              </a:rPr>
              <a:t>LAS TECNOLOGÍAS DE LA INFORMACIÓN, COMUNICACIÓN Y APRENDIZAJE  EN LA LOMCE.</a:t>
            </a:r>
          </a:p>
          <a:p>
            <a:endParaRPr lang="es-ES" dirty="0"/>
          </a:p>
        </p:txBody>
      </p:sp>
      <p:sp>
        <p:nvSpPr>
          <p:cNvPr id="8" name="7 Arco"/>
          <p:cNvSpPr/>
          <p:nvPr/>
        </p:nvSpPr>
        <p:spPr>
          <a:xfrm>
            <a:off x="3428992" y="1928778"/>
            <a:ext cx="4857784" cy="4643494"/>
          </a:xfrm>
          <a:prstGeom prst="arc">
            <a:avLst>
              <a:gd name="adj1" fmla="val 15342334"/>
              <a:gd name="adj2" fmla="val 6860751"/>
            </a:avLst>
          </a:prstGeom>
          <a:noFill/>
          <a:ln w="6350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0" name="9 Arco"/>
          <p:cNvSpPr/>
          <p:nvPr/>
        </p:nvSpPr>
        <p:spPr>
          <a:xfrm>
            <a:off x="4071934" y="2428868"/>
            <a:ext cx="3643338" cy="3571900"/>
          </a:xfrm>
          <a:prstGeom prst="arc">
            <a:avLst>
              <a:gd name="adj1" fmla="val 16588381"/>
              <a:gd name="adj2" fmla="val 8326017"/>
            </a:avLst>
          </a:prstGeom>
          <a:ln w="6350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1" name="10 Arco"/>
          <p:cNvSpPr/>
          <p:nvPr/>
        </p:nvSpPr>
        <p:spPr>
          <a:xfrm>
            <a:off x="4643438" y="3000372"/>
            <a:ext cx="2500330" cy="2428916"/>
          </a:xfrm>
          <a:prstGeom prst="arc">
            <a:avLst>
              <a:gd name="adj1" fmla="val 17553213"/>
              <a:gd name="adj2" fmla="val 9686989"/>
            </a:avLst>
          </a:prstGeom>
          <a:ln w="6350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2" name="11 Arco"/>
          <p:cNvSpPr/>
          <p:nvPr/>
        </p:nvSpPr>
        <p:spPr>
          <a:xfrm>
            <a:off x="5143504" y="3357586"/>
            <a:ext cx="1562112" cy="1562112"/>
          </a:xfrm>
          <a:prstGeom prst="arc">
            <a:avLst>
              <a:gd name="adj1" fmla="val 16200000"/>
              <a:gd name="adj2" fmla="val 11915405"/>
            </a:avLst>
          </a:prstGeom>
          <a:ln w="63500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3" name="12 Rectángulo"/>
          <p:cNvSpPr/>
          <p:nvPr/>
        </p:nvSpPr>
        <p:spPr>
          <a:xfrm>
            <a:off x="500034" y="3429024"/>
            <a:ext cx="4429124" cy="400110"/>
          </a:xfrm>
          <a:prstGeom prst="rect">
            <a:avLst/>
          </a:prstGeom>
        </p:spPr>
        <p:txBody>
          <a:bodyPr wrap="square">
            <a:spAutoFit/>
          </a:bodyPr>
          <a:lstStyle/>
          <a:p>
            <a:pPr algn="r" fontAlgn="auto">
              <a:spcBef>
                <a:spcPts val="0"/>
              </a:spcBef>
              <a:spcAft>
                <a:spcPts val="0"/>
              </a:spcAft>
              <a:defRPr/>
            </a:pPr>
            <a:r>
              <a:rPr lang="es-ES" sz="2000" dirty="0" smtClean="0">
                <a:latin typeface="Century Gothic" pitchFamily="34" charset="0"/>
              </a:rPr>
              <a:t>ACCESO AL APRENDIZAJE</a:t>
            </a:r>
            <a:endParaRPr lang="es-ES" sz="2000" dirty="0">
              <a:latin typeface="Century Gothic" pitchFamily="34" charset="0"/>
            </a:endParaRPr>
          </a:p>
        </p:txBody>
      </p:sp>
      <p:sp>
        <p:nvSpPr>
          <p:cNvPr id="14" name="13 Rectángulo"/>
          <p:cNvSpPr/>
          <p:nvPr/>
        </p:nvSpPr>
        <p:spPr>
          <a:xfrm>
            <a:off x="1665155" y="5957872"/>
            <a:ext cx="3264035" cy="400110"/>
          </a:xfrm>
          <a:prstGeom prst="rect">
            <a:avLst/>
          </a:prstGeom>
        </p:spPr>
        <p:txBody>
          <a:bodyPr wrap="none">
            <a:spAutoFit/>
          </a:bodyPr>
          <a:lstStyle/>
          <a:p>
            <a:pPr algn="r" fontAlgn="auto">
              <a:spcBef>
                <a:spcPts val="0"/>
              </a:spcBef>
              <a:spcAft>
                <a:spcPts val="0"/>
              </a:spcAft>
              <a:defRPr/>
            </a:pPr>
            <a:r>
              <a:rPr lang="es-ES" sz="2000" dirty="0" smtClean="0">
                <a:latin typeface="Century Gothic" pitchFamily="34" charset="0"/>
              </a:rPr>
              <a:t>OBJETO DE APRENDIZAJE</a:t>
            </a:r>
          </a:p>
        </p:txBody>
      </p:sp>
      <p:sp>
        <p:nvSpPr>
          <p:cNvPr id="15" name="14 Rectángulo"/>
          <p:cNvSpPr/>
          <p:nvPr/>
        </p:nvSpPr>
        <p:spPr>
          <a:xfrm>
            <a:off x="1357290" y="5072098"/>
            <a:ext cx="3264035" cy="400110"/>
          </a:xfrm>
          <a:prstGeom prst="rect">
            <a:avLst/>
          </a:prstGeom>
        </p:spPr>
        <p:txBody>
          <a:bodyPr wrap="none">
            <a:spAutoFit/>
          </a:bodyPr>
          <a:lstStyle/>
          <a:p>
            <a:pPr algn="ctr" fontAlgn="auto">
              <a:spcBef>
                <a:spcPts val="0"/>
              </a:spcBef>
              <a:spcAft>
                <a:spcPts val="0"/>
              </a:spcAft>
              <a:defRPr/>
            </a:pPr>
            <a:r>
              <a:rPr lang="es-ES" sz="2000" dirty="0" smtClean="0">
                <a:latin typeface="Century Gothic" pitchFamily="34" charset="0"/>
              </a:rPr>
              <a:t>APRENDIZAJE DEL MEDIO</a:t>
            </a:r>
            <a:endParaRPr lang="es-ES" sz="2000" dirty="0" smtClean="0">
              <a:effectLst>
                <a:outerShdw blurRad="38100" dist="38100" dir="2700000" algn="tl">
                  <a:srgbClr val="000000"/>
                </a:outerShdw>
              </a:effectLst>
              <a:latin typeface="Century Gothic" pitchFamily="34" charset="0"/>
            </a:endParaRPr>
          </a:p>
        </p:txBody>
      </p:sp>
      <p:sp>
        <p:nvSpPr>
          <p:cNvPr id="16" name="15 Rectángulo"/>
          <p:cNvSpPr/>
          <p:nvPr/>
        </p:nvSpPr>
        <p:spPr>
          <a:xfrm>
            <a:off x="785786" y="4214842"/>
            <a:ext cx="4373332" cy="400110"/>
          </a:xfrm>
          <a:prstGeom prst="rect">
            <a:avLst/>
          </a:prstGeom>
        </p:spPr>
        <p:txBody>
          <a:bodyPr wrap="square">
            <a:spAutoFit/>
          </a:bodyPr>
          <a:lstStyle/>
          <a:p>
            <a:pPr algn="ctr" fontAlgn="auto">
              <a:spcBef>
                <a:spcPts val="0"/>
              </a:spcBef>
              <a:spcAft>
                <a:spcPts val="0"/>
              </a:spcAft>
              <a:defRPr/>
            </a:pPr>
            <a:r>
              <a:rPr lang="es-ES" sz="2000" dirty="0" smtClean="0">
                <a:latin typeface="Century Gothic" pitchFamily="34" charset="0"/>
              </a:rPr>
              <a:t>ENTORNO PARA APRENDIZAJE</a:t>
            </a:r>
          </a:p>
        </p:txBody>
      </p:sp>
      <p:sp>
        <p:nvSpPr>
          <p:cNvPr id="19" name="18 Rectángulo"/>
          <p:cNvSpPr/>
          <p:nvPr/>
        </p:nvSpPr>
        <p:spPr>
          <a:xfrm>
            <a:off x="142844" y="3764189"/>
            <a:ext cx="4714908" cy="307777"/>
          </a:xfrm>
          <a:prstGeom prst="rect">
            <a:avLst/>
          </a:prstGeom>
        </p:spPr>
        <p:txBody>
          <a:bodyPr wrap="square">
            <a:spAutoFit/>
          </a:bodyPr>
          <a:lstStyle/>
          <a:p>
            <a:pPr algn="r"/>
            <a:r>
              <a:rPr lang="es-ES" sz="1400" dirty="0" smtClean="0">
                <a:solidFill>
                  <a:schemeClr val="accent5">
                    <a:lumMod val="75000"/>
                  </a:schemeClr>
                </a:solidFill>
                <a:latin typeface="Century Gothic" pitchFamily="34" charset="0"/>
              </a:rPr>
              <a:t>Instrumentos para la comprensión,  la concreción.</a:t>
            </a:r>
            <a:endParaRPr lang="es-ES" sz="1400" dirty="0">
              <a:solidFill>
                <a:schemeClr val="accent5">
                  <a:lumMod val="75000"/>
                </a:schemeClr>
              </a:solidFill>
            </a:endParaRPr>
          </a:p>
        </p:txBody>
      </p:sp>
      <p:sp>
        <p:nvSpPr>
          <p:cNvPr id="21" name="20 Rectángulo"/>
          <p:cNvSpPr/>
          <p:nvPr/>
        </p:nvSpPr>
        <p:spPr>
          <a:xfrm>
            <a:off x="-714412" y="4477440"/>
            <a:ext cx="5143504" cy="523220"/>
          </a:xfrm>
          <a:prstGeom prst="rect">
            <a:avLst/>
          </a:prstGeom>
        </p:spPr>
        <p:txBody>
          <a:bodyPr wrap="square">
            <a:spAutoFit/>
          </a:bodyPr>
          <a:lstStyle/>
          <a:p>
            <a:pPr algn="r"/>
            <a:r>
              <a:rPr lang="es-ES" sz="1400" dirty="0" smtClean="0">
                <a:solidFill>
                  <a:schemeClr val="accent5">
                    <a:lumMod val="75000"/>
                  </a:schemeClr>
                </a:solidFill>
                <a:latin typeface="Century Gothic" pitchFamily="34" charset="0"/>
              </a:rPr>
              <a:t>De reflexión, de tratamiento,  de transmisión de la información,..</a:t>
            </a:r>
            <a:endParaRPr lang="es-ES" sz="1400" dirty="0">
              <a:solidFill>
                <a:schemeClr val="accent5">
                  <a:lumMod val="75000"/>
                </a:schemeClr>
              </a:solidFill>
            </a:endParaRPr>
          </a:p>
        </p:txBody>
      </p:sp>
      <p:sp>
        <p:nvSpPr>
          <p:cNvPr id="22" name="21 Rectángulo"/>
          <p:cNvSpPr/>
          <p:nvPr/>
        </p:nvSpPr>
        <p:spPr>
          <a:xfrm>
            <a:off x="-285784" y="5334696"/>
            <a:ext cx="4786346" cy="523220"/>
          </a:xfrm>
          <a:prstGeom prst="rect">
            <a:avLst/>
          </a:prstGeom>
        </p:spPr>
        <p:txBody>
          <a:bodyPr wrap="square">
            <a:spAutoFit/>
          </a:bodyPr>
          <a:lstStyle/>
          <a:p>
            <a:pPr algn="r"/>
            <a:r>
              <a:rPr lang="es-ES" sz="1400" dirty="0" smtClean="0">
                <a:solidFill>
                  <a:schemeClr val="accent5">
                    <a:lumMod val="75000"/>
                  </a:schemeClr>
                </a:solidFill>
                <a:latin typeface="Century Gothic" pitchFamily="34" charset="0"/>
              </a:rPr>
              <a:t>Para construcción,  organización del conocimiento, la interacción y el aprendizaje colaborativo</a:t>
            </a:r>
            <a:endParaRPr lang="es-ES" sz="1400" dirty="0">
              <a:solidFill>
                <a:schemeClr val="accent5">
                  <a:lumMod val="75000"/>
                </a:schemeClr>
              </a:solidFill>
            </a:endParaRPr>
          </a:p>
        </p:txBody>
      </p:sp>
      <p:sp>
        <p:nvSpPr>
          <p:cNvPr id="23" name="22 Rectángulo"/>
          <p:cNvSpPr/>
          <p:nvPr/>
        </p:nvSpPr>
        <p:spPr>
          <a:xfrm>
            <a:off x="-285784" y="6286544"/>
            <a:ext cx="5214974" cy="307777"/>
          </a:xfrm>
          <a:prstGeom prst="rect">
            <a:avLst/>
          </a:prstGeom>
        </p:spPr>
        <p:txBody>
          <a:bodyPr wrap="square">
            <a:spAutoFit/>
          </a:bodyPr>
          <a:lstStyle/>
          <a:p>
            <a:pPr algn="r"/>
            <a:r>
              <a:rPr lang="es-ES" sz="1400" dirty="0" smtClean="0">
                <a:solidFill>
                  <a:schemeClr val="accent5">
                    <a:lumMod val="75000"/>
                  </a:schemeClr>
                </a:solidFill>
                <a:latin typeface="Century Gothic" pitchFamily="34" charset="0"/>
              </a:rPr>
              <a:t>Habilidades,  destrezas en el uso y su comprensión</a:t>
            </a:r>
            <a:endParaRPr lang="es-ES" sz="1400" dirty="0">
              <a:solidFill>
                <a:schemeClr val="accent5">
                  <a:lumMod val="75000"/>
                </a:schemeClr>
              </a:solidFill>
            </a:endParaRPr>
          </a:p>
        </p:txBody>
      </p:sp>
      <p:sp>
        <p:nvSpPr>
          <p:cNvPr id="17" name="16 CuadroTexto"/>
          <p:cNvSpPr txBox="1"/>
          <p:nvPr/>
        </p:nvSpPr>
        <p:spPr>
          <a:xfrm>
            <a:off x="323528" y="2060848"/>
            <a:ext cx="3528392" cy="1200329"/>
          </a:xfrm>
          <a:prstGeom prst="rect">
            <a:avLst/>
          </a:prstGeom>
          <a:noFill/>
        </p:spPr>
        <p:txBody>
          <a:bodyPr wrap="square" rtlCol="0">
            <a:spAutoFit/>
          </a:bodyPr>
          <a:lstStyle/>
          <a:p>
            <a:r>
              <a:rPr lang="es-ES" dirty="0" smtClean="0">
                <a:solidFill>
                  <a:schemeClr val="accent6">
                    <a:lumMod val="75000"/>
                  </a:schemeClr>
                </a:solidFill>
                <a:latin typeface="Century Gothic" pitchFamily="34" charset="0"/>
              </a:rPr>
              <a:t>INTEGRACIÓN DE LAS TIC</a:t>
            </a:r>
          </a:p>
          <a:p>
            <a:r>
              <a:rPr lang="es-ES" dirty="0" smtClean="0">
                <a:solidFill>
                  <a:schemeClr val="accent6">
                    <a:lumMod val="75000"/>
                  </a:schemeClr>
                </a:solidFill>
                <a:latin typeface="Century Gothic" pitchFamily="34" charset="0"/>
              </a:rPr>
              <a:t>EN LOS SISTEMAS EDUCATIVOS.</a:t>
            </a:r>
          </a:p>
          <a:p>
            <a:endParaRPr lang="es-ES" dirty="0">
              <a:solidFill>
                <a:schemeClr val="accent6">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53"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childTnLst>
                          </p:cTn>
                        </p:par>
                        <p:par>
                          <p:cTn id="22" fill="hold">
                            <p:stCondLst>
                              <p:cond delay="1500"/>
                            </p:stCondLst>
                            <p:childTnLst>
                              <p:par>
                                <p:cTn id="23" presetID="53"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2000"/>
                                        <p:tgtEl>
                                          <p:spTgt spid="1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2000"/>
                                        <p:tgtEl>
                                          <p:spTgt spid="1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2000"/>
                                        <p:tgtEl>
                                          <p:spTgt spid="1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2000"/>
                                        <p:tgtEl>
                                          <p:spTgt spid="21"/>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2000"/>
                                        <p:tgtEl>
                                          <p:spTgt spid="22"/>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2000"/>
                                        <p:tgtEl>
                                          <p:spTgt spid="15"/>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2000"/>
                                        <p:tgtEl>
                                          <p:spTgt spid="2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3" grpId="0"/>
      <p:bldP spid="14" grpId="0"/>
      <p:bldP spid="15" grpId="0"/>
      <p:bldP spid="16" grpId="0"/>
      <p:bldP spid="19" grpId="0"/>
      <p:bldP spid="21" grpId="0"/>
      <p:bldP spid="22" grpId="0"/>
      <p:bldP spid="2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Elipse"/>
          <p:cNvSpPr/>
          <p:nvPr/>
        </p:nvSpPr>
        <p:spPr>
          <a:xfrm>
            <a:off x="2821769" y="3071810"/>
            <a:ext cx="2025650" cy="2025650"/>
          </a:xfrm>
          <a:prstGeom prst="ellipse">
            <a:avLst/>
          </a:prstGeom>
          <a:solidFill>
            <a:schemeClr val="accent3">
              <a:lumMod val="40000"/>
              <a:lumOff val="60000"/>
              <a:alpha val="50000"/>
            </a:schemeClr>
          </a:solidFill>
        </p:spPr>
        <p:style>
          <a:lnRef idx="2">
            <a:schemeClr val="lt1">
              <a:hueOff val="0"/>
              <a:satOff val="0"/>
              <a:lumOff val="0"/>
              <a:alphaOff val="0"/>
            </a:schemeClr>
          </a:lnRef>
          <a:fillRef idx="1">
            <a:schemeClr val="accent5">
              <a:alpha val="50000"/>
              <a:hueOff val="0"/>
              <a:satOff val="0"/>
              <a:lumOff val="0"/>
              <a:alphaOff val="0"/>
            </a:schemeClr>
          </a:fillRef>
          <a:effectRef idx="0">
            <a:schemeClr val="accent5">
              <a:alpha val="50000"/>
              <a:hueOff val="0"/>
              <a:satOff val="0"/>
              <a:lumOff val="0"/>
              <a:alphaOff val="0"/>
            </a:schemeClr>
          </a:effectRef>
          <a:fontRef idx="minor">
            <a:schemeClr val="tx1"/>
          </a:fontRef>
        </p:style>
      </p:sp>
      <p:sp>
        <p:nvSpPr>
          <p:cNvPr id="10" name="9 Elipse"/>
          <p:cNvSpPr/>
          <p:nvPr/>
        </p:nvSpPr>
        <p:spPr>
          <a:xfrm>
            <a:off x="2786050" y="2214554"/>
            <a:ext cx="2024062" cy="2025650"/>
          </a:xfrm>
          <a:prstGeom prst="ellipse">
            <a:avLst/>
          </a:prstGeom>
          <a:solidFill>
            <a:schemeClr val="accent5">
              <a:lumMod val="60000"/>
              <a:lumOff val="40000"/>
              <a:alpha val="50000"/>
            </a:schemeClr>
          </a:solidFill>
        </p:spPr>
        <p:style>
          <a:lnRef idx="2">
            <a:schemeClr val="lt1">
              <a:hueOff val="0"/>
              <a:satOff val="0"/>
              <a:lumOff val="0"/>
              <a:alphaOff val="0"/>
            </a:schemeClr>
          </a:lnRef>
          <a:fillRef idx="1">
            <a:schemeClr val="accent5">
              <a:alpha val="50000"/>
              <a:hueOff val="-2483469"/>
              <a:satOff val="9953"/>
              <a:lumOff val="2157"/>
              <a:alphaOff val="0"/>
            </a:schemeClr>
          </a:fillRef>
          <a:effectRef idx="0">
            <a:schemeClr val="accent5">
              <a:alpha val="50000"/>
              <a:hueOff val="-2483469"/>
              <a:satOff val="9953"/>
              <a:lumOff val="2157"/>
              <a:alphaOff val="0"/>
            </a:schemeClr>
          </a:effectRef>
          <a:fontRef idx="minor">
            <a:schemeClr val="tx1"/>
          </a:fontRef>
        </p:style>
      </p:sp>
      <p:sp>
        <p:nvSpPr>
          <p:cNvPr id="11" name="10 Elipse"/>
          <p:cNvSpPr/>
          <p:nvPr/>
        </p:nvSpPr>
        <p:spPr>
          <a:xfrm>
            <a:off x="2786050" y="3857628"/>
            <a:ext cx="2025650" cy="2024062"/>
          </a:xfrm>
          <a:prstGeom prst="ellipse">
            <a:avLst/>
          </a:prstGeom>
        </p:spPr>
        <p:style>
          <a:lnRef idx="2">
            <a:schemeClr val="lt1">
              <a:hueOff val="0"/>
              <a:satOff val="0"/>
              <a:lumOff val="0"/>
              <a:alphaOff val="0"/>
            </a:schemeClr>
          </a:lnRef>
          <a:fillRef idx="1">
            <a:schemeClr val="accent5">
              <a:alpha val="50000"/>
              <a:hueOff val="-7450407"/>
              <a:satOff val="29858"/>
              <a:lumOff val="6471"/>
              <a:alphaOff val="0"/>
            </a:schemeClr>
          </a:fillRef>
          <a:effectRef idx="0">
            <a:schemeClr val="accent5">
              <a:alpha val="50000"/>
              <a:hueOff val="-7450407"/>
              <a:satOff val="29858"/>
              <a:lumOff val="6471"/>
              <a:alphaOff val="0"/>
            </a:schemeClr>
          </a:effectRef>
          <a:fontRef idx="minor">
            <a:schemeClr val="tx1"/>
          </a:fontRef>
        </p:style>
      </p:sp>
      <p:sp>
        <p:nvSpPr>
          <p:cNvPr id="12" name="11 Rectángulo"/>
          <p:cNvSpPr/>
          <p:nvPr/>
        </p:nvSpPr>
        <p:spPr>
          <a:xfrm>
            <a:off x="4929190" y="2857496"/>
            <a:ext cx="3571900" cy="646331"/>
          </a:xfrm>
          <a:prstGeom prst="rect">
            <a:avLst/>
          </a:prstGeom>
        </p:spPr>
        <p:txBody>
          <a:bodyPr wrap="square">
            <a:spAutoFit/>
          </a:bodyPr>
          <a:lstStyle/>
          <a:p>
            <a:r>
              <a:rPr lang="es-ES" dirty="0" smtClean="0">
                <a:latin typeface="Century Gothic" pitchFamily="34" charset="0"/>
              </a:rPr>
              <a:t>Las  TIC recurso metodológico eficaz </a:t>
            </a:r>
            <a:endParaRPr lang="es-ES" dirty="0">
              <a:latin typeface="Century Gothic" pitchFamily="34" charset="0"/>
            </a:endParaRPr>
          </a:p>
        </p:txBody>
      </p:sp>
      <p:sp>
        <p:nvSpPr>
          <p:cNvPr id="13" name="12 Rectángulo"/>
          <p:cNvSpPr/>
          <p:nvPr/>
        </p:nvSpPr>
        <p:spPr>
          <a:xfrm>
            <a:off x="4929190" y="3645996"/>
            <a:ext cx="4143372" cy="923330"/>
          </a:xfrm>
          <a:prstGeom prst="rect">
            <a:avLst/>
          </a:prstGeom>
        </p:spPr>
        <p:txBody>
          <a:bodyPr wrap="square">
            <a:spAutoFit/>
          </a:bodyPr>
          <a:lstStyle/>
          <a:p>
            <a:r>
              <a:rPr lang="es-ES" dirty="0" smtClean="0">
                <a:latin typeface="Century Gothic" pitchFamily="34" charset="0"/>
              </a:rPr>
              <a:t>Las TIC como herramientas facilitadoras para la individualización </a:t>
            </a:r>
            <a:endParaRPr lang="es-ES" dirty="0">
              <a:latin typeface="Century Gothic" pitchFamily="34" charset="0"/>
            </a:endParaRPr>
          </a:p>
        </p:txBody>
      </p:sp>
      <p:sp>
        <p:nvSpPr>
          <p:cNvPr id="15" name="14 Rectángulo"/>
          <p:cNvSpPr/>
          <p:nvPr/>
        </p:nvSpPr>
        <p:spPr>
          <a:xfrm>
            <a:off x="4929190" y="4711495"/>
            <a:ext cx="3714776" cy="646331"/>
          </a:xfrm>
          <a:prstGeom prst="rect">
            <a:avLst/>
          </a:prstGeom>
        </p:spPr>
        <p:txBody>
          <a:bodyPr wrap="square">
            <a:spAutoFit/>
          </a:bodyPr>
          <a:lstStyle/>
          <a:p>
            <a:r>
              <a:rPr lang="es-ES" dirty="0" smtClean="0">
                <a:latin typeface="Century Gothic" pitchFamily="34" charset="0"/>
              </a:rPr>
              <a:t>Mejora de la atención a la diversidad del alumnado</a:t>
            </a:r>
            <a:endParaRPr lang="es-ES" dirty="0">
              <a:latin typeface="Century Gothic" pitchFamily="34" charset="0"/>
            </a:endParaRPr>
          </a:p>
        </p:txBody>
      </p:sp>
      <p:sp>
        <p:nvSpPr>
          <p:cNvPr id="19" name="18 Rectángulo"/>
          <p:cNvSpPr/>
          <p:nvPr/>
        </p:nvSpPr>
        <p:spPr>
          <a:xfrm>
            <a:off x="5000628" y="6286520"/>
            <a:ext cx="3813865" cy="369332"/>
          </a:xfrm>
          <a:prstGeom prst="rect">
            <a:avLst/>
          </a:prstGeom>
        </p:spPr>
        <p:txBody>
          <a:bodyPr wrap="none">
            <a:spAutoFit/>
          </a:bodyPr>
          <a:lstStyle/>
          <a:p>
            <a:pPr algn="ctr" fontAlgn="auto">
              <a:spcBef>
                <a:spcPts val="0"/>
              </a:spcBef>
              <a:spcAft>
                <a:spcPts val="0"/>
              </a:spcAft>
              <a:defRPr/>
            </a:pPr>
            <a:r>
              <a:rPr lang="es-ES" dirty="0" smtClean="0">
                <a:solidFill>
                  <a:schemeClr val="bg1"/>
                </a:solidFill>
                <a:latin typeface="Century Gothic" pitchFamily="34" charset="0"/>
              </a:rPr>
              <a:t>ENTORNO PARA EL APRENDIZAJE</a:t>
            </a:r>
            <a:endParaRPr lang="es-ES" dirty="0">
              <a:solidFill>
                <a:schemeClr val="bg1"/>
              </a:solidFill>
              <a:latin typeface="Century Gothic" pitchFamily="34" charset="0"/>
            </a:endParaRPr>
          </a:p>
        </p:txBody>
      </p:sp>
      <p:pic>
        <p:nvPicPr>
          <p:cNvPr id="20"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1" name="20 CuadroTexto"/>
          <p:cNvSpPr txBox="1"/>
          <p:nvPr/>
        </p:nvSpPr>
        <p:spPr>
          <a:xfrm>
            <a:off x="5220072" y="332656"/>
            <a:ext cx="3528392" cy="1477328"/>
          </a:xfrm>
          <a:prstGeom prst="rect">
            <a:avLst/>
          </a:prstGeom>
          <a:noFill/>
        </p:spPr>
        <p:txBody>
          <a:bodyPr wrap="square" rtlCol="0">
            <a:spAutoFit/>
          </a:bodyPr>
          <a:lstStyle/>
          <a:p>
            <a:r>
              <a:rPr lang="es-ES" dirty="0" smtClean="0">
                <a:solidFill>
                  <a:schemeClr val="accent5">
                    <a:lumMod val="75000"/>
                  </a:schemeClr>
                </a:solidFill>
                <a:latin typeface="Century Gothic" pitchFamily="34" charset="0"/>
              </a:rPr>
              <a:t>LAS TECNOLOGÍAS DE LA INFORMACIÓN, COMUNICACIÓN Y APRENDIZAJE  EN LA LOMCE.</a:t>
            </a:r>
          </a:p>
          <a:p>
            <a:endParaRPr lang="es-E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20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20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20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4" name="23 CuadroTexto"/>
          <p:cNvSpPr txBox="1"/>
          <p:nvPr/>
        </p:nvSpPr>
        <p:spPr>
          <a:xfrm>
            <a:off x="5220072" y="332656"/>
            <a:ext cx="3528392" cy="1477328"/>
          </a:xfrm>
          <a:prstGeom prst="rect">
            <a:avLst/>
          </a:prstGeom>
          <a:noFill/>
        </p:spPr>
        <p:txBody>
          <a:bodyPr wrap="square" rtlCol="0">
            <a:spAutoFit/>
          </a:bodyPr>
          <a:lstStyle/>
          <a:p>
            <a:r>
              <a:rPr lang="es-ES" dirty="0" smtClean="0">
                <a:solidFill>
                  <a:schemeClr val="accent5">
                    <a:lumMod val="75000"/>
                  </a:schemeClr>
                </a:solidFill>
                <a:latin typeface="Century Gothic" pitchFamily="34" charset="0"/>
              </a:rPr>
              <a:t>LAS TECNOLOGÍAS DE LA INFORMACIÓN, COMUNICACIÓN Y APRENDIZAJE  EN LA LOMCE.</a:t>
            </a:r>
          </a:p>
          <a:p>
            <a:endParaRPr lang="es-ES" dirty="0"/>
          </a:p>
        </p:txBody>
      </p:sp>
      <p:grpSp>
        <p:nvGrpSpPr>
          <p:cNvPr id="19" name="18 Grupo"/>
          <p:cNvGrpSpPr/>
          <p:nvPr/>
        </p:nvGrpSpPr>
        <p:grpSpPr>
          <a:xfrm>
            <a:off x="1979712" y="1837368"/>
            <a:ext cx="5400600" cy="1437258"/>
            <a:chOff x="1979712" y="1837368"/>
            <a:chExt cx="5400600" cy="1437258"/>
          </a:xfrm>
        </p:grpSpPr>
        <p:sp>
          <p:nvSpPr>
            <p:cNvPr id="13" name="12 Rectángulo"/>
            <p:cNvSpPr/>
            <p:nvPr/>
          </p:nvSpPr>
          <p:spPr>
            <a:xfrm>
              <a:off x="1979712" y="2197408"/>
              <a:ext cx="5400600" cy="1077218"/>
            </a:xfrm>
            <a:prstGeom prst="rect">
              <a:avLst/>
            </a:prstGeom>
          </p:spPr>
          <p:txBody>
            <a:bodyPr wrap="square">
              <a:spAutoFit/>
            </a:bodyPr>
            <a:lstStyle/>
            <a:p>
              <a:pPr algn="just"/>
              <a:r>
                <a:rPr lang="es-ES" sz="1600" dirty="0" smtClean="0">
                  <a:latin typeface="Century Gothic" pitchFamily="34" charset="0"/>
                </a:rPr>
                <a:t>Iniciar en la utilización, </a:t>
              </a:r>
              <a:r>
                <a:rPr lang="es-ES" sz="1600" b="1" dirty="0" smtClean="0">
                  <a:solidFill>
                    <a:schemeClr val="accent6">
                      <a:lumMod val="75000"/>
                    </a:schemeClr>
                  </a:solidFill>
                  <a:latin typeface="Century Gothic" pitchFamily="34" charset="0"/>
                </a:rPr>
                <a:t>para el aprendizaje</a:t>
              </a:r>
              <a:r>
                <a:rPr lang="es-ES" sz="1600" dirty="0" smtClean="0">
                  <a:latin typeface="Century Gothic" pitchFamily="34" charset="0"/>
                </a:rPr>
                <a:t>, de las Tecnologías de la Información y la Comunicación desarrollando un </a:t>
              </a:r>
              <a:r>
                <a:rPr lang="es-ES" sz="1600" b="1" dirty="0" smtClean="0">
                  <a:solidFill>
                    <a:schemeClr val="accent6">
                      <a:lumMod val="75000"/>
                    </a:schemeClr>
                  </a:solidFill>
                  <a:latin typeface="Century Gothic" pitchFamily="34" charset="0"/>
                </a:rPr>
                <a:t>espíritu crítico</a:t>
              </a:r>
              <a:r>
                <a:rPr lang="es-ES" sz="1600" dirty="0" smtClean="0">
                  <a:latin typeface="Century Gothic" pitchFamily="34" charset="0"/>
                </a:rPr>
                <a:t> ante los mensajes que reciben y elaboran.</a:t>
              </a:r>
              <a:endParaRPr lang="es-ES" sz="1600" dirty="0">
                <a:latin typeface="Century Gothic" pitchFamily="34" charset="0"/>
              </a:endParaRPr>
            </a:p>
          </p:txBody>
        </p:sp>
        <p:sp>
          <p:nvSpPr>
            <p:cNvPr id="14" name="13 CuadroTexto"/>
            <p:cNvSpPr txBox="1"/>
            <p:nvPr/>
          </p:nvSpPr>
          <p:spPr>
            <a:xfrm>
              <a:off x="2051720" y="1837368"/>
              <a:ext cx="5256584" cy="369332"/>
            </a:xfrm>
            <a:prstGeom prst="rect">
              <a:avLst/>
            </a:prstGeom>
            <a:solidFill>
              <a:schemeClr val="tx2">
                <a:lumMod val="20000"/>
                <a:lumOff val="80000"/>
              </a:schemeClr>
            </a:solidFill>
          </p:spPr>
          <p:txBody>
            <a:bodyPr wrap="square" rtlCol="0">
              <a:spAutoFit/>
            </a:bodyPr>
            <a:lstStyle/>
            <a:p>
              <a:pPr algn="ctr"/>
              <a:r>
                <a:rPr lang="es-ES" dirty="0" smtClean="0">
                  <a:latin typeface="Century Gothic" pitchFamily="34" charset="0"/>
                </a:rPr>
                <a:t>OBJETIVO EN EDUCACIÓN PRIMARIA</a:t>
              </a:r>
              <a:endParaRPr lang="es-ES" dirty="0">
                <a:latin typeface="Century Gothic" pitchFamily="34" charset="0"/>
              </a:endParaRPr>
            </a:p>
          </p:txBody>
        </p:sp>
      </p:grpSp>
      <p:sp>
        <p:nvSpPr>
          <p:cNvPr id="15" name="14 Rectángulo"/>
          <p:cNvSpPr/>
          <p:nvPr/>
        </p:nvSpPr>
        <p:spPr>
          <a:xfrm>
            <a:off x="2051720" y="3717032"/>
            <a:ext cx="5184576" cy="1569660"/>
          </a:xfrm>
          <a:prstGeom prst="rect">
            <a:avLst/>
          </a:prstGeom>
        </p:spPr>
        <p:txBody>
          <a:bodyPr wrap="square">
            <a:spAutoFit/>
          </a:bodyPr>
          <a:lstStyle/>
          <a:p>
            <a:pPr algn="just"/>
            <a:r>
              <a:rPr lang="es-ES" sz="1600" dirty="0" smtClean="0">
                <a:latin typeface="Century Gothic" pitchFamily="34" charset="0"/>
              </a:rPr>
              <a:t>Desarrollar destrezas básicas en la utilización de las fuentes de información para, con sentido crítico, </a:t>
            </a:r>
            <a:r>
              <a:rPr lang="es-ES" sz="1600" b="1" dirty="0" smtClean="0">
                <a:solidFill>
                  <a:schemeClr val="accent6">
                    <a:lumMod val="75000"/>
                  </a:schemeClr>
                </a:solidFill>
                <a:latin typeface="Century Gothic" pitchFamily="34" charset="0"/>
              </a:rPr>
              <a:t>adquirir nuevos conocimientos</a:t>
            </a:r>
            <a:r>
              <a:rPr lang="es-ES" sz="1600" dirty="0" smtClean="0">
                <a:latin typeface="Century Gothic" pitchFamily="34" charset="0"/>
              </a:rPr>
              <a:t>. Adquirir una </a:t>
            </a:r>
            <a:r>
              <a:rPr lang="es-ES" sz="1600" b="1" dirty="0" smtClean="0">
                <a:solidFill>
                  <a:schemeClr val="accent6">
                    <a:lumMod val="75000"/>
                  </a:schemeClr>
                </a:solidFill>
                <a:latin typeface="Century Gothic" pitchFamily="34" charset="0"/>
              </a:rPr>
              <a:t>preparación básica </a:t>
            </a:r>
            <a:r>
              <a:rPr lang="es-ES" sz="1600" dirty="0" smtClean="0">
                <a:latin typeface="Century Gothic" pitchFamily="34" charset="0"/>
              </a:rPr>
              <a:t>en el campo de las tecnologías, especialmente las de la información y la comunicación.</a:t>
            </a:r>
            <a:endParaRPr lang="es-ES" sz="1600" dirty="0">
              <a:latin typeface="Century Gothic" pitchFamily="34" charset="0"/>
            </a:endParaRPr>
          </a:p>
        </p:txBody>
      </p:sp>
      <p:sp>
        <p:nvSpPr>
          <p:cNvPr id="16" name="15 CuadroTexto"/>
          <p:cNvSpPr txBox="1"/>
          <p:nvPr/>
        </p:nvSpPr>
        <p:spPr>
          <a:xfrm>
            <a:off x="2051720" y="3356992"/>
            <a:ext cx="5184576" cy="369332"/>
          </a:xfrm>
          <a:prstGeom prst="rect">
            <a:avLst/>
          </a:prstGeom>
          <a:solidFill>
            <a:schemeClr val="tx2">
              <a:lumMod val="20000"/>
              <a:lumOff val="80000"/>
            </a:schemeClr>
          </a:solidFill>
        </p:spPr>
        <p:txBody>
          <a:bodyPr wrap="square" rtlCol="0">
            <a:spAutoFit/>
          </a:bodyPr>
          <a:lstStyle/>
          <a:p>
            <a:pPr algn="ctr"/>
            <a:r>
              <a:rPr lang="es-ES" dirty="0" smtClean="0">
                <a:latin typeface="Century Gothic" pitchFamily="34" charset="0"/>
              </a:rPr>
              <a:t>OBJETIVO EN SECUNDARIA OBLIGATORIA</a:t>
            </a:r>
            <a:endParaRPr lang="es-ES" dirty="0">
              <a:latin typeface="Century Gothic" pitchFamily="34" charset="0"/>
            </a:endParaRPr>
          </a:p>
        </p:txBody>
      </p:sp>
      <p:sp>
        <p:nvSpPr>
          <p:cNvPr id="17" name="16 Rectángulo"/>
          <p:cNvSpPr/>
          <p:nvPr/>
        </p:nvSpPr>
        <p:spPr>
          <a:xfrm>
            <a:off x="2123728" y="5733256"/>
            <a:ext cx="4968552" cy="830997"/>
          </a:xfrm>
          <a:prstGeom prst="rect">
            <a:avLst/>
          </a:prstGeom>
        </p:spPr>
        <p:txBody>
          <a:bodyPr wrap="square">
            <a:spAutoFit/>
          </a:bodyPr>
          <a:lstStyle/>
          <a:p>
            <a:pPr algn="just"/>
            <a:r>
              <a:rPr lang="es-ES" sz="1600" b="1" dirty="0" smtClean="0">
                <a:solidFill>
                  <a:schemeClr val="accent6">
                    <a:lumMod val="75000"/>
                  </a:schemeClr>
                </a:solidFill>
                <a:latin typeface="Century Gothic" pitchFamily="34" charset="0"/>
              </a:rPr>
              <a:t>Utilizar con solvencia y responsabilidad </a:t>
            </a:r>
            <a:r>
              <a:rPr lang="es-ES" sz="1600" dirty="0" smtClean="0">
                <a:latin typeface="Century Gothic" pitchFamily="34" charset="0"/>
              </a:rPr>
              <a:t>las tecnologías de la información y la</a:t>
            </a:r>
            <a:br>
              <a:rPr lang="es-ES" sz="1600" dirty="0" smtClean="0">
                <a:latin typeface="Century Gothic" pitchFamily="34" charset="0"/>
              </a:rPr>
            </a:br>
            <a:r>
              <a:rPr lang="es-ES" sz="1600" dirty="0" smtClean="0">
                <a:latin typeface="Century Gothic" pitchFamily="34" charset="0"/>
              </a:rPr>
              <a:t>comunicación.</a:t>
            </a:r>
            <a:endParaRPr lang="es-ES" sz="1600" dirty="0">
              <a:latin typeface="Century Gothic" pitchFamily="34" charset="0"/>
            </a:endParaRPr>
          </a:p>
        </p:txBody>
      </p:sp>
      <p:sp>
        <p:nvSpPr>
          <p:cNvPr id="18" name="17 CuadroTexto"/>
          <p:cNvSpPr txBox="1"/>
          <p:nvPr/>
        </p:nvSpPr>
        <p:spPr>
          <a:xfrm>
            <a:off x="2123728" y="5301208"/>
            <a:ext cx="4968552" cy="369332"/>
          </a:xfrm>
          <a:prstGeom prst="rect">
            <a:avLst/>
          </a:prstGeom>
          <a:solidFill>
            <a:schemeClr val="tx2">
              <a:lumMod val="20000"/>
              <a:lumOff val="80000"/>
            </a:schemeClr>
          </a:solidFill>
        </p:spPr>
        <p:txBody>
          <a:bodyPr wrap="square" rtlCol="0">
            <a:spAutoFit/>
          </a:bodyPr>
          <a:lstStyle/>
          <a:p>
            <a:pPr algn="ctr"/>
            <a:r>
              <a:rPr lang="es-ES" dirty="0" smtClean="0">
                <a:latin typeface="Century Gothic" pitchFamily="34" charset="0"/>
              </a:rPr>
              <a:t>OBJETIVO EN BACHILLERATO</a:t>
            </a:r>
            <a:endParaRPr lang="es-ES" dirty="0">
              <a:latin typeface="Century Gothic"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2000"/>
                                        <p:tgtEl>
                                          <p:spTgt spid="1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20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2000"/>
                                        <p:tgtEl>
                                          <p:spTgt spid="1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17" grpId="0"/>
      <p:bldP spid="1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Rectángulo"/>
          <p:cNvSpPr/>
          <p:nvPr/>
        </p:nvSpPr>
        <p:spPr>
          <a:xfrm>
            <a:off x="5000628" y="6277743"/>
            <a:ext cx="3813865" cy="369332"/>
          </a:xfrm>
          <a:prstGeom prst="rect">
            <a:avLst/>
          </a:prstGeom>
        </p:spPr>
        <p:txBody>
          <a:bodyPr wrap="none">
            <a:spAutoFit/>
          </a:bodyPr>
          <a:lstStyle/>
          <a:p>
            <a:pPr algn="ctr" fontAlgn="auto">
              <a:spcBef>
                <a:spcPts val="0"/>
              </a:spcBef>
              <a:spcAft>
                <a:spcPts val="0"/>
              </a:spcAft>
              <a:defRPr/>
            </a:pPr>
            <a:r>
              <a:rPr lang="es-ES" dirty="0" smtClean="0">
                <a:solidFill>
                  <a:schemeClr val="bg1"/>
                </a:solidFill>
                <a:latin typeface="Century Gothic" pitchFamily="34" charset="0"/>
              </a:rPr>
              <a:t>ENTORNO PARA EL APRENDIZAJE</a:t>
            </a:r>
            <a:endParaRPr lang="es-ES" dirty="0">
              <a:solidFill>
                <a:schemeClr val="bg1"/>
              </a:solidFill>
              <a:latin typeface="Century Gothic" pitchFamily="34" charset="0"/>
            </a:endParaRPr>
          </a:p>
        </p:txBody>
      </p:sp>
      <p:sp>
        <p:nvSpPr>
          <p:cNvPr id="21" name="20 CuadroTexto"/>
          <p:cNvSpPr txBox="1">
            <a:spLocks noChangeArrowheads="1"/>
          </p:cNvSpPr>
          <p:nvPr/>
        </p:nvSpPr>
        <p:spPr bwMode="auto">
          <a:xfrm>
            <a:off x="6786578" y="3634537"/>
            <a:ext cx="2132016" cy="646331"/>
          </a:xfrm>
          <a:prstGeom prst="rect">
            <a:avLst/>
          </a:prstGeom>
          <a:noFill/>
          <a:ln w="9525">
            <a:noFill/>
            <a:miter lim="800000"/>
            <a:headEnd/>
            <a:tailEnd/>
          </a:ln>
        </p:spPr>
        <p:txBody>
          <a:bodyPr wrap="square">
            <a:spAutoFit/>
          </a:bodyPr>
          <a:lstStyle/>
          <a:p>
            <a:r>
              <a:rPr lang="es-ES" dirty="0">
                <a:latin typeface="Century Gothic" pitchFamily="34" charset="0"/>
              </a:rPr>
              <a:t>Actitudes en el uso de las TIC</a:t>
            </a:r>
          </a:p>
        </p:txBody>
      </p:sp>
      <p:sp>
        <p:nvSpPr>
          <p:cNvPr id="22" name="21 CuadroTexto"/>
          <p:cNvSpPr txBox="1">
            <a:spLocks noChangeArrowheads="1"/>
          </p:cNvSpPr>
          <p:nvPr/>
        </p:nvSpPr>
        <p:spPr bwMode="auto">
          <a:xfrm>
            <a:off x="6429388" y="4848983"/>
            <a:ext cx="2346325" cy="1200150"/>
          </a:xfrm>
          <a:prstGeom prst="rect">
            <a:avLst/>
          </a:prstGeom>
          <a:noFill/>
          <a:ln w="9525">
            <a:noFill/>
            <a:miter lim="800000"/>
            <a:headEnd/>
            <a:tailEnd/>
          </a:ln>
        </p:spPr>
        <p:txBody>
          <a:bodyPr>
            <a:spAutoFit/>
          </a:bodyPr>
          <a:lstStyle/>
          <a:p>
            <a:r>
              <a:rPr lang="es-ES" dirty="0">
                <a:latin typeface="Century Gothic" pitchFamily="34" charset="0"/>
              </a:rPr>
              <a:t>Uso de las herramientas  de  expresión con las TIC</a:t>
            </a:r>
            <a:endParaRPr lang="es-ES" dirty="0"/>
          </a:p>
        </p:txBody>
      </p:sp>
      <p:sp>
        <p:nvSpPr>
          <p:cNvPr id="23" name="22 CuadroTexto"/>
          <p:cNvSpPr txBox="1">
            <a:spLocks noChangeArrowheads="1"/>
          </p:cNvSpPr>
          <p:nvPr/>
        </p:nvSpPr>
        <p:spPr bwMode="auto">
          <a:xfrm>
            <a:off x="571472" y="4920421"/>
            <a:ext cx="2835325" cy="1200329"/>
          </a:xfrm>
          <a:prstGeom prst="rect">
            <a:avLst/>
          </a:prstGeom>
          <a:noFill/>
          <a:ln w="9525">
            <a:noFill/>
            <a:miter lim="800000"/>
            <a:headEnd/>
            <a:tailEnd/>
          </a:ln>
        </p:spPr>
        <p:txBody>
          <a:bodyPr wrap="square">
            <a:spAutoFit/>
          </a:bodyPr>
          <a:lstStyle/>
          <a:p>
            <a:pPr algn="r"/>
            <a:r>
              <a:rPr lang="es-ES" dirty="0">
                <a:latin typeface="Century Gothic" pitchFamily="34" charset="0"/>
              </a:rPr>
              <a:t>Obtención, selección, procesamiento y comunicación de información</a:t>
            </a:r>
            <a:endParaRPr lang="es-ES" dirty="0"/>
          </a:p>
        </p:txBody>
      </p:sp>
      <p:sp>
        <p:nvSpPr>
          <p:cNvPr id="24" name="23 CuadroTexto"/>
          <p:cNvSpPr txBox="1">
            <a:spLocks noChangeArrowheads="1"/>
          </p:cNvSpPr>
          <p:nvPr/>
        </p:nvSpPr>
        <p:spPr bwMode="auto">
          <a:xfrm>
            <a:off x="642910" y="3348785"/>
            <a:ext cx="2447925" cy="922337"/>
          </a:xfrm>
          <a:prstGeom prst="rect">
            <a:avLst/>
          </a:prstGeom>
          <a:noFill/>
          <a:ln w="9525">
            <a:noFill/>
            <a:miter lim="800000"/>
            <a:headEnd/>
            <a:tailEnd/>
          </a:ln>
        </p:spPr>
        <p:txBody>
          <a:bodyPr>
            <a:spAutoFit/>
          </a:bodyPr>
          <a:lstStyle/>
          <a:p>
            <a:pPr algn="r"/>
            <a:r>
              <a:rPr lang="es-ES" dirty="0">
                <a:latin typeface="Century Gothic" pitchFamily="34" charset="0"/>
              </a:rPr>
              <a:t>Conocimiento instrumental y usos básicos de las TIC</a:t>
            </a:r>
            <a:endParaRPr lang="es-ES" dirty="0"/>
          </a:p>
        </p:txBody>
      </p:sp>
      <p:sp>
        <p:nvSpPr>
          <p:cNvPr id="25" name="24 Elipse"/>
          <p:cNvSpPr/>
          <p:nvPr/>
        </p:nvSpPr>
        <p:spPr>
          <a:xfrm>
            <a:off x="3878288" y="2593124"/>
            <a:ext cx="2025650" cy="2025650"/>
          </a:xfrm>
          <a:prstGeom prst="ellipse">
            <a:avLst/>
          </a:prstGeom>
        </p:spPr>
        <p:style>
          <a:lnRef idx="2">
            <a:schemeClr val="lt1">
              <a:hueOff val="0"/>
              <a:satOff val="0"/>
              <a:lumOff val="0"/>
              <a:alphaOff val="0"/>
            </a:schemeClr>
          </a:lnRef>
          <a:fillRef idx="1">
            <a:schemeClr val="accent5">
              <a:alpha val="50000"/>
              <a:hueOff val="0"/>
              <a:satOff val="0"/>
              <a:lumOff val="0"/>
              <a:alphaOff val="0"/>
            </a:schemeClr>
          </a:fillRef>
          <a:effectRef idx="0">
            <a:schemeClr val="accent5">
              <a:alpha val="50000"/>
              <a:hueOff val="0"/>
              <a:satOff val="0"/>
              <a:lumOff val="0"/>
              <a:alphaOff val="0"/>
            </a:schemeClr>
          </a:effectRef>
          <a:fontRef idx="minor">
            <a:schemeClr val="tx1"/>
          </a:fontRef>
        </p:style>
      </p:sp>
      <p:sp>
        <p:nvSpPr>
          <p:cNvPr id="26" name="25 Elipse"/>
          <p:cNvSpPr/>
          <p:nvPr/>
        </p:nvSpPr>
        <p:spPr>
          <a:xfrm>
            <a:off x="4649813" y="3153511"/>
            <a:ext cx="2024062" cy="2025650"/>
          </a:xfrm>
          <a:prstGeom prst="ellipse">
            <a:avLst/>
          </a:prstGeom>
        </p:spPr>
        <p:style>
          <a:lnRef idx="2">
            <a:schemeClr val="lt1">
              <a:hueOff val="0"/>
              <a:satOff val="0"/>
              <a:lumOff val="0"/>
              <a:alphaOff val="0"/>
            </a:schemeClr>
          </a:lnRef>
          <a:fillRef idx="1">
            <a:schemeClr val="accent5">
              <a:alpha val="50000"/>
              <a:hueOff val="-2483469"/>
              <a:satOff val="9953"/>
              <a:lumOff val="2157"/>
              <a:alphaOff val="0"/>
            </a:schemeClr>
          </a:fillRef>
          <a:effectRef idx="0">
            <a:schemeClr val="accent5">
              <a:alpha val="50000"/>
              <a:hueOff val="-2483469"/>
              <a:satOff val="9953"/>
              <a:lumOff val="2157"/>
              <a:alphaOff val="0"/>
            </a:schemeClr>
          </a:effectRef>
          <a:fontRef idx="minor">
            <a:schemeClr val="tx1"/>
          </a:fontRef>
        </p:style>
      </p:sp>
      <p:sp>
        <p:nvSpPr>
          <p:cNvPr id="27" name="26 Elipse"/>
          <p:cNvSpPr/>
          <p:nvPr/>
        </p:nvSpPr>
        <p:spPr>
          <a:xfrm>
            <a:off x="4354538" y="4059974"/>
            <a:ext cx="2025650" cy="2024062"/>
          </a:xfrm>
          <a:prstGeom prst="ellipse">
            <a:avLst/>
          </a:prstGeom>
        </p:spPr>
        <p:style>
          <a:lnRef idx="2">
            <a:schemeClr val="lt1">
              <a:hueOff val="0"/>
              <a:satOff val="0"/>
              <a:lumOff val="0"/>
              <a:alphaOff val="0"/>
            </a:schemeClr>
          </a:lnRef>
          <a:fillRef idx="1">
            <a:schemeClr val="accent5">
              <a:alpha val="50000"/>
              <a:hueOff val="-4966938"/>
              <a:satOff val="19906"/>
              <a:lumOff val="4314"/>
              <a:alphaOff val="0"/>
            </a:schemeClr>
          </a:fillRef>
          <a:effectRef idx="0">
            <a:schemeClr val="accent5">
              <a:alpha val="50000"/>
              <a:hueOff val="-4966938"/>
              <a:satOff val="19906"/>
              <a:lumOff val="4314"/>
              <a:alphaOff val="0"/>
            </a:schemeClr>
          </a:effectRef>
          <a:fontRef idx="minor">
            <a:schemeClr val="tx1"/>
          </a:fontRef>
        </p:style>
      </p:sp>
      <p:sp>
        <p:nvSpPr>
          <p:cNvPr id="28" name="27 Elipse"/>
          <p:cNvSpPr/>
          <p:nvPr/>
        </p:nvSpPr>
        <p:spPr>
          <a:xfrm>
            <a:off x="3402038" y="4059974"/>
            <a:ext cx="2025650" cy="2024062"/>
          </a:xfrm>
          <a:prstGeom prst="ellipse">
            <a:avLst/>
          </a:prstGeom>
        </p:spPr>
        <p:style>
          <a:lnRef idx="2">
            <a:schemeClr val="lt1">
              <a:hueOff val="0"/>
              <a:satOff val="0"/>
              <a:lumOff val="0"/>
              <a:alphaOff val="0"/>
            </a:schemeClr>
          </a:lnRef>
          <a:fillRef idx="1">
            <a:schemeClr val="accent5">
              <a:alpha val="50000"/>
              <a:hueOff val="-7450407"/>
              <a:satOff val="29858"/>
              <a:lumOff val="6471"/>
              <a:alphaOff val="0"/>
            </a:schemeClr>
          </a:fillRef>
          <a:effectRef idx="0">
            <a:schemeClr val="accent5">
              <a:alpha val="50000"/>
              <a:hueOff val="-7450407"/>
              <a:satOff val="29858"/>
              <a:lumOff val="6471"/>
              <a:alphaOff val="0"/>
            </a:schemeClr>
          </a:effectRef>
          <a:fontRef idx="minor">
            <a:schemeClr val="tx1"/>
          </a:fontRef>
        </p:style>
      </p:sp>
      <p:sp>
        <p:nvSpPr>
          <p:cNvPr id="31" name="30 Elipse"/>
          <p:cNvSpPr/>
          <p:nvPr/>
        </p:nvSpPr>
        <p:spPr>
          <a:xfrm>
            <a:off x="3108350" y="3120163"/>
            <a:ext cx="2025650" cy="2025650"/>
          </a:xfrm>
          <a:prstGeom prst="ellipse">
            <a:avLst/>
          </a:prstGeom>
        </p:spPr>
        <p:style>
          <a:lnRef idx="2">
            <a:schemeClr val="lt1">
              <a:hueOff val="0"/>
              <a:satOff val="0"/>
              <a:lumOff val="0"/>
              <a:alphaOff val="0"/>
            </a:schemeClr>
          </a:lnRef>
          <a:fillRef idx="1">
            <a:schemeClr val="accent5">
              <a:alpha val="50000"/>
              <a:hueOff val="-9933876"/>
              <a:satOff val="39811"/>
              <a:lumOff val="8628"/>
              <a:alphaOff val="0"/>
            </a:schemeClr>
          </a:fillRef>
          <a:effectRef idx="0">
            <a:schemeClr val="accent5">
              <a:alpha val="50000"/>
              <a:hueOff val="-9933876"/>
              <a:satOff val="39811"/>
              <a:lumOff val="8628"/>
              <a:alphaOff val="0"/>
            </a:schemeClr>
          </a:effectRef>
          <a:fontRef idx="minor">
            <a:schemeClr val="tx1"/>
          </a:fontRef>
        </p:style>
      </p:sp>
      <p:sp>
        <p:nvSpPr>
          <p:cNvPr id="32" name="31 CuadroTexto"/>
          <p:cNvSpPr txBox="1">
            <a:spLocks noChangeArrowheads="1"/>
          </p:cNvSpPr>
          <p:nvPr/>
        </p:nvSpPr>
        <p:spPr bwMode="auto">
          <a:xfrm>
            <a:off x="3357554" y="1777149"/>
            <a:ext cx="3214710" cy="923330"/>
          </a:xfrm>
          <a:prstGeom prst="rect">
            <a:avLst/>
          </a:prstGeom>
          <a:noFill/>
          <a:ln w="9525">
            <a:noFill/>
            <a:miter lim="800000"/>
            <a:headEnd/>
            <a:tailEnd/>
          </a:ln>
        </p:spPr>
        <p:txBody>
          <a:bodyPr wrap="square">
            <a:spAutoFit/>
          </a:bodyPr>
          <a:lstStyle/>
          <a:p>
            <a:pPr algn="ctr"/>
            <a:r>
              <a:rPr lang="es-ES" dirty="0">
                <a:latin typeface="Century Gothic" pitchFamily="34" charset="0"/>
              </a:rPr>
              <a:t>Uso  de las  herramientas de comunicación social y aprendizaje</a:t>
            </a:r>
            <a:endParaRPr lang="es-ES" dirty="0"/>
          </a:p>
        </p:txBody>
      </p:sp>
      <p:pic>
        <p:nvPicPr>
          <p:cNvPr id="37"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38" name="37 CuadroTexto"/>
          <p:cNvSpPr txBox="1"/>
          <p:nvPr/>
        </p:nvSpPr>
        <p:spPr>
          <a:xfrm>
            <a:off x="5220072" y="332656"/>
            <a:ext cx="3528392" cy="1477328"/>
          </a:xfrm>
          <a:prstGeom prst="rect">
            <a:avLst/>
          </a:prstGeom>
          <a:noFill/>
        </p:spPr>
        <p:txBody>
          <a:bodyPr wrap="square" rtlCol="0">
            <a:spAutoFit/>
          </a:bodyPr>
          <a:lstStyle/>
          <a:p>
            <a:r>
              <a:rPr lang="es-ES" dirty="0" smtClean="0">
                <a:solidFill>
                  <a:schemeClr val="accent5">
                    <a:lumMod val="75000"/>
                  </a:schemeClr>
                </a:solidFill>
                <a:latin typeface="Century Gothic" pitchFamily="34" charset="0"/>
              </a:rPr>
              <a:t>LAS TECNOLOGÍAS DE LA INFORMACIÓN, COMUNICACIÓN Y APRENDIZAJE  EN LA LOMCE.</a:t>
            </a:r>
          </a:p>
          <a:p>
            <a:endParaRPr lang="es-E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20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20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20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20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3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37 Flecha derecha"/>
          <p:cNvSpPr/>
          <p:nvPr/>
        </p:nvSpPr>
        <p:spPr>
          <a:xfrm>
            <a:off x="2428876" y="3429000"/>
            <a:ext cx="4786346" cy="785818"/>
          </a:xfrm>
          <a:prstGeom prst="rightArrow">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7" name="36 Rectángulo redondeado"/>
          <p:cNvSpPr/>
          <p:nvPr/>
        </p:nvSpPr>
        <p:spPr>
          <a:xfrm>
            <a:off x="4643454" y="2428868"/>
            <a:ext cx="1928826" cy="3143272"/>
          </a:xfrm>
          <a:prstGeom prst="roundRect">
            <a:avLst/>
          </a:prstGeom>
          <a:solidFill>
            <a:srgbClr val="FFC000"/>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9" name="15 CuadroTexto"/>
          <p:cNvSpPr txBox="1">
            <a:spLocks noChangeArrowheads="1"/>
          </p:cNvSpPr>
          <p:nvPr/>
        </p:nvSpPr>
        <p:spPr bwMode="auto">
          <a:xfrm>
            <a:off x="214330" y="3571876"/>
            <a:ext cx="2286000" cy="646331"/>
          </a:xfrm>
          <a:prstGeom prst="rect">
            <a:avLst/>
          </a:prstGeom>
          <a:noFill/>
          <a:ln w="9525">
            <a:noFill/>
            <a:miter lim="800000"/>
            <a:headEnd/>
            <a:tailEnd/>
          </a:ln>
        </p:spPr>
        <p:txBody>
          <a:bodyPr>
            <a:spAutoFit/>
          </a:bodyPr>
          <a:lstStyle/>
          <a:p>
            <a:pPr algn="ctr"/>
            <a:r>
              <a:rPr lang="es-ES" dirty="0" smtClean="0">
                <a:latin typeface="Century Gothic" pitchFamily="34" charset="0"/>
              </a:rPr>
              <a:t>CONTENIDOS TIC EN CURRICULO</a:t>
            </a:r>
            <a:endParaRPr lang="es-ES" dirty="0">
              <a:latin typeface="Century Gothic" pitchFamily="34" charset="0"/>
            </a:endParaRPr>
          </a:p>
        </p:txBody>
      </p:sp>
      <p:sp>
        <p:nvSpPr>
          <p:cNvPr id="40" name="15 CuadroTexto"/>
          <p:cNvSpPr txBox="1">
            <a:spLocks noChangeArrowheads="1"/>
          </p:cNvSpPr>
          <p:nvPr/>
        </p:nvSpPr>
        <p:spPr bwMode="auto">
          <a:xfrm>
            <a:off x="6929470" y="3429000"/>
            <a:ext cx="2286000" cy="646331"/>
          </a:xfrm>
          <a:prstGeom prst="rect">
            <a:avLst/>
          </a:prstGeom>
          <a:noFill/>
          <a:ln w="9525">
            <a:noFill/>
            <a:miter lim="800000"/>
            <a:headEnd/>
            <a:tailEnd/>
          </a:ln>
        </p:spPr>
        <p:txBody>
          <a:bodyPr>
            <a:spAutoFit/>
          </a:bodyPr>
          <a:lstStyle/>
          <a:p>
            <a:pPr algn="ctr"/>
            <a:r>
              <a:rPr lang="es-ES" dirty="0" smtClean="0">
                <a:latin typeface="Century Gothic" pitchFamily="34" charset="0"/>
              </a:rPr>
              <a:t>COMPETENCIA DIGITAL</a:t>
            </a:r>
            <a:endParaRPr lang="es-ES" dirty="0">
              <a:latin typeface="Century Gothic" pitchFamily="34" charset="0"/>
            </a:endParaRPr>
          </a:p>
        </p:txBody>
      </p:sp>
      <p:sp>
        <p:nvSpPr>
          <p:cNvPr id="33" name="32 Rectángulo redondeado"/>
          <p:cNvSpPr/>
          <p:nvPr/>
        </p:nvSpPr>
        <p:spPr>
          <a:xfrm>
            <a:off x="2571752" y="2428868"/>
            <a:ext cx="1928826" cy="3143272"/>
          </a:xfrm>
          <a:prstGeom prst="roundRect">
            <a:avLst/>
          </a:prstGeom>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40 Rectángulo redondeado"/>
          <p:cNvSpPr/>
          <p:nvPr/>
        </p:nvSpPr>
        <p:spPr>
          <a:xfrm>
            <a:off x="2786067" y="3071810"/>
            <a:ext cx="1571636" cy="571500"/>
          </a:xfrm>
          <a:prstGeom prst="round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600" dirty="0" smtClean="0">
                <a:solidFill>
                  <a:schemeClr val="bg1"/>
                </a:solidFill>
                <a:latin typeface="Century Gothic" pitchFamily="34" charset="0"/>
              </a:rPr>
              <a:t>ÁREAS</a:t>
            </a:r>
            <a:endParaRPr lang="es-ES" sz="1600" dirty="0">
              <a:solidFill>
                <a:schemeClr val="bg1"/>
              </a:solidFill>
              <a:latin typeface="Century Gothic" pitchFamily="34" charset="0"/>
            </a:endParaRPr>
          </a:p>
        </p:txBody>
      </p:sp>
      <p:sp>
        <p:nvSpPr>
          <p:cNvPr id="42" name="41 Rectángulo redondeado"/>
          <p:cNvSpPr/>
          <p:nvPr/>
        </p:nvSpPr>
        <p:spPr>
          <a:xfrm>
            <a:off x="2786067" y="3786185"/>
            <a:ext cx="1571636" cy="571500"/>
          </a:xfrm>
          <a:prstGeom prst="round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600" dirty="0" smtClean="0">
                <a:solidFill>
                  <a:schemeClr val="bg1"/>
                </a:solidFill>
                <a:latin typeface="Century Gothic" pitchFamily="34" charset="0"/>
              </a:rPr>
              <a:t>BLOQUES</a:t>
            </a:r>
            <a:endParaRPr lang="es-ES" sz="1600" dirty="0">
              <a:solidFill>
                <a:schemeClr val="bg1"/>
              </a:solidFill>
              <a:latin typeface="Century Gothic" pitchFamily="34" charset="0"/>
            </a:endParaRPr>
          </a:p>
        </p:txBody>
      </p:sp>
      <p:sp>
        <p:nvSpPr>
          <p:cNvPr id="43" name="42 Rectángulo redondeado"/>
          <p:cNvSpPr/>
          <p:nvPr/>
        </p:nvSpPr>
        <p:spPr>
          <a:xfrm>
            <a:off x="2786066" y="4500560"/>
            <a:ext cx="1571636" cy="571500"/>
          </a:xfrm>
          <a:prstGeom prst="round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600" dirty="0" smtClean="0">
                <a:solidFill>
                  <a:schemeClr val="bg1"/>
                </a:solidFill>
                <a:latin typeface="Century Gothic" pitchFamily="34" charset="0"/>
              </a:rPr>
              <a:t>CONTENIDOS</a:t>
            </a:r>
            <a:endParaRPr lang="es-ES" sz="1600" dirty="0">
              <a:solidFill>
                <a:schemeClr val="bg1"/>
              </a:solidFill>
              <a:latin typeface="Century Gothic" pitchFamily="34" charset="0"/>
            </a:endParaRPr>
          </a:p>
        </p:txBody>
      </p:sp>
      <p:sp>
        <p:nvSpPr>
          <p:cNvPr id="44" name="43 Rectángulo redondeado"/>
          <p:cNvSpPr/>
          <p:nvPr/>
        </p:nvSpPr>
        <p:spPr>
          <a:xfrm>
            <a:off x="4772054" y="3286124"/>
            <a:ext cx="1728788" cy="571500"/>
          </a:xfrm>
          <a:prstGeom prst="round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600" dirty="0" smtClean="0">
                <a:solidFill>
                  <a:schemeClr val="bg1"/>
                </a:solidFill>
                <a:latin typeface="Century Gothic" pitchFamily="34" charset="0"/>
              </a:rPr>
              <a:t>CRITERIOS</a:t>
            </a:r>
            <a:endParaRPr lang="es-ES" sz="1600" dirty="0">
              <a:solidFill>
                <a:schemeClr val="bg1"/>
              </a:solidFill>
              <a:latin typeface="Century Gothic" pitchFamily="34" charset="0"/>
            </a:endParaRPr>
          </a:p>
          <a:p>
            <a:pPr algn="ctr">
              <a:defRPr/>
            </a:pPr>
            <a:r>
              <a:rPr lang="es-ES" sz="1600" dirty="0">
                <a:solidFill>
                  <a:schemeClr val="bg1"/>
                </a:solidFill>
                <a:latin typeface="Century Gothic" pitchFamily="34" charset="0"/>
              </a:rPr>
              <a:t>EVALUACIÓN</a:t>
            </a:r>
          </a:p>
        </p:txBody>
      </p:sp>
      <p:sp>
        <p:nvSpPr>
          <p:cNvPr id="45" name="44 Rectángulo redondeado"/>
          <p:cNvSpPr/>
          <p:nvPr/>
        </p:nvSpPr>
        <p:spPr>
          <a:xfrm>
            <a:off x="4772054" y="4000499"/>
            <a:ext cx="1728788" cy="571500"/>
          </a:xfrm>
          <a:prstGeom prst="round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600" dirty="0" smtClean="0">
                <a:solidFill>
                  <a:schemeClr val="bg1"/>
                </a:solidFill>
                <a:latin typeface="Century Gothic" pitchFamily="34" charset="0"/>
              </a:rPr>
              <a:t>ESTANDARES</a:t>
            </a:r>
            <a:endParaRPr lang="es-ES" sz="1600" dirty="0">
              <a:solidFill>
                <a:schemeClr val="bg1"/>
              </a:solidFill>
              <a:latin typeface="Century Gothic" pitchFamily="34" charset="0"/>
            </a:endParaRPr>
          </a:p>
          <a:p>
            <a:pPr algn="ctr">
              <a:defRPr/>
            </a:pPr>
            <a:r>
              <a:rPr lang="es-ES" sz="1600" dirty="0">
                <a:solidFill>
                  <a:schemeClr val="bg1"/>
                </a:solidFill>
                <a:latin typeface="Century Gothic" pitchFamily="34" charset="0"/>
              </a:rPr>
              <a:t>APRENDIZAJE</a:t>
            </a:r>
          </a:p>
        </p:txBody>
      </p:sp>
      <p:sp>
        <p:nvSpPr>
          <p:cNvPr id="46" name="45 Flecha abajo"/>
          <p:cNvSpPr/>
          <p:nvPr/>
        </p:nvSpPr>
        <p:spPr>
          <a:xfrm>
            <a:off x="5357834" y="4714884"/>
            <a:ext cx="571504" cy="1000132"/>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47" name="46 Conector recto"/>
          <p:cNvCxnSpPr/>
          <p:nvPr/>
        </p:nvCxnSpPr>
        <p:spPr>
          <a:xfrm>
            <a:off x="3071818" y="5835867"/>
            <a:ext cx="5072098" cy="1588"/>
          </a:xfrm>
          <a:prstGeom prst="line">
            <a:avLst/>
          </a:prstGeom>
        </p:spPr>
        <p:style>
          <a:lnRef idx="1">
            <a:schemeClr val="accent1"/>
          </a:lnRef>
          <a:fillRef idx="0">
            <a:schemeClr val="accent1"/>
          </a:fillRef>
          <a:effectRef idx="0">
            <a:schemeClr val="accent1"/>
          </a:effectRef>
          <a:fontRef idx="minor">
            <a:schemeClr val="tx1"/>
          </a:fontRef>
        </p:style>
      </p:cxnSp>
      <p:sp>
        <p:nvSpPr>
          <p:cNvPr id="48" name="47 CuadroTexto"/>
          <p:cNvSpPr txBox="1"/>
          <p:nvPr/>
        </p:nvSpPr>
        <p:spPr>
          <a:xfrm>
            <a:off x="2857488" y="5907305"/>
            <a:ext cx="1542410" cy="338554"/>
          </a:xfrm>
          <a:prstGeom prst="rect">
            <a:avLst/>
          </a:prstGeom>
          <a:noFill/>
        </p:spPr>
        <p:txBody>
          <a:bodyPr wrap="none" rtlCol="0">
            <a:spAutoFit/>
          </a:bodyPr>
          <a:lstStyle/>
          <a:p>
            <a:r>
              <a:rPr lang="es-ES" sz="1600" dirty="0" smtClean="0">
                <a:latin typeface="Century Gothic" pitchFamily="34" charset="0"/>
              </a:rPr>
              <a:t>OBSERVABLES</a:t>
            </a:r>
            <a:endParaRPr lang="es-ES" sz="1600" dirty="0">
              <a:latin typeface="Century Gothic" pitchFamily="34" charset="0"/>
            </a:endParaRPr>
          </a:p>
        </p:txBody>
      </p:sp>
      <p:sp>
        <p:nvSpPr>
          <p:cNvPr id="49" name="48 CuadroTexto"/>
          <p:cNvSpPr txBox="1"/>
          <p:nvPr/>
        </p:nvSpPr>
        <p:spPr>
          <a:xfrm>
            <a:off x="4891161" y="5925941"/>
            <a:ext cx="1109599" cy="338554"/>
          </a:xfrm>
          <a:prstGeom prst="rect">
            <a:avLst/>
          </a:prstGeom>
          <a:noFill/>
        </p:spPr>
        <p:txBody>
          <a:bodyPr wrap="none" rtlCol="0">
            <a:spAutoFit/>
          </a:bodyPr>
          <a:lstStyle/>
          <a:p>
            <a:r>
              <a:rPr lang="es-ES" sz="1600" dirty="0" smtClean="0">
                <a:latin typeface="Century Gothic" pitchFamily="34" charset="0"/>
              </a:rPr>
              <a:t>MEDIBLES</a:t>
            </a:r>
            <a:endParaRPr lang="es-ES" sz="1600" dirty="0">
              <a:latin typeface="Century Gothic" pitchFamily="34" charset="0"/>
            </a:endParaRPr>
          </a:p>
        </p:txBody>
      </p:sp>
      <p:sp>
        <p:nvSpPr>
          <p:cNvPr id="50" name="49 CuadroTexto"/>
          <p:cNvSpPr txBox="1"/>
          <p:nvPr/>
        </p:nvSpPr>
        <p:spPr>
          <a:xfrm>
            <a:off x="6500826" y="5907305"/>
            <a:ext cx="1399742" cy="338554"/>
          </a:xfrm>
          <a:prstGeom prst="rect">
            <a:avLst/>
          </a:prstGeom>
          <a:noFill/>
        </p:spPr>
        <p:txBody>
          <a:bodyPr wrap="none" rtlCol="0">
            <a:spAutoFit/>
          </a:bodyPr>
          <a:lstStyle/>
          <a:p>
            <a:r>
              <a:rPr lang="es-ES" sz="1600" dirty="0" smtClean="0">
                <a:latin typeface="Century Gothic" pitchFamily="34" charset="0"/>
              </a:rPr>
              <a:t>EVALUABLES</a:t>
            </a:r>
            <a:endParaRPr lang="es-ES" sz="1600" dirty="0">
              <a:latin typeface="Century Gothic" pitchFamily="34" charset="0"/>
            </a:endParaRPr>
          </a:p>
        </p:txBody>
      </p:sp>
      <p:cxnSp>
        <p:nvCxnSpPr>
          <p:cNvPr id="51" name="50 Conector recto"/>
          <p:cNvCxnSpPr/>
          <p:nvPr/>
        </p:nvCxnSpPr>
        <p:spPr>
          <a:xfrm>
            <a:off x="2928926" y="6335933"/>
            <a:ext cx="5072098" cy="1588"/>
          </a:xfrm>
          <a:prstGeom prst="line">
            <a:avLst/>
          </a:prstGeom>
        </p:spPr>
        <p:style>
          <a:lnRef idx="1">
            <a:schemeClr val="accent1"/>
          </a:lnRef>
          <a:fillRef idx="0">
            <a:schemeClr val="accent1"/>
          </a:fillRef>
          <a:effectRef idx="0">
            <a:schemeClr val="accent1"/>
          </a:effectRef>
          <a:fontRef idx="minor">
            <a:schemeClr val="tx1"/>
          </a:fontRef>
        </p:style>
      </p:cxnSp>
      <p:sp>
        <p:nvSpPr>
          <p:cNvPr id="52" name="51 Rectángulo"/>
          <p:cNvSpPr/>
          <p:nvPr/>
        </p:nvSpPr>
        <p:spPr>
          <a:xfrm>
            <a:off x="3286148" y="6407371"/>
            <a:ext cx="4572000" cy="307777"/>
          </a:xfrm>
          <a:prstGeom prst="rect">
            <a:avLst/>
          </a:prstGeom>
        </p:spPr>
        <p:txBody>
          <a:bodyPr>
            <a:spAutoFit/>
          </a:bodyPr>
          <a:lstStyle/>
          <a:p>
            <a:pPr algn="ctr"/>
            <a:r>
              <a:rPr lang="es-ES" sz="1400" dirty="0" smtClean="0">
                <a:solidFill>
                  <a:schemeClr val="accent6">
                    <a:lumMod val="50000"/>
                  </a:schemeClr>
                </a:solidFill>
                <a:latin typeface="Century Gothic" pitchFamily="34" charset="0"/>
              </a:rPr>
              <a:t>GRADUAR EL LOGRO O RENDIMIENTO</a:t>
            </a:r>
            <a:endParaRPr lang="es-ES" sz="1400" dirty="0"/>
          </a:p>
        </p:txBody>
      </p:sp>
      <p:pic>
        <p:nvPicPr>
          <p:cNvPr id="23"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4" name="23 CuadroTexto"/>
          <p:cNvSpPr txBox="1"/>
          <p:nvPr/>
        </p:nvSpPr>
        <p:spPr>
          <a:xfrm>
            <a:off x="5220072" y="332656"/>
            <a:ext cx="3528392" cy="1477328"/>
          </a:xfrm>
          <a:prstGeom prst="rect">
            <a:avLst/>
          </a:prstGeom>
          <a:noFill/>
        </p:spPr>
        <p:txBody>
          <a:bodyPr wrap="square" rtlCol="0">
            <a:spAutoFit/>
          </a:bodyPr>
          <a:lstStyle/>
          <a:p>
            <a:r>
              <a:rPr lang="es-ES" dirty="0" smtClean="0">
                <a:solidFill>
                  <a:schemeClr val="accent5">
                    <a:lumMod val="75000"/>
                  </a:schemeClr>
                </a:solidFill>
                <a:latin typeface="Century Gothic" pitchFamily="34" charset="0"/>
              </a:rPr>
              <a:t>LAS TECNOLOGÍAS DE LA INFORMACIÓN, COMUNICACIÓN Y APRENDIZAJE  EN LA LOMCE.</a:t>
            </a:r>
          </a:p>
          <a:p>
            <a:endParaRPr lang="es-E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22 Rectángulo redondeado"/>
          <p:cNvSpPr/>
          <p:nvPr/>
        </p:nvSpPr>
        <p:spPr>
          <a:xfrm>
            <a:off x="3714776" y="3637666"/>
            <a:ext cx="1728788" cy="571500"/>
          </a:xfrm>
          <a:prstGeom prst="roundRect">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600" dirty="0" smtClean="0">
                <a:solidFill>
                  <a:schemeClr val="tx1"/>
                </a:solidFill>
                <a:latin typeface="Century Gothic" pitchFamily="34" charset="0"/>
              </a:rPr>
              <a:t>ESTANDARES</a:t>
            </a:r>
            <a:endParaRPr lang="es-ES" sz="1600" dirty="0">
              <a:solidFill>
                <a:schemeClr val="tx1"/>
              </a:solidFill>
              <a:latin typeface="Century Gothic" pitchFamily="34" charset="0"/>
            </a:endParaRPr>
          </a:p>
          <a:p>
            <a:pPr algn="ctr">
              <a:defRPr/>
            </a:pPr>
            <a:r>
              <a:rPr lang="es-ES" sz="1600" dirty="0">
                <a:solidFill>
                  <a:schemeClr val="tx1"/>
                </a:solidFill>
                <a:latin typeface="Century Gothic" pitchFamily="34" charset="0"/>
              </a:rPr>
              <a:t>APRENDIZAJE</a:t>
            </a:r>
          </a:p>
        </p:txBody>
      </p:sp>
      <p:cxnSp>
        <p:nvCxnSpPr>
          <p:cNvPr id="24" name="23 Conector recto"/>
          <p:cNvCxnSpPr/>
          <p:nvPr/>
        </p:nvCxnSpPr>
        <p:spPr>
          <a:xfrm rot="5400000" flipH="1" flipV="1">
            <a:off x="4393437" y="2816129"/>
            <a:ext cx="857256" cy="642942"/>
          </a:xfrm>
          <a:prstGeom prst="line">
            <a:avLst/>
          </a:prstGeom>
        </p:spPr>
        <p:style>
          <a:lnRef idx="1">
            <a:schemeClr val="accent1"/>
          </a:lnRef>
          <a:fillRef idx="0">
            <a:schemeClr val="accent1"/>
          </a:fillRef>
          <a:effectRef idx="0">
            <a:schemeClr val="accent1"/>
          </a:effectRef>
          <a:fontRef idx="minor">
            <a:schemeClr val="tx1"/>
          </a:fontRef>
        </p:style>
      </p:cxnSp>
      <p:sp>
        <p:nvSpPr>
          <p:cNvPr id="25" name="24 Elipse"/>
          <p:cNvSpPr/>
          <p:nvPr/>
        </p:nvSpPr>
        <p:spPr>
          <a:xfrm>
            <a:off x="5072098" y="2351782"/>
            <a:ext cx="428628" cy="42862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6" name="18 Rectángulo"/>
          <p:cNvSpPr>
            <a:spLocks noChangeArrowheads="1"/>
          </p:cNvSpPr>
          <p:nvPr/>
        </p:nvSpPr>
        <p:spPr bwMode="auto">
          <a:xfrm>
            <a:off x="5643602" y="2208906"/>
            <a:ext cx="3214710" cy="584775"/>
          </a:xfrm>
          <a:prstGeom prst="rect">
            <a:avLst/>
          </a:prstGeom>
          <a:noFill/>
          <a:ln w="9525">
            <a:noFill/>
            <a:miter lim="800000"/>
            <a:headEnd/>
            <a:tailEnd/>
          </a:ln>
        </p:spPr>
        <p:txBody>
          <a:bodyPr wrap="square">
            <a:spAutoFit/>
          </a:bodyPr>
          <a:lstStyle/>
          <a:p>
            <a:pPr algn="ctr"/>
            <a:r>
              <a:rPr lang="es-ES" sz="1600" b="0" dirty="0" smtClean="0">
                <a:latin typeface="Century Gothic" pitchFamily="34" charset="0"/>
              </a:rPr>
              <a:t>CONCRETAN </a:t>
            </a:r>
            <a:r>
              <a:rPr lang="es-ES" sz="1600" b="0" dirty="0">
                <a:latin typeface="Century Gothic" pitchFamily="34" charset="0"/>
              </a:rPr>
              <a:t>QUÉ ENSEÑAR Y QUÉ EVALUAR.</a:t>
            </a:r>
          </a:p>
        </p:txBody>
      </p:sp>
      <p:cxnSp>
        <p:nvCxnSpPr>
          <p:cNvPr id="27" name="26 Conector recto"/>
          <p:cNvCxnSpPr/>
          <p:nvPr/>
        </p:nvCxnSpPr>
        <p:spPr>
          <a:xfrm rot="16200000" flipH="1">
            <a:off x="4357718" y="4352046"/>
            <a:ext cx="857256" cy="571504"/>
          </a:xfrm>
          <a:prstGeom prst="line">
            <a:avLst/>
          </a:prstGeom>
        </p:spPr>
        <p:style>
          <a:lnRef idx="1">
            <a:schemeClr val="accent1"/>
          </a:lnRef>
          <a:fillRef idx="0">
            <a:schemeClr val="accent1"/>
          </a:fillRef>
          <a:effectRef idx="0">
            <a:schemeClr val="accent1"/>
          </a:effectRef>
          <a:fontRef idx="minor">
            <a:schemeClr val="tx1"/>
          </a:fontRef>
        </p:style>
      </p:cxnSp>
      <p:sp>
        <p:nvSpPr>
          <p:cNvPr id="28" name="27 Elipse"/>
          <p:cNvSpPr/>
          <p:nvPr/>
        </p:nvSpPr>
        <p:spPr>
          <a:xfrm>
            <a:off x="5000660" y="5066426"/>
            <a:ext cx="428628" cy="428628"/>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20 Rectángulo"/>
          <p:cNvSpPr>
            <a:spLocks noChangeArrowheads="1"/>
          </p:cNvSpPr>
          <p:nvPr/>
        </p:nvSpPr>
        <p:spPr bwMode="auto">
          <a:xfrm>
            <a:off x="5643602" y="4709236"/>
            <a:ext cx="3071812" cy="1077912"/>
          </a:xfrm>
          <a:prstGeom prst="rect">
            <a:avLst/>
          </a:prstGeom>
          <a:noFill/>
          <a:ln w="9525">
            <a:noFill/>
            <a:miter lim="800000"/>
            <a:headEnd/>
            <a:tailEnd/>
          </a:ln>
        </p:spPr>
        <p:txBody>
          <a:bodyPr>
            <a:spAutoFit/>
          </a:bodyPr>
          <a:lstStyle/>
          <a:p>
            <a:pPr algn="ctr"/>
            <a:r>
              <a:rPr lang="es-ES" sz="1600" b="0" dirty="0">
                <a:latin typeface="Century Gothic" pitchFamily="34" charset="0"/>
              </a:rPr>
              <a:t>DISTINGUIR ENTRE LO QUE ES PRIORITARIO Y LO QUE ES SECUNDARIO EN EL APRENDIZAJE</a:t>
            </a:r>
          </a:p>
        </p:txBody>
      </p:sp>
      <p:cxnSp>
        <p:nvCxnSpPr>
          <p:cNvPr id="32" name="31 Conector recto"/>
          <p:cNvCxnSpPr>
            <a:endCxn id="34" idx="5"/>
          </p:cNvCxnSpPr>
          <p:nvPr/>
        </p:nvCxnSpPr>
        <p:spPr>
          <a:xfrm rot="16200000" flipV="1">
            <a:off x="2797509" y="3000600"/>
            <a:ext cx="921615" cy="784321"/>
          </a:xfrm>
          <a:prstGeom prst="line">
            <a:avLst/>
          </a:prstGeom>
        </p:spPr>
        <p:style>
          <a:lnRef idx="1">
            <a:schemeClr val="accent1"/>
          </a:lnRef>
          <a:fillRef idx="0">
            <a:schemeClr val="accent1"/>
          </a:fillRef>
          <a:effectRef idx="0">
            <a:schemeClr val="accent1"/>
          </a:effectRef>
          <a:fontRef idx="minor">
            <a:schemeClr val="tx1"/>
          </a:fontRef>
        </p:style>
      </p:cxnSp>
      <p:sp>
        <p:nvSpPr>
          <p:cNvPr id="34" name="33 Elipse"/>
          <p:cNvSpPr/>
          <p:nvPr/>
        </p:nvSpPr>
        <p:spPr>
          <a:xfrm>
            <a:off x="2500298" y="2566096"/>
            <a:ext cx="428628" cy="42862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5" name="21 Rectángulo"/>
          <p:cNvSpPr>
            <a:spLocks noChangeArrowheads="1"/>
          </p:cNvSpPr>
          <p:nvPr/>
        </p:nvSpPr>
        <p:spPr bwMode="auto">
          <a:xfrm>
            <a:off x="285720" y="2280344"/>
            <a:ext cx="2286016" cy="1077218"/>
          </a:xfrm>
          <a:prstGeom prst="rect">
            <a:avLst/>
          </a:prstGeom>
          <a:noFill/>
          <a:ln w="9525">
            <a:noFill/>
            <a:miter lim="800000"/>
            <a:headEnd/>
            <a:tailEnd/>
          </a:ln>
        </p:spPr>
        <p:txBody>
          <a:bodyPr wrap="square">
            <a:spAutoFit/>
          </a:bodyPr>
          <a:lstStyle/>
          <a:p>
            <a:pPr algn="ctr"/>
            <a:r>
              <a:rPr lang="es-ES" sz="1600" b="0" dirty="0" smtClean="0">
                <a:latin typeface="Century Gothic" pitchFamily="34" charset="0"/>
              </a:rPr>
              <a:t>AYUDAN </a:t>
            </a:r>
            <a:r>
              <a:rPr lang="es-ES" sz="1600" b="0" dirty="0">
                <a:latin typeface="Century Gothic" pitchFamily="34" charset="0"/>
              </a:rPr>
              <a:t>A DISEÑAR Y PROPONER ACTIVIDADES DE APRENDIZAJE.</a:t>
            </a:r>
          </a:p>
        </p:txBody>
      </p:sp>
      <p:cxnSp>
        <p:nvCxnSpPr>
          <p:cNvPr id="36" name="35 Conector recto"/>
          <p:cNvCxnSpPr/>
          <p:nvPr/>
        </p:nvCxnSpPr>
        <p:spPr>
          <a:xfrm rot="5400000" flipH="1" flipV="1">
            <a:off x="3000396" y="4423484"/>
            <a:ext cx="928694" cy="500066"/>
          </a:xfrm>
          <a:prstGeom prst="line">
            <a:avLst/>
          </a:prstGeom>
        </p:spPr>
        <p:style>
          <a:lnRef idx="1">
            <a:schemeClr val="accent1"/>
          </a:lnRef>
          <a:fillRef idx="0">
            <a:schemeClr val="accent1"/>
          </a:fillRef>
          <a:effectRef idx="0">
            <a:schemeClr val="accent1"/>
          </a:effectRef>
          <a:fontRef idx="minor">
            <a:schemeClr val="tx1"/>
          </a:fontRef>
        </p:style>
      </p:cxnSp>
      <p:sp>
        <p:nvSpPr>
          <p:cNvPr id="53" name="52 Elipse"/>
          <p:cNvSpPr/>
          <p:nvPr/>
        </p:nvSpPr>
        <p:spPr>
          <a:xfrm>
            <a:off x="2928958" y="5066426"/>
            <a:ext cx="428628" cy="428628"/>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4" name="53 Rectángulo"/>
          <p:cNvSpPr/>
          <p:nvPr/>
        </p:nvSpPr>
        <p:spPr>
          <a:xfrm>
            <a:off x="1000132" y="5637930"/>
            <a:ext cx="2786082" cy="1077218"/>
          </a:xfrm>
          <a:prstGeom prst="rect">
            <a:avLst/>
          </a:prstGeom>
        </p:spPr>
        <p:txBody>
          <a:bodyPr wrap="square">
            <a:spAutoFit/>
          </a:bodyPr>
          <a:lstStyle/>
          <a:p>
            <a:pPr algn="ctr"/>
            <a:r>
              <a:rPr lang="es-ES" sz="1600" dirty="0" smtClean="0">
                <a:latin typeface="Century Gothic" pitchFamily="34" charset="0"/>
              </a:rPr>
              <a:t>PERMITEN DISEÑAR ADAPTACIONES CURRICULARES Y PLANES DE REFUERZO</a:t>
            </a:r>
            <a:endParaRPr lang="es-ES" sz="1600" dirty="0">
              <a:latin typeface="Century Gothic" pitchFamily="34" charset="0"/>
            </a:endParaRPr>
          </a:p>
        </p:txBody>
      </p:sp>
      <p:sp>
        <p:nvSpPr>
          <p:cNvPr id="55" name="22 Rectángulo"/>
          <p:cNvSpPr>
            <a:spLocks noChangeArrowheads="1"/>
          </p:cNvSpPr>
          <p:nvPr/>
        </p:nvSpPr>
        <p:spPr bwMode="auto">
          <a:xfrm>
            <a:off x="6357982" y="3351914"/>
            <a:ext cx="2714612" cy="1077218"/>
          </a:xfrm>
          <a:prstGeom prst="rect">
            <a:avLst/>
          </a:prstGeom>
          <a:noFill/>
          <a:ln w="9525">
            <a:noFill/>
            <a:miter lim="800000"/>
            <a:headEnd/>
            <a:tailEnd/>
          </a:ln>
        </p:spPr>
        <p:txBody>
          <a:bodyPr wrap="square">
            <a:spAutoFit/>
          </a:bodyPr>
          <a:lstStyle/>
          <a:p>
            <a:pPr algn="ctr"/>
            <a:r>
              <a:rPr lang="es-ES" sz="1600" b="0" dirty="0" smtClean="0">
                <a:latin typeface="Century Gothic" pitchFamily="34" charset="0"/>
              </a:rPr>
              <a:t>REFERENCIAN LA </a:t>
            </a:r>
            <a:r>
              <a:rPr lang="es-ES" sz="1600" b="0" dirty="0">
                <a:latin typeface="Century Gothic" pitchFamily="34" charset="0"/>
              </a:rPr>
              <a:t>EVALUACIÓN Y </a:t>
            </a:r>
            <a:r>
              <a:rPr lang="es-ES" sz="1600" b="0" dirty="0" smtClean="0">
                <a:latin typeface="Century Gothic" pitchFamily="34" charset="0"/>
              </a:rPr>
              <a:t>EL </a:t>
            </a:r>
            <a:r>
              <a:rPr lang="es-ES" sz="1600" b="0" dirty="0">
                <a:latin typeface="Century Gothic" pitchFamily="34" charset="0"/>
              </a:rPr>
              <a:t>LOGRO DE LOS OBJETIVOS </a:t>
            </a:r>
            <a:r>
              <a:rPr lang="es-ES" sz="1600" b="0" dirty="0" smtClean="0">
                <a:latin typeface="Century Gothic" pitchFamily="34" charset="0"/>
              </a:rPr>
              <a:t>DIDÁCTICOS</a:t>
            </a:r>
            <a:endParaRPr lang="es-ES" sz="1600" b="0" dirty="0">
              <a:latin typeface="Century Gothic" pitchFamily="34" charset="0"/>
            </a:endParaRPr>
          </a:p>
        </p:txBody>
      </p:sp>
      <p:cxnSp>
        <p:nvCxnSpPr>
          <p:cNvPr id="56" name="55 Conector recto"/>
          <p:cNvCxnSpPr>
            <a:stCxn id="23" idx="3"/>
            <a:endCxn id="57" idx="2"/>
          </p:cNvCxnSpPr>
          <p:nvPr/>
        </p:nvCxnSpPr>
        <p:spPr>
          <a:xfrm>
            <a:off x="5443564" y="3923416"/>
            <a:ext cx="842980" cy="2"/>
          </a:xfrm>
          <a:prstGeom prst="line">
            <a:avLst/>
          </a:prstGeom>
        </p:spPr>
        <p:style>
          <a:lnRef idx="1">
            <a:schemeClr val="accent1"/>
          </a:lnRef>
          <a:fillRef idx="0">
            <a:schemeClr val="accent1"/>
          </a:fillRef>
          <a:effectRef idx="0">
            <a:schemeClr val="accent1"/>
          </a:effectRef>
          <a:fontRef idx="minor">
            <a:schemeClr val="tx1"/>
          </a:fontRef>
        </p:style>
      </p:cxnSp>
      <p:sp>
        <p:nvSpPr>
          <p:cNvPr id="57" name="56 Elipse"/>
          <p:cNvSpPr/>
          <p:nvPr/>
        </p:nvSpPr>
        <p:spPr>
          <a:xfrm>
            <a:off x="6286544" y="3709104"/>
            <a:ext cx="428628" cy="428628"/>
          </a:xfrm>
          <a:prstGeom prst="ellipse">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1"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2" name="21 CuadroTexto"/>
          <p:cNvSpPr txBox="1"/>
          <p:nvPr/>
        </p:nvSpPr>
        <p:spPr>
          <a:xfrm>
            <a:off x="5220072" y="332656"/>
            <a:ext cx="3528392" cy="1477328"/>
          </a:xfrm>
          <a:prstGeom prst="rect">
            <a:avLst/>
          </a:prstGeom>
          <a:noFill/>
        </p:spPr>
        <p:txBody>
          <a:bodyPr wrap="square" rtlCol="0">
            <a:spAutoFit/>
          </a:bodyPr>
          <a:lstStyle/>
          <a:p>
            <a:r>
              <a:rPr lang="es-ES" dirty="0" smtClean="0">
                <a:solidFill>
                  <a:schemeClr val="accent5">
                    <a:lumMod val="75000"/>
                  </a:schemeClr>
                </a:solidFill>
                <a:latin typeface="Century Gothic" pitchFamily="34" charset="0"/>
              </a:rPr>
              <a:t>LAS TECNOLOGÍAS DE LA INFORMACIÓN, COMUNICACIÓN Y APRENDIZAJE  EN LA LOMCE.</a:t>
            </a:r>
          </a:p>
          <a:p>
            <a:endParaRPr lang="es-E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16 Rectángulo"/>
          <p:cNvSpPr/>
          <p:nvPr/>
        </p:nvSpPr>
        <p:spPr>
          <a:xfrm>
            <a:off x="5076056" y="1340768"/>
            <a:ext cx="2600392"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ORDEN EDU/519/2014</a:t>
            </a:r>
            <a:endParaRPr lang="es-ES" dirty="0">
              <a:latin typeface="Century Gothic" pitchFamily="34" charset="0"/>
            </a:endParaRPr>
          </a:p>
        </p:txBody>
      </p:sp>
      <p:sp>
        <p:nvSpPr>
          <p:cNvPr id="30" name="29 Rectángulo redondeado"/>
          <p:cNvSpPr/>
          <p:nvPr/>
        </p:nvSpPr>
        <p:spPr>
          <a:xfrm>
            <a:off x="285720" y="1982911"/>
            <a:ext cx="4429156" cy="647700"/>
          </a:xfrm>
          <a:prstGeom prst="roundRect">
            <a:avLst/>
          </a:prstGeom>
          <a:solidFill>
            <a:schemeClr val="tx2">
              <a:lumMod val="75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latin typeface="Century Gothic" pitchFamily="34" charset="0"/>
              </a:rPr>
              <a:t>CIENCIAS DE LA NATURALEZA</a:t>
            </a:r>
          </a:p>
        </p:txBody>
      </p:sp>
      <p:sp>
        <p:nvSpPr>
          <p:cNvPr id="35" name="21 CuadroTexto"/>
          <p:cNvSpPr txBox="1">
            <a:spLocks noChangeArrowheads="1"/>
          </p:cNvSpPr>
          <p:nvPr/>
        </p:nvSpPr>
        <p:spPr bwMode="auto">
          <a:xfrm>
            <a:off x="285721" y="2768729"/>
            <a:ext cx="4429155" cy="3108543"/>
          </a:xfrm>
          <a:prstGeom prst="rect">
            <a:avLst/>
          </a:prstGeom>
          <a:noFill/>
          <a:ln w="9525">
            <a:noFill/>
            <a:miter lim="800000"/>
            <a:headEnd/>
            <a:tailEnd/>
          </a:ln>
        </p:spPr>
        <p:txBody>
          <a:bodyPr wrap="square">
            <a:spAutoFit/>
          </a:bodyPr>
          <a:lstStyle/>
          <a:p>
            <a:pPr algn="just"/>
            <a:r>
              <a:rPr lang="es-ES" sz="1400" b="1" dirty="0">
                <a:latin typeface="Century Gothic" pitchFamily="34" charset="0"/>
              </a:rPr>
              <a:t>BLOQUE:  INICIACIÓN A LA ACTIVIDAD </a:t>
            </a:r>
            <a:r>
              <a:rPr lang="es-ES" sz="1400" b="1" dirty="0" smtClean="0">
                <a:latin typeface="Century Gothic" pitchFamily="34" charset="0"/>
              </a:rPr>
              <a:t>CIENTÍFICA</a:t>
            </a:r>
            <a:endParaRPr lang="es-ES" sz="1400" b="1" dirty="0">
              <a:latin typeface="Century Gothic" pitchFamily="34" charset="0"/>
            </a:endParaRPr>
          </a:p>
          <a:p>
            <a:pPr algn="just">
              <a:buFont typeface="Arial" pitchFamily="34" charset="0"/>
              <a:buChar char="•"/>
            </a:pPr>
            <a:r>
              <a:rPr lang="es-ES" sz="1400" b="0" dirty="0">
                <a:latin typeface="Century Gothic" pitchFamily="34" charset="0"/>
              </a:rPr>
              <a:t>Protección y seguridad en el uso de las </a:t>
            </a:r>
            <a:r>
              <a:rPr lang="es-ES" sz="1400" b="0" dirty="0" smtClean="0">
                <a:latin typeface="Century Gothic" pitchFamily="34" charset="0"/>
              </a:rPr>
              <a:t>TIC</a:t>
            </a:r>
            <a:endParaRPr lang="es-ES" sz="1400" b="0" dirty="0">
              <a:latin typeface="Century Gothic" pitchFamily="34" charset="0"/>
            </a:endParaRPr>
          </a:p>
          <a:p>
            <a:pPr algn="just">
              <a:buFont typeface="Arial" pitchFamily="34" charset="0"/>
              <a:buChar char="•"/>
            </a:pPr>
            <a:r>
              <a:rPr lang="es-ES" sz="1400" b="0" dirty="0">
                <a:latin typeface="Century Gothic" pitchFamily="34" charset="0"/>
              </a:rPr>
              <a:t>Uso adecuado de las TIC  como recurso de ocio (lectura, juegos, búsqueda</a:t>
            </a:r>
            <a:r>
              <a:rPr lang="es-ES" sz="1400" b="0" dirty="0" smtClean="0">
                <a:latin typeface="Century Gothic" pitchFamily="34" charset="0"/>
              </a:rPr>
              <a:t>)</a:t>
            </a:r>
            <a:endParaRPr lang="es-ES" sz="1400" b="0" dirty="0">
              <a:latin typeface="Century Gothic" pitchFamily="34" charset="0"/>
            </a:endParaRPr>
          </a:p>
          <a:p>
            <a:pPr algn="just">
              <a:buFont typeface="Arial" pitchFamily="34" charset="0"/>
              <a:buChar char="•"/>
            </a:pPr>
            <a:r>
              <a:rPr lang="es-ES" sz="1400" b="0" dirty="0">
                <a:latin typeface="Century Gothic" pitchFamily="34" charset="0"/>
              </a:rPr>
              <a:t>Uso autónomo del tratamiento de la </a:t>
            </a:r>
            <a:r>
              <a:rPr lang="es-ES" sz="1400" b="0" dirty="0" smtClean="0">
                <a:latin typeface="Century Gothic" pitchFamily="34" charset="0"/>
              </a:rPr>
              <a:t>información</a:t>
            </a:r>
            <a:endParaRPr lang="es-ES" sz="1400" b="0" dirty="0">
              <a:latin typeface="Century Gothic" pitchFamily="34" charset="0"/>
            </a:endParaRPr>
          </a:p>
          <a:p>
            <a:pPr algn="just">
              <a:buFont typeface="Arial" pitchFamily="34" charset="0"/>
              <a:buChar char="•"/>
            </a:pPr>
            <a:r>
              <a:rPr lang="es-ES" sz="1400" b="0" dirty="0">
                <a:latin typeface="Century Gothic" pitchFamily="34" charset="0"/>
              </a:rPr>
              <a:t>Usa de forma autónoma tratamiento de </a:t>
            </a:r>
            <a:r>
              <a:rPr lang="es-ES" sz="1400" b="0" dirty="0" smtClean="0">
                <a:latin typeface="Century Gothic" pitchFamily="34" charset="0"/>
              </a:rPr>
              <a:t>texto</a:t>
            </a:r>
            <a:r>
              <a:rPr lang="es-ES" sz="1400" b="0" dirty="0">
                <a:latin typeface="Century Gothic" pitchFamily="34" charset="0"/>
              </a:rPr>
              <a:t/>
            </a:r>
            <a:br>
              <a:rPr lang="es-ES" sz="1400" b="0" dirty="0">
                <a:latin typeface="Century Gothic" pitchFamily="34" charset="0"/>
              </a:rPr>
            </a:br>
            <a:r>
              <a:rPr lang="es-ES" sz="1400" b="0" dirty="0">
                <a:latin typeface="Century Gothic" pitchFamily="34" charset="0"/>
              </a:rPr>
              <a:t>Presenta trabajos de forma ordenada en </a:t>
            </a:r>
            <a:r>
              <a:rPr lang="es-ES" sz="1400" b="0" dirty="0" smtClean="0">
                <a:latin typeface="Century Gothic" pitchFamily="34" charset="0"/>
              </a:rPr>
              <a:t>soporte </a:t>
            </a:r>
            <a:r>
              <a:rPr lang="es-ES" sz="1400" b="0" dirty="0">
                <a:latin typeface="Century Gothic" pitchFamily="34" charset="0"/>
              </a:rPr>
              <a:t>digital: textos, imágenes, </a:t>
            </a:r>
            <a:r>
              <a:rPr lang="es-ES" sz="1400" b="0" dirty="0" smtClean="0">
                <a:latin typeface="Century Gothic" pitchFamily="34" charset="0"/>
              </a:rPr>
              <a:t>vídeos</a:t>
            </a:r>
            <a:endParaRPr lang="es-ES" sz="1400" b="0" dirty="0">
              <a:latin typeface="Century Gothic" pitchFamily="34" charset="0"/>
            </a:endParaRPr>
          </a:p>
          <a:p>
            <a:pPr>
              <a:buFont typeface="Arial" pitchFamily="34" charset="0"/>
              <a:buChar char="•"/>
            </a:pPr>
            <a:r>
              <a:rPr lang="es-ES" sz="1400" b="0" dirty="0">
                <a:latin typeface="Century Gothic" pitchFamily="34" charset="0"/>
              </a:rPr>
              <a:t>Realiza proyectos de forma individual en soporte </a:t>
            </a:r>
            <a:r>
              <a:rPr lang="es-ES" sz="1400" b="0" dirty="0" smtClean="0">
                <a:latin typeface="Century Gothic" pitchFamily="34" charset="0"/>
              </a:rPr>
              <a:t>digital</a:t>
            </a:r>
            <a:r>
              <a:rPr lang="es-ES" sz="1400" dirty="0">
                <a:latin typeface="Century Gothic" pitchFamily="34" charset="0"/>
              </a:rPr>
              <a:t/>
            </a:r>
            <a:br>
              <a:rPr lang="es-ES" sz="1400" dirty="0">
                <a:latin typeface="Century Gothic" pitchFamily="34" charset="0"/>
              </a:rPr>
            </a:br>
            <a:r>
              <a:rPr lang="es-ES" sz="1400" b="0" dirty="0">
                <a:latin typeface="Century Gothic" pitchFamily="34" charset="0"/>
              </a:rPr>
              <a:t>Utiliza medida de protección y seguridad personal en las TIC</a:t>
            </a:r>
          </a:p>
        </p:txBody>
      </p:sp>
      <p:sp>
        <p:nvSpPr>
          <p:cNvPr id="36" name="35 Rectángulo redondeado"/>
          <p:cNvSpPr/>
          <p:nvPr/>
        </p:nvSpPr>
        <p:spPr>
          <a:xfrm>
            <a:off x="4786314" y="1978153"/>
            <a:ext cx="4429156" cy="647700"/>
          </a:xfrm>
          <a:prstGeom prst="roundRect">
            <a:avLst/>
          </a:prstGeom>
          <a:solidFill>
            <a:schemeClr val="tx2">
              <a:lumMod val="75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latin typeface="Century Gothic" pitchFamily="34" charset="0"/>
              </a:rPr>
              <a:t>CIENCIAS SOCIALES</a:t>
            </a:r>
          </a:p>
        </p:txBody>
      </p:sp>
      <p:sp>
        <p:nvSpPr>
          <p:cNvPr id="37" name="26 CuadroTexto"/>
          <p:cNvSpPr txBox="1">
            <a:spLocks noChangeArrowheads="1"/>
          </p:cNvSpPr>
          <p:nvPr/>
        </p:nvSpPr>
        <p:spPr bwMode="auto">
          <a:xfrm>
            <a:off x="4786314" y="2735408"/>
            <a:ext cx="4286247" cy="1600438"/>
          </a:xfrm>
          <a:prstGeom prst="rect">
            <a:avLst/>
          </a:prstGeom>
          <a:noFill/>
          <a:ln w="9525">
            <a:noFill/>
            <a:miter lim="800000"/>
            <a:headEnd/>
            <a:tailEnd/>
          </a:ln>
        </p:spPr>
        <p:txBody>
          <a:bodyPr wrap="square">
            <a:spAutoFit/>
          </a:bodyPr>
          <a:lstStyle/>
          <a:p>
            <a:r>
              <a:rPr lang="es-ES" sz="1400" b="1" dirty="0">
                <a:latin typeface="Century Gothic" pitchFamily="34" charset="0"/>
              </a:rPr>
              <a:t>BLOQUE: CONTENIDOS </a:t>
            </a:r>
            <a:r>
              <a:rPr lang="es-ES" sz="1400" b="1" dirty="0" smtClean="0">
                <a:latin typeface="Century Gothic" pitchFamily="34" charset="0"/>
              </a:rPr>
              <a:t>COMUNES</a:t>
            </a:r>
            <a:endParaRPr lang="es-ES" sz="1400" b="1" dirty="0">
              <a:latin typeface="Century Gothic" pitchFamily="34" charset="0"/>
            </a:endParaRPr>
          </a:p>
          <a:p>
            <a:pPr>
              <a:buFont typeface="Arial" pitchFamily="34" charset="0"/>
              <a:buChar char="•"/>
            </a:pPr>
            <a:r>
              <a:rPr lang="es-ES" sz="1400" b="0" dirty="0">
                <a:latin typeface="Century Gothic" pitchFamily="34" charset="0"/>
              </a:rPr>
              <a:t>Busca ,selecciona y organiza </a:t>
            </a:r>
            <a:r>
              <a:rPr lang="es-ES" sz="1400" b="0" dirty="0" smtClean="0">
                <a:latin typeface="Century Gothic" pitchFamily="34" charset="0"/>
              </a:rPr>
              <a:t>información</a:t>
            </a:r>
            <a:endParaRPr lang="es-ES" sz="1400" b="0" dirty="0">
              <a:latin typeface="Century Gothic" pitchFamily="34" charset="0"/>
            </a:endParaRPr>
          </a:p>
          <a:p>
            <a:pPr>
              <a:buFont typeface="Arial" pitchFamily="34" charset="0"/>
              <a:buChar char="•"/>
            </a:pPr>
            <a:r>
              <a:rPr lang="es-ES" sz="1400" b="0" dirty="0">
                <a:latin typeface="Century Gothic" pitchFamily="34" charset="0"/>
              </a:rPr>
              <a:t>Utiliza TIC sociales para elaborar </a:t>
            </a:r>
            <a:r>
              <a:rPr lang="es-ES" sz="1400" b="0" dirty="0" smtClean="0">
                <a:latin typeface="Century Gothic" pitchFamily="34" charset="0"/>
              </a:rPr>
              <a:t>trabajos</a:t>
            </a:r>
            <a:endParaRPr lang="es-ES" sz="1400" b="0" dirty="0">
              <a:latin typeface="Century Gothic" pitchFamily="34" charset="0"/>
            </a:endParaRPr>
          </a:p>
          <a:p>
            <a:pPr>
              <a:buFont typeface="Arial" pitchFamily="34" charset="0"/>
              <a:buChar char="•"/>
            </a:pPr>
            <a:r>
              <a:rPr lang="es-ES" sz="1400" b="0" dirty="0">
                <a:latin typeface="Century Gothic" pitchFamily="34" charset="0"/>
              </a:rPr>
              <a:t>Maneja  imágenes, esquemas y TIC geográficas</a:t>
            </a:r>
            <a:r>
              <a:rPr lang="es-ES" sz="1400" b="0" dirty="0" smtClean="0">
                <a:latin typeface="Century Gothic" pitchFamily="34" charset="0"/>
              </a:rPr>
              <a:t>.</a:t>
            </a:r>
            <a:endParaRPr lang="es-ES" sz="1400" b="0" dirty="0">
              <a:latin typeface="Century Gothic" pitchFamily="34" charset="0"/>
            </a:endParaRPr>
          </a:p>
          <a:p>
            <a:pPr>
              <a:buFont typeface="Arial" pitchFamily="34" charset="0"/>
              <a:buChar char="•"/>
            </a:pPr>
            <a:r>
              <a:rPr lang="es-ES" sz="1400" b="0" dirty="0">
                <a:latin typeface="Century Gothic" pitchFamily="34" charset="0"/>
              </a:rPr>
              <a:t>Realiza proyectos de forma individual en soporte digital para el área-</a:t>
            </a:r>
          </a:p>
        </p:txBody>
      </p:sp>
      <p:sp>
        <p:nvSpPr>
          <p:cNvPr id="21" name="20 Rectángulo"/>
          <p:cNvSpPr/>
          <p:nvPr/>
        </p:nvSpPr>
        <p:spPr>
          <a:xfrm>
            <a:off x="6000760" y="359142"/>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P1</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22"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3" name="22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29 Rectángulo redondeado"/>
          <p:cNvSpPr/>
          <p:nvPr/>
        </p:nvSpPr>
        <p:spPr>
          <a:xfrm>
            <a:off x="71406" y="1947042"/>
            <a:ext cx="4429156" cy="647700"/>
          </a:xfrm>
          <a:prstGeom prst="roundRect">
            <a:avLst/>
          </a:prstGeom>
          <a:solidFill>
            <a:schemeClr val="tx2">
              <a:lumMod val="75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latin typeface="Century Gothic" pitchFamily="34" charset="0"/>
              </a:rPr>
              <a:t>LENGUA CASTELLANA Y LITERATURA</a:t>
            </a:r>
          </a:p>
        </p:txBody>
      </p:sp>
      <p:sp>
        <p:nvSpPr>
          <p:cNvPr id="31" name="29 CuadroTexto"/>
          <p:cNvSpPr txBox="1">
            <a:spLocks noChangeArrowheads="1"/>
          </p:cNvSpPr>
          <p:nvPr/>
        </p:nvSpPr>
        <p:spPr bwMode="auto">
          <a:xfrm>
            <a:off x="71406" y="2701799"/>
            <a:ext cx="4714908" cy="1600438"/>
          </a:xfrm>
          <a:prstGeom prst="rect">
            <a:avLst/>
          </a:prstGeom>
          <a:noFill/>
          <a:ln w="9525">
            <a:noFill/>
            <a:miter lim="800000"/>
            <a:headEnd/>
            <a:tailEnd/>
          </a:ln>
        </p:spPr>
        <p:txBody>
          <a:bodyPr wrap="square">
            <a:spAutoFit/>
          </a:bodyPr>
          <a:lstStyle/>
          <a:p>
            <a:r>
              <a:rPr lang="es-ES" sz="1400" b="1" dirty="0">
                <a:latin typeface="Century Gothic" pitchFamily="34" charset="0"/>
              </a:rPr>
              <a:t>BLOQUE: COMUNICACIÓN ESCRITA: </a:t>
            </a:r>
            <a:r>
              <a:rPr lang="es-ES" sz="1400" b="1" dirty="0" smtClean="0">
                <a:latin typeface="Century Gothic" pitchFamily="34" charset="0"/>
              </a:rPr>
              <a:t>ESCRIBIR</a:t>
            </a:r>
            <a:endParaRPr lang="es-ES" sz="1400" b="1" dirty="0">
              <a:latin typeface="Century Gothic" pitchFamily="34" charset="0"/>
            </a:endParaRPr>
          </a:p>
          <a:p>
            <a:pPr>
              <a:buFont typeface="Arial" pitchFamily="34" charset="0"/>
              <a:buChar char="•"/>
            </a:pPr>
            <a:r>
              <a:rPr lang="es-ES" sz="1400" b="0" dirty="0">
                <a:latin typeface="Century Gothic" pitchFamily="34" charset="0"/>
              </a:rPr>
              <a:t>Reconoce las teclas del </a:t>
            </a:r>
            <a:r>
              <a:rPr lang="es-ES" sz="1400" b="0" dirty="0" smtClean="0">
                <a:latin typeface="Century Gothic" pitchFamily="34" charset="0"/>
              </a:rPr>
              <a:t>teclado</a:t>
            </a:r>
            <a:endParaRPr lang="es-ES" sz="1400" b="0" dirty="0">
              <a:latin typeface="Century Gothic" pitchFamily="34" charset="0"/>
            </a:endParaRPr>
          </a:p>
          <a:p>
            <a:pPr>
              <a:buFont typeface="Arial" pitchFamily="34" charset="0"/>
              <a:buChar char="•"/>
            </a:pPr>
            <a:r>
              <a:rPr lang="es-ES" sz="1400" b="0" dirty="0">
                <a:latin typeface="Century Gothic" pitchFamily="34" charset="0"/>
              </a:rPr>
              <a:t>Escribe palabras con el </a:t>
            </a:r>
            <a:r>
              <a:rPr lang="es-ES" sz="1400" b="0" dirty="0" smtClean="0">
                <a:latin typeface="Century Gothic" pitchFamily="34" charset="0"/>
              </a:rPr>
              <a:t>ordenador</a:t>
            </a:r>
          </a:p>
          <a:p>
            <a:endParaRPr lang="es-ES" sz="1400" b="0" dirty="0">
              <a:latin typeface="Century Gothic" pitchFamily="34" charset="0"/>
            </a:endParaRPr>
          </a:p>
          <a:p>
            <a:r>
              <a:rPr lang="es-ES" sz="1400" b="1" dirty="0">
                <a:latin typeface="Century Gothic" pitchFamily="34" charset="0"/>
              </a:rPr>
              <a:t>BLOQUE: CONOCIMIENTO DE LA </a:t>
            </a:r>
            <a:r>
              <a:rPr lang="es-ES" sz="1400" b="1" dirty="0" smtClean="0">
                <a:latin typeface="Century Gothic" pitchFamily="34" charset="0"/>
              </a:rPr>
              <a:t>LENGUA</a:t>
            </a:r>
            <a:endParaRPr lang="es-ES" sz="1400" b="1" dirty="0">
              <a:latin typeface="Century Gothic" pitchFamily="34" charset="0"/>
            </a:endParaRPr>
          </a:p>
          <a:p>
            <a:pPr>
              <a:buFont typeface="Arial" pitchFamily="34" charset="0"/>
              <a:buChar char="•"/>
            </a:pPr>
            <a:r>
              <a:rPr lang="es-ES" sz="1400" b="0" dirty="0">
                <a:latin typeface="Century Gothic" pitchFamily="34" charset="0"/>
              </a:rPr>
              <a:t>Utiliza programas didácticos para el apoyo y  el refuerzo</a:t>
            </a:r>
          </a:p>
        </p:txBody>
      </p:sp>
      <p:sp>
        <p:nvSpPr>
          <p:cNvPr id="32" name="31 Rectángulo redondeado"/>
          <p:cNvSpPr/>
          <p:nvPr/>
        </p:nvSpPr>
        <p:spPr>
          <a:xfrm>
            <a:off x="4643438" y="1942284"/>
            <a:ext cx="4500562" cy="647700"/>
          </a:xfrm>
          <a:prstGeom prst="roundRect">
            <a:avLst/>
          </a:prstGeom>
          <a:solidFill>
            <a:schemeClr val="tx2">
              <a:lumMod val="75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latin typeface="Century Gothic" pitchFamily="34" charset="0"/>
              </a:rPr>
              <a:t>MATEMÁTICAS</a:t>
            </a:r>
          </a:p>
        </p:txBody>
      </p:sp>
      <p:sp>
        <p:nvSpPr>
          <p:cNvPr id="33" name="32 CuadroTexto"/>
          <p:cNvSpPr txBox="1">
            <a:spLocks noChangeArrowheads="1"/>
          </p:cNvSpPr>
          <p:nvPr/>
        </p:nvSpPr>
        <p:spPr bwMode="auto">
          <a:xfrm>
            <a:off x="4714876" y="2661422"/>
            <a:ext cx="4429124" cy="2677656"/>
          </a:xfrm>
          <a:prstGeom prst="rect">
            <a:avLst/>
          </a:prstGeom>
          <a:noFill/>
          <a:ln w="9525">
            <a:noFill/>
            <a:miter lim="800000"/>
            <a:headEnd/>
            <a:tailEnd/>
          </a:ln>
        </p:spPr>
        <p:txBody>
          <a:bodyPr wrap="square">
            <a:spAutoFit/>
          </a:bodyPr>
          <a:lstStyle/>
          <a:p>
            <a:r>
              <a:rPr lang="es-ES" sz="1400" b="1" dirty="0">
                <a:latin typeface="Century Gothic" pitchFamily="34" charset="0"/>
              </a:rPr>
              <a:t>BLOQUE: PROCESOS, MÉTODOS Y ACTITUDES </a:t>
            </a:r>
            <a:r>
              <a:rPr lang="es-ES" sz="1400" b="1" dirty="0" smtClean="0">
                <a:latin typeface="Century Gothic" pitchFamily="34" charset="0"/>
              </a:rPr>
              <a:t>MATEMÁTICAS</a:t>
            </a:r>
            <a:endParaRPr lang="es-ES" sz="1400" b="1" dirty="0">
              <a:latin typeface="Century Gothic" pitchFamily="34" charset="0"/>
            </a:endParaRPr>
          </a:p>
          <a:p>
            <a:pPr>
              <a:buFont typeface="Arial" pitchFamily="34" charset="0"/>
              <a:buChar char="•"/>
            </a:pPr>
            <a:r>
              <a:rPr lang="es-ES" sz="1400" b="0" dirty="0">
                <a:latin typeface="Century Gothic" pitchFamily="34" charset="0"/>
              </a:rPr>
              <a:t>Usa herramientas tecnológicas para cálculos numéricos, para </a:t>
            </a:r>
            <a:r>
              <a:rPr lang="es-ES" sz="1400" b="0" dirty="0" smtClean="0">
                <a:latin typeface="Century Gothic" pitchFamily="34" charset="0"/>
              </a:rPr>
              <a:t>aprender</a:t>
            </a:r>
            <a:endParaRPr lang="es-ES" sz="1400" b="0" dirty="0">
              <a:latin typeface="Century Gothic" pitchFamily="34" charset="0"/>
            </a:endParaRPr>
          </a:p>
          <a:p>
            <a:pPr>
              <a:buFont typeface="Arial" pitchFamily="34" charset="0"/>
              <a:buChar char="•"/>
            </a:pPr>
            <a:r>
              <a:rPr lang="es-ES" sz="1400" b="0" dirty="0">
                <a:latin typeface="Century Gothic" pitchFamily="34" charset="0"/>
              </a:rPr>
              <a:t>Realiza proyectos, informes  y presenta documentos </a:t>
            </a:r>
            <a:r>
              <a:rPr lang="es-ES" sz="1400" b="0" dirty="0" smtClean="0">
                <a:latin typeface="Century Gothic" pitchFamily="34" charset="0"/>
              </a:rPr>
              <a:t>digitales</a:t>
            </a:r>
            <a:endParaRPr lang="es-ES" sz="1400" b="0" dirty="0">
              <a:latin typeface="Century Gothic" pitchFamily="34" charset="0"/>
            </a:endParaRPr>
          </a:p>
          <a:p>
            <a:pPr>
              <a:buFont typeface="Arial" pitchFamily="34" charset="0"/>
              <a:buChar char="•"/>
            </a:pPr>
            <a:r>
              <a:rPr lang="es-ES" sz="1400" b="0" dirty="0">
                <a:latin typeface="Century Gothic" pitchFamily="34" charset="0"/>
              </a:rPr>
              <a:t>Seleccionar información utilizando la herramienta TIC y </a:t>
            </a:r>
            <a:r>
              <a:rPr lang="es-ES" sz="1400" b="0" dirty="0" smtClean="0">
                <a:latin typeface="Century Gothic" pitchFamily="34" charset="0"/>
              </a:rPr>
              <a:t>compartido</a:t>
            </a:r>
          </a:p>
          <a:p>
            <a:endParaRPr lang="es-ES" sz="1400" b="0" dirty="0">
              <a:latin typeface="Century Gothic" pitchFamily="34" charset="0"/>
            </a:endParaRPr>
          </a:p>
          <a:p>
            <a:r>
              <a:rPr lang="es-ES" sz="1400" b="1" dirty="0">
                <a:latin typeface="Century Gothic" pitchFamily="34" charset="0"/>
              </a:rPr>
              <a:t>BLOQUE </a:t>
            </a:r>
            <a:r>
              <a:rPr lang="es-ES" sz="1400" b="1" dirty="0" smtClean="0">
                <a:latin typeface="Century Gothic" pitchFamily="34" charset="0"/>
              </a:rPr>
              <a:t>NÚMEROS</a:t>
            </a:r>
            <a:endParaRPr lang="es-ES" sz="1400" b="1" dirty="0">
              <a:latin typeface="Century Gothic" pitchFamily="34" charset="0"/>
            </a:endParaRPr>
          </a:p>
          <a:p>
            <a:pPr>
              <a:buFont typeface="Arial" pitchFamily="34" charset="0"/>
              <a:buChar char="•"/>
            </a:pPr>
            <a:r>
              <a:rPr lang="es-ES" sz="1400" b="0" dirty="0">
                <a:latin typeface="Century Gothic" pitchFamily="34" charset="0"/>
              </a:rPr>
              <a:t>Se inicia en el uso de la calculadora para comprobar resultados</a:t>
            </a:r>
            <a:r>
              <a:rPr lang="es-ES" sz="1400" dirty="0">
                <a:latin typeface="Century Gothic" pitchFamily="34" charset="0"/>
              </a:rPr>
              <a:t>.</a:t>
            </a:r>
          </a:p>
        </p:txBody>
      </p:sp>
      <p:sp>
        <p:nvSpPr>
          <p:cNvPr id="34" name="33 Rectángulo redondeado"/>
          <p:cNvSpPr/>
          <p:nvPr/>
        </p:nvSpPr>
        <p:spPr>
          <a:xfrm>
            <a:off x="142844" y="5085556"/>
            <a:ext cx="4429124" cy="647700"/>
          </a:xfrm>
          <a:prstGeom prst="roundRect">
            <a:avLst/>
          </a:prstGeom>
          <a:solidFill>
            <a:schemeClr val="tx2">
              <a:lumMod val="75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latin typeface="Century Gothic" pitchFamily="34" charset="0"/>
              </a:rPr>
              <a:t>EDUCACIÓN FÍSICA</a:t>
            </a:r>
          </a:p>
        </p:txBody>
      </p:sp>
      <p:sp>
        <p:nvSpPr>
          <p:cNvPr id="36" name="26 CuadroTexto"/>
          <p:cNvSpPr txBox="1">
            <a:spLocks noChangeArrowheads="1"/>
          </p:cNvSpPr>
          <p:nvPr/>
        </p:nvSpPr>
        <p:spPr bwMode="auto">
          <a:xfrm>
            <a:off x="214282" y="5715016"/>
            <a:ext cx="4429156" cy="523220"/>
          </a:xfrm>
          <a:prstGeom prst="rect">
            <a:avLst/>
          </a:prstGeom>
          <a:noFill/>
          <a:ln w="9525">
            <a:noFill/>
            <a:miter lim="800000"/>
            <a:headEnd/>
            <a:tailEnd/>
          </a:ln>
        </p:spPr>
        <p:txBody>
          <a:bodyPr wrap="square">
            <a:spAutoFit/>
          </a:bodyPr>
          <a:lstStyle/>
          <a:p>
            <a:r>
              <a:rPr lang="es-ES" sz="1400" b="1" dirty="0">
                <a:latin typeface="Century Gothic" pitchFamily="34" charset="0"/>
              </a:rPr>
              <a:t>BLOQUE CONTENIDOS </a:t>
            </a:r>
            <a:r>
              <a:rPr lang="es-ES" sz="1400" b="1" dirty="0" smtClean="0">
                <a:latin typeface="Century Gothic" pitchFamily="34" charset="0"/>
              </a:rPr>
              <a:t>COMUNES</a:t>
            </a:r>
            <a:endParaRPr lang="es-ES" sz="1400" b="1" dirty="0">
              <a:latin typeface="Century Gothic" pitchFamily="34" charset="0"/>
            </a:endParaRPr>
          </a:p>
          <a:p>
            <a:pPr>
              <a:buFont typeface="Arial" pitchFamily="34" charset="0"/>
              <a:buChar char="•"/>
            </a:pPr>
            <a:r>
              <a:rPr lang="es-ES" sz="1400" b="0" dirty="0">
                <a:latin typeface="Century Gothic" pitchFamily="34" charset="0"/>
              </a:rPr>
              <a:t>Utiliza TIC para localizar y extraer la información</a:t>
            </a:r>
          </a:p>
        </p:txBody>
      </p:sp>
      <p:sp>
        <p:nvSpPr>
          <p:cNvPr id="15" name="14 Rectángulo"/>
          <p:cNvSpPr/>
          <p:nvPr/>
        </p:nvSpPr>
        <p:spPr>
          <a:xfrm>
            <a:off x="5076056" y="1340768"/>
            <a:ext cx="2600392"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ORDEN EDU/519/2014</a:t>
            </a:r>
            <a:endParaRPr lang="es-ES" dirty="0">
              <a:latin typeface="Century Gothic" pitchFamily="34" charset="0"/>
            </a:endParaRPr>
          </a:p>
        </p:txBody>
      </p:sp>
      <p:pic>
        <p:nvPicPr>
          <p:cNvPr id="16"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17" name="16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sp>
        <p:nvSpPr>
          <p:cNvPr id="18" name="17 Rectángulo"/>
          <p:cNvSpPr/>
          <p:nvPr/>
        </p:nvSpPr>
        <p:spPr>
          <a:xfrm>
            <a:off x="6000760" y="359142"/>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P1</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29 Rectángulo redondeado"/>
          <p:cNvSpPr/>
          <p:nvPr/>
        </p:nvSpPr>
        <p:spPr>
          <a:xfrm>
            <a:off x="142844" y="1844824"/>
            <a:ext cx="4429156" cy="647700"/>
          </a:xfrm>
          <a:prstGeom prst="roundRect">
            <a:avLst/>
          </a:prstGeom>
          <a:solidFill>
            <a:schemeClr val="accent2">
              <a:lumMod val="75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latin typeface="Century Gothic" pitchFamily="34" charset="0"/>
              </a:rPr>
              <a:t>CIENCIAS DE LA NATURALEZA</a:t>
            </a:r>
          </a:p>
        </p:txBody>
      </p:sp>
      <p:sp>
        <p:nvSpPr>
          <p:cNvPr id="36" name="35 Rectángulo redondeado"/>
          <p:cNvSpPr/>
          <p:nvPr/>
        </p:nvSpPr>
        <p:spPr>
          <a:xfrm>
            <a:off x="4714876" y="1844824"/>
            <a:ext cx="4429156" cy="647700"/>
          </a:xfrm>
          <a:prstGeom prst="roundRect">
            <a:avLst/>
          </a:prstGeom>
          <a:solidFill>
            <a:schemeClr val="accent2">
              <a:lumMod val="75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latin typeface="Century Gothic" pitchFamily="34" charset="0"/>
              </a:rPr>
              <a:t>CIENCIAS SOCIALES</a:t>
            </a:r>
          </a:p>
        </p:txBody>
      </p:sp>
      <p:sp>
        <p:nvSpPr>
          <p:cNvPr id="21" name="21 CuadroTexto"/>
          <p:cNvSpPr txBox="1">
            <a:spLocks noChangeArrowheads="1"/>
          </p:cNvSpPr>
          <p:nvPr/>
        </p:nvSpPr>
        <p:spPr bwMode="auto">
          <a:xfrm>
            <a:off x="71406" y="2664481"/>
            <a:ext cx="4572032" cy="4185761"/>
          </a:xfrm>
          <a:prstGeom prst="rect">
            <a:avLst/>
          </a:prstGeom>
          <a:noFill/>
          <a:ln w="9525">
            <a:noFill/>
            <a:miter lim="800000"/>
            <a:headEnd/>
            <a:tailEnd/>
          </a:ln>
        </p:spPr>
        <p:txBody>
          <a:bodyPr wrap="square">
            <a:spAutoFit/>
          </a:bodyPr>
          <a:lstStyle/>
          <a:p>
            <a:r>
              <a:rPr lang="es-ES" sz="1400" b="1" dirty="0">
                <a:latin typeface="Century Gothic" pitchFamily="34" charset="0"/>
              </a:rPr>
              <a:t>BLOQUE: INICIACIÓN A LA ACTIVIDAD </a:t>
            </a:r>
            <a:r>
              <a:rPr lang="es-ES" sz="1400" b="1" dirty="0" smtClean="0">
                <a:latin typeface="Century Gothic" pitchFamily="34" charset="0"/>
              </a:rPr>
              <a:t>CIENTÍFICA</a:t>
            </a:r>
            <a:endParaRPr lang="es-ES" sz="1400" b="0" dirty="0" smtClean="0">
              <a:latin typeface="Century Gothic" pitchFamily="34" charset="0"/>
            </a:endParaRPr>
          </a:p>
          <a:p>
            <a:pPr>
              <a:buFont typeface="Arial" pitchFamily="34" charset="0"/>
              <a:buChar char="•"/>
            </a:pPr>
            <a:r>
              <a:rPr lang="es-ES" sz="1400" b="0" dirty="0" smtClean="0">
                <a:latin typeface="Century Gothic" pitchFamily="34" charset="0"/>
              </a:rPr>
              <a:t>Protección </a:t>
            </a:r>
            <a:r>
              <a:rPr lang="es-ES" sz="1400" b="0" dirty="0">
                <a:latin typeface="Century Gothic" pitchFamily="34" charset="0"/>
              </a:rPr>
              <a:t>y seguridad en el uso de las </a:t>
            </a:r>
            <a:r>
              <a:rPr lang="es-ES" sz="1400" b="0" dirty="0" smtClean="0">
                <a:latin typeface="Century Gothic" pitchFamily="34" charset="0"/>
              </a:rPr>
              <a:t>TIC</a:t>
            </a:r>
          </a:p>
          <a:p>
            <a:pPr>
              <a:buFont typeface="Arial" pitchFamily="34" charset="0"/>
              <a:buChar char="•"/>
            </a:pPr>
            <a:r>
              <a:rPr lang="es-ES" sz="1400" b="0" dirty="0" smtClean="0">
                <a:latin typeface="Century Gothic" pitchFamily="34" charset="0"/>
              </a:rPr>
              <a:t>Uso </a:t>
            </a:r>
            <a:r>
              <a:rPr lang="es-ES" sz="1400" b="0" dirty="0">
                <a:latin typeface="Century Gothic" pitchFamily="34" charset="0"/>
              </a:rPr>
              <a:t>adecuado de las TIC  como recurso de ocio </a:t>
            </a:r>
            <a:endParaRPr lang="es-ES" sz="1400" b="0" dirty="0" smtClean="0">
              <a:latin typeface="Century Gothic" pitchFamily="34" charset="0"/>
            </a:endParaRPr>
          </a:p>
          <a:p>
            <a:pPr>
              <a:buFont typeface="Arial" pitchFamily="34" charset="0"/>
              <a:buChar char="•"/>
            </a:pPr>
            <a:r>
              <a:rPr lang="es-ES" sz="1400" b="0" dirty="0" smtClean="0">
                <a:latin typeface="Century Gothic" pitchFamily="34" charset="0"/>
              </a:rPr>
              <a:t>Uso </a:t>
            </a:r>
            <a:r>
              <a:rPr lang="es-ES" sz="1400" b="0" dirty="0">
                <a:latin typeface="Century Gothic" pitchFamily="34" charset="0"/>
              </a:rPr>
              <a:t>autónomo del tratamiento de la </a:t>
            </a:r>
            <a:r>
              <a:rPr lang="es-ES" sz="1400" b="0" dirty="0" smtClean="0">
                <a:latin typeface="Century Gothic" pitchFamily="34" charset="0"/>
              </a:rPr>
              <a:t>información</a:t>
            </a:r>
          </a:p>
          <a:p>
            <a:pPr>
              <a:buFont typeface="Arial" pitchFamily="34" charset="0"/>
              <a:buChar char="•"/>
            </a:pPr>
            <a:r>
              <a:rPr lang="es-ES" sz="1400" b="0" dirty="0" smtClean="0">
                <a:latin typeface="Century Gothic" pitchFamily="34" charset="0"/>
              </a:rPr>
              <a:t>Usa </a:t>
            </a:r>
            <a:r>
              <a:rPr lang="es-ES" sz="1400" b="0" dirty="0">
                <a:latin typeface="Century Gothic" pitchFamily="34" charset="0"/>
              </a:rPr>
              <a:t>de forma autónoma tratamiento de </a:t>
            </a:r>
            <a:r>
              <a:rPr lang="es-ES" sz="1400" b="0" dirty="0" smtClean="0">
                <a:latin typeface="Century Gothic" pitchFamily="34" charset="0"/>
              </a:rPr>
              <a:t>texto</a:t>
            </a:r>
          </a:p>
          <a:p>
            <a:pPr>
              <a:buFont typeface="Arial" pitchFamily="34" charset="0"/>
              <a:buChar char="•"/>
            </a:pPr>
            <a:r>
              <a:rPr lang="es-ES" sz="1400" b="0" dirty="0" smtClean="0">
                <a:latin typeface="Century Gothic" pitchFamily="34" charset="0"/>
              </a:rPr>
              <a:t>Presenta </a:t>
            </a:r>
            <a:r>
              <a:rPr lang="es-ES" sz="1400" b="0" dirty="0">
                <a:latin typeface="Century Gothic" pitchFamily="34" charset="0"/>
              </a:rPr>
              <a:t>trabajos de forma ordenada en soporte digital: textos, imágenes, </a:t>
            </a:r>
            <a:r>
              <a:rPr lang="es-ES" sz="1400" b="0" dirty="0" smtClean="0">
                <a:latin typeface="Century Gothic" pitchFamily="34" charset="0"/>
              </a:rPr>
              <a:t>vídeos</a:t>
            </a:r>
          </a:p>
          <a:p>
            <a:pPr>
              <a:buFont typeface="Arial" pitchFamily="34" charset="0"/>
              <a:buChar char="•"/>
            </a:pPr>
            <a:r>
              <a:rPr lang="es-ES" sz="1400" b="0" dirty="0" smtClean="0">
                <a:latin typeface="Century Gothic" pitchFamily="34" charset="0"/>
              </a:rPr>
              <a:t>Realiza </a:t>
            </a:r>
            <a:r>
              <a:rPr lang="es-ES" sz="1400" b="0" dirty="0">
                <a:latin typeface="Century Gothic" pitchFamily="34" charset="0"/>
              </a:rPr>
              <a:t>proyectos de forma individual en soporte </a:t>
            </a:r>
            <a:r>
              <a:rPr lang="es-ES" sz="1400" b="0" dirty="0" smtClean="0">
                <a:latin typeface="Century Gothic" pitchFamily="34" charset="0"/>
              </a:rPr>
              <a:t>digital</a:t>
            </a:r>
          </a:p>
          <a:p>
            <a:pPr>
              <a:buFont typeface="Arial" pitchFamily="34" charset="0"/>
              <a:buChar char="•"/>
            </a:pPr>
            <a:r>
              <a:rPr lang="es-ES" sz="1400" b="0" dirty="0" smtClean="0">
                <a:latin typeface="Century Gothic" pitchFamily="34" charset="0"/>
              </a:rPr>
              <a:t>Utiliza </a:t>
            </a:r>
            <a:r>
              <a:rPr lang="es-ES" sz="1400" b="0" dirty="0">
                <a:latin typeface="Century Gothic" pitchFamily="34" charset="0"/>
              </a:rPr>
              <a:t>medida de protección y seguridad personal en las </a:t>
            </a:r>
            <a:r>
              <a:rPr lang="es-ES" sz="1400" b="0" dirty="0" smtClean="0">
                <a:latin typeface="Century Gothic" pitchFamily="34" charset="0"/>
              </a:rPr>
              <a:t>TIC</a:t>
            </a:r>
          </a:p>
          <a:p>
            <a:endParaRPr lang="es-ES" sz="1400" b="0" dirty="0">
              <a:latin typeface="Century Gothic" pitchFamily="34" charset="0"/>
            </a:endParaRPr>
          </a:p>
          <a:p>
            <a:r>
              <a:rPr lang="es-ES" sz="1400" b="1" dirty="0">
                <a:latin typeface="Century Gothic" pitchFamily="34" charset="0"/>
              </a:rPr>
              <a:t>BLOQUE: LOS SERES </a:t>
            </a:r>
            <a:r>
              <a:rPr lang="es-ES" sz="1400" b="1" dirty="0" smtClean="0">
                <a:latin typeface="Century Gothic" pitchFamily="34" charset="0"/>
              </a:rPr>
              <a:t>VIVOS</a:t>
            </a:r>
            <a:endParaRPr lang="es-ES" sz="1400" b="1" dirty="0">
              <a:latin typeface="Century Gothic" pitchFamily="34" charset="0"/>
            </a:endParaRPr>
          </a:p>
          <a:p>
            <a:pPr>
              <a:buFont typeface="Arial" pitchFamily="34" charset="0"/>
              <a:buChar char="•"/>
            </a:pPr>
            <a:r>
              <a:rPr lang="es-ES" sz="1400" b="0" dirty="0">
                <a:latin typeface="Century Gothic" pitchFamily="34" charset="0"/>
              </a:rPr>
              <a:t>Observa y registra  con instrumentos y los medios audiovisuales y tecnológicos</a:t>
            </a:r>
            <a:endParaRPr lang="es-ES" sz="1400" b="1" dirty="0">
              <a:latin typeface="Century Gothic" pitchFamily="34" charset="0"/>
            </a:endParaRPr>
          </a:p>
          <a:p>
            <a:endParaRPr lang="es-ES" sz="1400" b="1" dirty="0" smtClean="0">
              <a:latin typeface="Century Gothic" pitchFamily="34" charset="0"/>
            </a:endParaRPr>
          </a:p>
          <a:p>
            <a:r>
              <a:rPr lang="es-ES" sz="1400" b="1" dirty="0" smtClean="0">
                <a:latin typeface="Century Gothic" pitchFamily="34" charset="0"/>
              </a:rPr>
              <a:t>LA </a:t>
            </a:r>
            <a:r>
              <a:rPr lang="es-ES" sz="1400" b="1" dirty="0">
                <a:latin typeface="Century Gothic" pitchFamily="34" charset="0"/>
              </a:rPr>
              <a:t>TECNOLOGIA, OBJETOS Y MÁQUINAS </a:t>
            </a:r>
          </a:p>
          <a:p>
            <a:pPr>
              <a:buFont typeface="Arial" pitchFamily="34" charset="0"/>
              <a:buChar char="•"/>
            </a:pPr>
            <a:r>
              <a:rPr lang="es-ES" sz="1400" b="0" dirty="0">
                <a:latin typeface="Century Gothic" pitchFamily="34" charset="0"/>
              </a:rPr>
              <a:t>Identifica los componentes básicos de un ordenador, haciendo un uso adecuado</a:t>
            </a:r>
          </a:p>
        </p:txBody>
      </p:sp>
      <p:sp>
        <p:nvSpPr>
          <p:cNvPr id="22" name="26 CuadroTexto"/>
          <p:cNvSpPr txBox="1">
            <a:spLocks noChangeArrowheads="1"/>
          </p:cNvSpPr>
          <p:nvPr/>
        </p:nvSpPr>
        <p:spPr bwMode="auto">
          <a:xfrm>
            <a:off x="4643438" y="2635400"/>
            <a:ext cx="4286248" cy="3323987"/>
          </a:xfrm>
          <a:prstGeom prst="rect">
            <a:avLst/>
          </a:prstGeom>
          <a:noFill/>
          <a:ln w="9525">
            <a:noFill/>
            <a:miter lim="800000"/>
            <a:headEnd/>
            <a:tailEnd/>
          </a:ln>
        </p:spPr>
        <p:txBody>
          <a:bodyPr wrap="square">
            <a:spAutoFit/>
          </a:bodyPr>
          <a:lstStyle/>
          <a:p>
            <a:r>
              <a:rPr lang="es-ES" sz="1400" b="1" dirty="0">
                <a:latin typeface="Century Gothic" pitchFamily="34" charset="0"/>
              </a:rPr>
              <a:t>BLOQUE: CONTENIDOS </a:t>
            </a:r>
            <a:r>
              <a:rPr lang="es-ES" sz="1400" b="1" dirty="0" smtClean="0">
                <a:latin typeface="Century Gothic" pitchFamily="34" charset="0"/>
              </a:rPr>
              <a:t>COMUNES</a:t>
            </a:r>
            <a:endParaRPr lang="es-ES" sz="1400" b="1" dirty="0">
              <a:latin typeface="Century Gothic" pitchFamily="34" charset="0"/>
            </a:endParaRPr>
          </a:p>
          <a:p>
            <a:pPr>
              <a:buFont typeface="Arial" pitchFamily="34" charset="0"/>
              <a:buChar char="•"/>
            </a:pPr>
            <a:r>
              <a:rPr lang="es-ES" sz="1400" b="0" dirty="0">
                <a:latin typeface="Century Gothic" pitchFamily="34" charset="0"/>
              </a:rPr>
              <a:t>Busca ,selecciona y organiza información</a:t>
            </a:r>
          </a:p>
          <a:p>
            <a:pPr>
              <a:buFont typeface="Arial" pitchFamily="34" charset="0"/>
              <a:buChar char="•"/>
            </a:pPr>
            <a:r>
              <a:rPr lang="es-ES" sz="1400" b="0" dirty="0">
                <a:latin typeface="Century Gothic" pitchFamily="34" charset="0"/>
              </a:rPr>
              <a:t>Utiliza TIC sociales para elaborar trabajos</a:t>
            </a:r>
          </a:p>
          <a:p>
            <a:pPr>
              <a:buFont typeface="Arial" pitchFamily="34" charset="0"/>
              <a:buChar char="•"/>
            </a:pPr>
            <a:r>
              <a:rPr lang="es-ES" sz="1400" b="0" dirty="0">
                <a:latin typeface="Century Gothic" pitchFamily="34" charset="0"/>
              </a:rPr>
              <a:t>Maneja  imágenes, esquemas y TIC geográficas.</a:t>
            </a:r>
          </a:p>
          <a:p>
            <a:pPr>
              <a:buFont typeface="Arial" pitchFamily="34" charset="0"/>
              <a:buChar char="•"/>
            </a:pPr>
            <a:r>
              <a:rPr lang="es-ES" sz="1400" b="0" dirty="0">
                <a:latin typeface="Century Gothic" pitchFamily="34" charset="0"/>
              </a:rPr>
              <a:t>Realiza proyectos de forma individual en soporte digital para el </a:t>
            </a:r>
            <a:r>
              <a:rPr lang="es-ES" sz="1400" b="0" dirty="0" smtClean="0">
                <a:latin typeface="Century Gothic" pitchFamily="34" charset="0"/>
              </a:rPr>
              <a:t>área</a:t>
            </a:r>
          </a:p>
          <a:p>
            <a:endParaRPr lang="es-ES" sz="1400" b="0" dirty="0">
              <a:latin typeface="Century Gothic" pitchFamily="34" charset="0"/>
            </a:endParaRPr>
          </a:p>
          <a:p>
            <a:r>
              <a:rPr lang="es-ES" sz="1400" b="1" dirty="0" smtClean="0">
                <a:latin typeface="Century Gothic" pitchFamily="34" charset="0"/>
              </a:rPr>
              <a:t>BLOQUE: VIVIR </a:t>
            </a:r>
            <a:r>
              <a:rPr lang="es-ES" sz="1400" b="1" dirty="0">
                <a:latin typeface="Century Gothic" pitchFamily="34" charset="0"/>
              </a:rPr>
              <a:t>EN </a:t>
            </a:r>
            <a:r>
              <a:rPr lang="es-ES" sz="1400" b="1" dirty="0" smtClean="0">
                <a:latin typeface="Century Gothic" pitchFamily="34" charset="0"/>
              </a:rPr>
              <a:t>SOCIEDAD</a:t>
            </a:r>
            <a:endParaRPr lang="es-ES" sz="1400" b="1" dirty="0">
              <a:latin typeface="Century Gothic" pitchFamily="34" charset="0"/>
            </a:endParaRPr>
          </a:p>
          <a:p>
            <a:pPr>
              <a:buFont typeface="Arial" pitchFamily="34" charset="0"/>
              <a:buChar char="•"/>
            </a:pPr>
            <a:r>
              <a:rPr lang="es-ES" sz="1400" b="0" dirty="0">
                <a:latin typeface="Century Gothic" pitchFamily="34" charset="0"/>
              </a:rPr>
              <a:t>Enumera distintos medios de comunicación interpersonales y de masas</a:t>
            </a:r>
          </a:p>
          <a:p>
            <a:pPr>
              <a:buFont typeface="Arial" pitchFamily="34" charset="0"/>
              <a:buChar char="•"/>
            </a:pPr>
            <a:r>
              <a:rPr lang="es-ES" sz="1400" b="0" dirty="0">
                <a:latin typeface="Century Gothic" pitchFamily="34" charset="0"/>
              </a:rPr>
              <a:t>Interpreta informaciones sencillas de diferentes medios de comunicación</a:t>
            </a:r>
          </a:p>
          <a:p>
            <a:pPr>
              <a:buFont typeface="Arial" pitchFamily="34" charset="0"/>
              <a:buChar char="•"/>
            </a:pPr>
            <a:r>
              <a:rPr lang="es-ES" sz="1400" b="0" dirty="0">
                <a:latin typeface="Century Gothic" pitchFamily="34" charset="0"/>
              </a:rPr>
              <a:t>Analiza los cambios que las comunicaciones hace en las personas y sociedad</a:t>
            </a:r>
          </a:p>
        </p:txBody>
      </p:sp>
      <p:sp>
        <p:nvSpPr>
          <p:cNvPr id="23" name="22 Rectángulo"/>
          <p:cNvSpPr/>
          <p:nvPr/>
        </p:nvSpPr>
        <p:spPr>
          <a:xfrm>
            <a:off x="6000760" y="359142"/>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P2</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24" name="23 Rectángulo"/>
          <p:cNvSpPr/>
          <p:nvPr/>
        </p:nvSpPr>
        <p:spPr>
          <a:xfrm>
            <a:off x="5076056" y="1340768"/>
            <a:ext cx="2600392"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ORDEN EDU/519/2014</a:t>
            </a:r>
            <a:endParaRPr lang="es-ES" dirty="0">
              <a:latin typeface="Century Gothic" pitchFamily="34" charset="0"/>
            </a:endParaRPr>
          </a:p>
        </p:txBody>
      </p:sp>
      <p:pic>
        <p:nvPicPr>
          <p:cNvPr id="25"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6" name="25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29 Rectángulo redondeado"/>
          <p:cNvSpPr/>
          <p:nvPr/>
        </p:nvSpPr>
        <p:spPr>
          <a:xfrm>
            <a:off x="71406" y="1859205"/>
            <a:ext cx="4429156" cy="647700"/>
          </a:xfrm>
          <a:prstGeom prst="roundRect">
            <a:avLst/>
          </a:prstGeom>
          <a:solidFill>
            <a:schemeClr val="accent2">
              <a:lumMod val="75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latin typeface="Century Gothic" pitchFamily="34" charset="0"/>
              </a:rPr>
              <a:t>LENGUA CASTELLANA Y LITERATURA</a:t>
            </a:r>
          </a:p>
        </p:txBody>
      </p:sp>
      <p:sp>
        <p:nvSpPr>
          <p:cNvPr id="32" name="31 Rectángulo redondeado"/>
          <p:cNvSpPr/>
          <p:nvPr/>
        </p:nvSpPr>
        <p:spPr>
          <a:xfrm>
            <a:off x="4643438" y="1854447"/>
            <a:ext cx="4500562" cy="647700"/>
          </a:xfrm>
          <a:prstGeom prst="roundRect">
            <a:avLst/>
          </a:prstGeom>
          <a:solidFill>
            <a:schemeClr val="accent2">
              <a:lumMod val="75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latin typeface="Century Gothic" pitchFamily="34" charset="0"/>
              </a:rPr>
              <a:t>MATEMÁTICAS</a:t>
            </a:r>
          </a:p>
        </p:txBody>
      </p:sp>
      <p:sp>
        <p:nvSpPr>
          <p:cNvPr id="34" name="33 Rectángulo redondeado"/>
          <p:cNvSpPr/>
          <p:nvPr/>
        </p:nvSpPr>
        <p:spPr>
          <a:xfrm>
            <a:off x="71438" y="5359667"/>
            <a:ext cx="4429124" cy="647700"/>
          </a:xfrm>
          <a:prstGeom prst="roundRect">
            <a:avLst/>
          </a:prstGeom>
          <a:solidFill>
            <a:schemeClr val="accent2">
              <a:lumMod val="75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latin typeface="Century Gothic" pitchFamily="34" charset="0"/>
              </a:rPr>
              <a:t>EDUCACIÓN FÍSICA</a:t>
            </a:r>
          </a:p>
        </p:txBody>
      </p:sp>
      <p:sp>
        <p:nvSpPr>
          <p:cNvPr id="15" name="29 CuadroTexto"/>
          <p:cNvSpPr txBox="1">
            <a:spLocks noChangeArrowheads="1"/>
          </p:cNvSpPr>
          <p:nvPr/>
        </p:nvSpPr>
        <p:spPr bwMode="auto">
          <a:xfrm>
            <a:off x="1" y="2573585"/>
            <a:ext cx="4500562" cy="2677656"/>
          </a:xfrm>
          <a:prstGeom prst="rect">
            <a:avLst/>
          </a:prstGeom>
          <a:noFill/>
          <a:ln w="9525">
            <a:noFill/>
            <a:miter lim="800000"/>
            <a:headEnd/>
            <a:tailEnd/>
          </a:ln>
        </p:spPr>
        <p:txBody>
          <a:bodyPr wrap="square">
            <a:spAutoFit/>
          </a:bodyPr>
          <a:lstStyle/>
          <a:p>
            <a:r>
              <a:rPr lang="es-ES" sz="1400" b="1" dirty="0">
                <a:latin typeface="Century Gothic" pitchFamily="34" charset="0"/>
              </a:rPr>
              <a:t>BLOQUE: COMUNICACIÓN ORAL, HABLAR Y </a:t>
            </a:r>
            <a:r>
              <a:rPr lang="es-ES" sz="1400" b="1" dirty="0" smtClean="0">
                <a:latin typeface="Century Gothic" pitchFamily="34" charset="0"/>
              </a:rPr>
              <a:t>ESCUCHAR</a:t>
            </a:r>
            <a:endParaRPr lang="es-ES" sz="1400" b="1" dirty="0">
              <a:latin typeface="Century Gothic" pitchFamily="34" charset="0"/>
            </a:endParaRPr>
          </a:p>
          <a:p>
            <a:pPr>
              <a:buFont typeface="Arial" pitchFamily="34" charset="0"/>
              <a:buChar char="•"/>
            </a:pPr>
            <a:r>
              <a:rPr lang="es-ES" sz="1400" b="0" dirty="0">
                <a:latin typeface="Century Gothic" pitchFamily="34" charset="0"/>
              </a:rPr>
              <a:t>Utiliza distintos programas digitales como apoyo y refuerzo de los </a:t>
            </a:r>
            <a:r>
              <a:rPr lang="es-ES" sz="1400" b="0" dirty="0" smtClean="0">
                <a:latin typeface="Century Gothic" pitchFamily="34" charset="0"/>
              </a:rPr>
              <a:t>aprendizajes</a:t>
            </a:r>
            <a:endParaRPr lang="es-ES" sz="1400" b="0" dirty="0">
              <a:latin typeface="Century Gothic" pitchFamily="34" charset="0"/>
            </a:endParaRPr>
          </a:p>
          <a:p>
            <a:r>
              <a:rPr lang="es-ES" sz="1400" b="1" dirty="0">
                <a:latin typeface="Century Gothic" pitchFamily="34" charset="0"/>
              </a:rPr>
              <a:t>BLOQUE: COMUNICACIÓN ESCRITA: </a:t>
            </a:r>
            <a:r>
              <a:rPr lang="es-ES" sz="1400" b="1" dirty="0" smtClean="0">
                <a:latin typeface="Century Gothic" pitchFamily="34" charset="0"/>
              </a:rPr>
              <a:t>LEER</a:t>
            </a:r>
            <a:endParaRPr lang="es-ES" sz="1400" b="1" dirty="0">
              <a:latin typeface="Century Gothic" pitchFamily="34" charset="0"/>
            </a:endParaRPr>
          </a:p>
          <a:p>
            <a:pPr>
              <a:buFont typeface="Arial" pitchFamily="34" charset="0"/>
              <a:buChar char="•"/>
            </a:pPr>
            <a:r>
              <a:rPr lang="es-ES" sz="1400" b="0" dirty="0">
                <a:latin typeface="Century Gothic" pitchFamily="34" charset="0"/>
              </a:rPr>
              <a:t>Utiliza los medios informáticos para obtener información, siguiendo  pautas</a:t>
            </a:r>
          </a:p>
          <a:p>
            <a:r>
              <a:rPr lang="es-ES" sz="1400" b="1" dirty="0">
                <a:latin typeface="Century Gothic" pitchFamily="34" charset="0"/>
              </a:rPr>
              <a:t>BLOQUE: COMUNICACIÓN ESCRITA: ESCRIBIR</a:t>
            </a:r>
          </a:p>
          <a:p>
            <a:pPr>
              <a:buFont typeface="Arial" pitchFamily="34" charset="0"/>
              <a:buChar char="•"/>
            </a:pPr>
            <a:r>
              <a:rPr lang="es-ES" sz="1400" b="0" dirty="0">
                <a:latin typeface="Century Gothic" pitchFamily="34" charset="0"/>
              </a:rPr>
              <a:t>Reconoce las teclas del teclado</a:t>
            </a:r>
          </a:p>
          <a:p>
            <a:pPr>
              <a:buFont typeface="Arial" pitchFamily="34" charset="0"/>
              <a:buChar char="•"/>
            </a:pPr>
            <a:r>
              <a:rPr lang="es-ES" sz="1400" b="0" dirty="0">
                <a:latin typeface="Century Gothic" pitchFamily="34" charset="0"/>
              </a:rPr>
              <a:t>Escribe palabras con el ordenador</a:t>
            </a:r>
          </a:p>
          <a:p>
            <a:r>
              <a:rPr lang="es-ES" sz="1400" b="1" dirty="0">
                <a:latin typeface="Century Gothic" pitchFamily="34" charset="0"/>
              </a:rPr>
              <a:t>BLOQUE: CONOCIMIENTO DE LA LENGUA</a:t>
            </a:r>
          </a:p>
          <a:p>
            <a:pPr>
              <a:buFont typeface="Arial" pitchFamily="34" charset="0"/>
              <a:buChar char="•"/>
            </a:pPr>
            <a:r>
              <a:rPr lang="es-ES" sz="1400" b="0" dirty="0">
                <a:latin typeface="Century Gothic" pitchFamily="34" charset="0"/>
              </a:rPr>
              <a:t>Se inicia en el uso de programas informáticos</a:t>
            </a:r>
          </a:p>
        </p:txBody>
      </p:sp>
      <p:sp>
        <p:nvSpPr>
          <p:cNvPr id="16" name="14 CuadroTexto"/>
          <p:cNvSpPr txBox="1">
            <a:spLocks noChangeArrowheads="1"/>
          </p:cNvSpPr>
          <p:nvPr/>
        </p:nvSpPr>
        <p:spPr bwMode="auto">
          <a:xfrm>
            <a:off x="4643438" y="2502147"/>
            <a:ext cx="4429124" cy="2031325"/>
          </a:xfrm>
          <a:prstGeom prst="rect">
            <a:avLst/>
          </a:prstGeom>
          <a:noFill/>
          <a:ln w="9525">
            <a:noFill/>
            <a:miter lim="800000"/>
            <a:headEnd/>
            <a:tailEnd/>
          </a:ln>
        </p:spPr>
        <p:txBody>
          <a:bodyPr wrap="square">
            <a:spAutoFit/>
          </a:bodyPr>
          <a:lstStyle/>
          <a:p>
            <a:r>
              <a:rPr lang="es-ES" sz="1400" b="1" dirty="0">
                <a:latin typeface="Century Gothic" pitchFamily="34" charset="0"/>
              </a:rPr>
              <a:t>BLOQUE: PROCESOS, MÉTODOS Y ACTITUDES MATEMÁTICAS</a:t>
            </a:r>
          </a:p>
          <a:p>
            <a:pPr>
              <a:buFont typeface="Arial" pitchFamily="34" charset="0"/>
              <a:buChar char="•"/>
            </a:pPr>
            <a:r>
              <a:rPr lang="es-ES" sz="1400" b="0" dirty="0">
                <a:latin typeface="Century Gothic" pitchFamily="34" charset="0"/>
              </a:rPr>
              <a:t>Usa herramientas tecnológicas para cálculos numéricos, para resolver problemas</a:t>
            </a:r>
          </a:p>
          <a:p>
            <a:pPr>
              <a:buFont typeface="Arial" pitchFamily="34" charset="0"/>
              <a:buChar char="•"/>
            </a:pPr>
            <a:r>
              <a:rPr lang="es-ES" sz="1400" b="0" dirty="0">
                <a:latin typeface="Century Gothic" pitchFamily="34" charset="0"/>
              </a:rPr>
              <a:t>Realiza proyectos, informes  y presenta documentos </a:t>
            </a:r>
            <a:r>
              <a:rPr lang="es-ES" sz="1400" b="0" dirty="0" smtClean="0">
                <a:latin typeface="Century Gothic" pitchFamily="34" charset="0"/>
              </a:rPr>
              <a:t>digitales</a:t>
            </a:r>
          </a:p>
          <a:p>
            <a:r>
              <a:rPr lang="es-ES" sz="1400" b="1" dirty="0" smtClean="0">
                <a:latin typeface="Century Gothic" pitchFamily="34" charset="0"/>
              </a:rPr>
              <a:t>BLOQUE </a:t>
            </a:r>
            <a:r>
              <a:rPr lang="es-ES" sz="1400" b="1" dirty="0">
                <a:latin typeface="Century Gothic" pitchFamily="34" charset="0"/>
              </a:rPr>
              <a:t>NÚMEROS</a:t>
            </a:r>
          </a:p>
          <a:p>
            <a:pPr>
              <a:buFont typeface="Arial" pitchFamily="34" charset="0"/>
              <a:buChar char="•"/>
            </a:pPr>
            <a:r>
              <a:rPr lang="es-ES" sz="1400" b="0" dirty="0">
                <a:latin typeface="Century Gothic" pitchFamily="34" charset="0"/>
              </a:rPr>
              <a:t>Se inicia en el uso de la calculadora para comprobar resultados.</a:t>
            </a:r>
          </a:p>
        </p:txBody>
      </p:sp>
      <p:sp>
        <p:nvSpPr>
          <p:cNvPr id="17" name="16 CuadroTexto"/>
          <p:cNvSpPr txBox="1">
            <a:spLocks noChangeArrowheads="1"/>
          </p:cNvSpPr>
          <p:nvPr/>
        </p:nvSpPr>
        <p:spPr bwMode="auto">
          <a:xfrm>
            <a:off x="0" y="6145485"/>
            <a:ext cx="4429156" cy="523875"/>
          </a:xfrm>
          <a:prstGeom prst="rect">
            <a:avLst/>
          </a:prstGeom>
          <a:noFill/>
          <a:ln w="9525">
            <a:noFill/>
            <a:miter lim="800000"/>
            <a:headEnd/>
            <a:tailEnd/>
          </a:ln>
        </p:spPr>
        <p:txBody>
          <a:bodyPr wrap="square">
            <a:spAutoFit/>
          </a:bodyPr>
          <a:lstStyle/>
          <a:p>
            <a:r>
              <a:rPr lang="es-ES" sz="1400" b="1" dirty="0">
                <a:latin typeface="Century Gothic" pitchFamily="34" charset="0"/>
              </a:rPr>
              <a:t>BLOQUE CONTENIDOS COMUNES</a:t>
            </a:r>
          </a:p>
          <a:p>
            <a:pPr>
              <a:buFont typeface="Arial" pitchFamily="34" charset="0"/>
              <a:buChar char="•"/>
            </a:pPr>
            <a:r>
              <a:rPr lang="es-ES" sz="1400" b="0" dirty="0">
                <a:latin typeface="Century Gothic" pitchFamily="34" charset="0"/>
              </a:rPr>
              <a:t>Utiliza TIC para localizar y extraer la información</a:t>
            </a:r>
          </a:p>
        </p:txBody>
      </p:sp>
      <p:sp>
        <p:nvSpPr>
          <p:cNvPr id="18" name="17 Rectángulo redondeado"/>
          <p:cNvSpPr/>
          <p:nvPr/>
        </p:nvSpPr>
        <p:spPr>
          <a:xfrm>
            <a:off x="4714876" y="4716725"/>
            <a:ext cx="4429124" cy="647700"/>
          </a:xfrm>
          <a:prstGeom prst="roundRect">
            <a:avLst/>
          </a:prstGeom>
          <a:solidFill>
            <a:schemeClr val="accent2">
              <a:lumMod val="75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smtClean="0">
                <a:latin typeface="Century Gothic" pitchFamily="34" charset="0"/>
              </a:rPr>
              <a:t>ARTÍSTICA</a:t>
            </a:r>
            <a:endParaRPr lang="es-ES" dirty="0">
              <a:latin typeface="Century Gothic" pitchFamily="34" charset="0"/>
            </a:endParaRPr>
          </a:p>
        </p:txBody>
      </p:sp>
      <p:sp>
        <p:nvSpPr>
          <p:cNvPr id="19" name="29 CuadroTexto"/>
          <p:cNvSpPr txBox="1">
            <a:spLocks noChangeArrowheads="1"/>
          </p:cNvSpPr>
          <p:nvPr/>
        </p:nvSpPr>
        <p:spPr bwMode="auto">
          <a:xfrm>
            <a:off x="4714908" y="5431105"/>
            <a:ext cx="4286248" cy="738188"/>
          </a:xfrm>
          <a:prstGeom prst="rect">
            <a:avLst/>
          </a:prstGeom>
          <a:noFill/>
          <a:ln w="9525">
            <a:noFill/>
            <a:miter lim="800000"/>
            <a:headEnd/>
            <a:tailEnd/>
          </a:ln>
        </p:spPr>
        <p:txBody>
          <a:bodyPr wrap="square">
            <a:spAutoFit/>
          </a:bodyPr>
          <a:lstStyle/>
          <a:p>
            <a:r>
              <a:rPr lang="es-ES" sz="1400" b="1" dirty="0">
                <a:latin typeface="Century Gothic" pitchFamily="34" charset="0"/>
              </a:rPr>
              <a:t>BLOQUE: LA INTERPRETACIÓN MUSICAL</a:t>
            </a:r>
          </a:p>
          <a:p>
            <a:pPr>
              <a:buFont typeface="Arial" pitchFamily="34" charset="0"/>
              <a:buChar char="•"/>
            </a:pPr>
            <a:r>
              <a:rPr lang="es-ES" sz="1400" b="0" dirty="0">
                <a:latin typeface="Century Gothic" pitchFamily="34" charset="0"/>
              </a:rPr>
              <a:t>Utiliza los medios audiovisuales y TIC para la creación de producciones musicales</a:t>
            </a:r>
          </a:p>
        </p:txBody>
      </p:sp>
      <p:sp>
        <p:nvSpPr>
          <p:cNvPr id="20" name="17 CuadroTexto"/>
          <p:cNvSpPr txBox="1">
            <a:spLocks noChangeArrowheads="1"/>
          </p:cNvSpPr>
          <p:nvPr/>
        </p:nvSpPr>
        <p:spPr bwMode="auto">
          <a:xfrm>
            <a:off x="4714876" y="6075188"/>
            <a:ext cx="4429124" cy="738188"/>
          </a:xfrm>
          <a:prstGeom prst="rect">
            <a:avLst/>
          </a:prstGeom>
          <a:noFill/>
          <a:ln w="9525">
            <a:noFill/>
            <a:miter lim="800000"/>
            <a:headEnd/>
            <a:tailEnd/>
          </a:ln>
        </p:spPr>
        <p:txBody>
          <a:bodyPr wrap="square">
            <a:spAutoFit/>
          </a:bodyPr>
          <a:lstStyle/>
          <a:p>
            <a:r>
              <a:rPr lang="es-ES" sz="1400" b="1" dirty="0">
                <a:latin typeface="Century Gothic" pitchFamily="34" charset="0"/>
              </a:rPr>
              <a:t>BLOQUE: EDUCACIÓN AUDIOVISUAL</a:t>
            </a:r>
          </a:p>
          <a:p>
            <a:pPr>
              <a:buFont typeface="Arial" pitchFamily="34" charset="0"/>
              <a:buChar char="•"/>
            </a:pPr>
            <a:r>
              <a:rPr lang="es-ES" sz="1400" b="0" dirty="0">
                <a:latin typeface="Century Gothic" pitchFamily="34" charset="0"/>
              </a:rPr>
              <a:t>Maneja retoque de imágenes digitales sencillos (copiar, cortar, pegar, modificar)</a:t>
            </a:r>
          </a:p>
        </p:txBody>
      </p:sp>
      <p:sp>
        <p:nvSpPr>
          <p:cNvPr id="21" name="20 Rectángulo"/>
          <p:cNvSpPr/>
          <p:nvPr/>
        </p:nvSpPr>
        <p:spPr>
          <a:xfrm>
            <a:off x="5076056" y="1340768"/>
            <a:ext cx="2600392"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ORDEN EDU/519/2014</a:t>
            </a:r>
            <a:endParaRPr lang="es-ES" dirty="0">
              <a:latin typeface="Century Gothic" pitchFamily="34" charset="0"/>
            </a:endParaRPr>
          </a:p>
        </p:txBody>
      </p:sp>
      <p:pic>
        <p:nvPicPr>
          <p:cNvPr id="22"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3" name="22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sp>
        <p:nvSpPr>
          <p:cNvPr id="24" name="23 Rectángulo"/>
          <p:cNvSpPr/>
          <p:nvPr/>
        </p:nvSpPr>
        <p:spPr>
          <a:xfrm>
            <a:off x="6000760" y="359142"/>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P2</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29 Rectángulo redondeado"/>
          <p:cNvSpPr/>
          <p:nvPr/>
        </p:nvSpPr>
        <p:spPr>
          <a:xfrm>
            <a:off x="142844" y="1837049"/>
            <a:ext cx="4429156" cy="647700"/>
          </a:xfrm>
          <a:prstGeom prst="roundRect">
            <a:avLst/>
          </a:prstGeom>
          <a:solidFill>
            <a:schemeClr val="accent3">
              <a:lumMod val="75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latin typeface="Century Gothic" pitchFamily="34" charset="0"/>
              </a:rPr>
              <a:t>CIENCIAS DE LA NATURALEZA</a:t>
            </a:r>
          </a:p>
        </p:txBody>
      </p:sp>
      <p:sp>
        <p:nvSpPr>
          <p:cNvPr id="36" name="35 Rectángulo redondeado"/>
          <p:cNvSpPr/>
          <p:nvPr/>
        </p:nvSpPr>
        <p:spPr>
          <a:xfrm>
            <a:off x="4714876" y="1844824"/>
            <a:ext cx="4429156" cy="647700"/>
          </a:xfrm>
          <a:prstGeom prst="roundRect">
            <a:avLst/>
          </a:prstGeom>
          <a:solidFill>
            <a:schemeClr val="accent3">
              <a:lumMod val="75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latin typeface="Century Gothic" pitchFamily="34" charset="0"/>
              </a:rPr>
              <a:t>CIENCIAS SOCIALES</a:t>
            </a:r>
          </a:p>
        </p:txBody>
      </p:sp>
      <p:sp>
        <p:nvSpPr>
          <p:cNvPr id="23" name="22 Rectángulo"/>
          <p:cNvSpPr/>
          <p:nvPr/>
        </p:nvSpPr>
        <p:spPr>
          <a:xfrm>
            <a:off x="6000760" y="359142"/>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P3</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24" name="23 CuadroTexto"/>
          <p:cNvSpPr txBox="1">
            <a:spLocks noChangeArrowheads="1"/>
          </p:cNvSpPr>
          <p:nvPr/>
        </p:nvSpPr>
        <p:spPr bwMode="auto">
          <a:xfrm>
            <a:off x="142844" y="2556187"/>
            <a:ext cx="4714908" cy="4401205"/>
          </a:xfrm>
          <a:prstGeom prst="rect">
            <a:avLst/>
          </a:prstGeom>
          <a:noFill/>
          <a:ln w="9525">
            <a:noFill/>
            <a:miter lim="800000"/>
            <a:headEnd/>
            <a:tailEnd/>
          </a:ln>
        </p:spPr>
        <p:txBody>
          <a:bodyPr wrap="square">
            <a:spAutoFit/>
          </a:bodyPr>
          <a:lstStyle/>
          <a:p>
            <a:r>
              <a:rPr lang="es-ES" sz="1400" b="1" dirty="0">
                <a:latin typeface="Century Gothic" pitchFamily="34" charset="0"/>
              </a:rPr>
              <a:t>BLOQUE: INICIACIÓN A LA ACTIVIDAD CIENTÍFICA</a:t>
            </a:r>
          </a:p>
          <a:p>
            <a:pPr>
              <a:buFont typeface="Arial" pitchFamily="34" charset="0"/>
              <a:buChar char="•"/>
            </a:pPr>
            <a:r>
              <a:rPr lang="es-ES" sz="1400" b="0" dirty="0">
                <a:latin typeface="Century Gothic" pitchFamily="34" charset="0"/>
              </a:rPr>
              <a:t>Protección y seguridad en el uso de las TIC</a:t>
            </a:r>
          </a:p>
          <a:p>
            <a:pPr>
              <a:buFont typeface="Arial" pitchFamily="34" charset="0"/>
              <a:buChar char="•"/>
            </a:pPr>
            <a:r>
              <a:rPr lang="es-ES" sz="1400" b="0" dirty="0">
                <a:latin typeface="Century Gothic" pitchFamily="34" charset="0"/>
              </a:rPr>
              <a:t>Uso adecuado de las TIC  como recurso de </a:t>
            </a:r>
            <a:r>
              <a:rPr lang="es-ES" sz="1400" b="0" dirty="0" smtClean="0">
                <a:latin typeface="Century Gothic" pitchFamily="34" charset="0"/>
              </a:rPr>
              <a:t>ocio</a:t>
            </a:r>
            <a:endParaRPr lang="es-ES" sz="1400" b="0" dirty="0">
              <a:latin typeface="Century Gothic" pitchFamily="34" charset="0"/>
            </a:endParaRPr>
          </a:p>
          <a:p>
            <a:pPr>
              <a:buFont typeface="Arial" pitchFamily="34" charset="0"/>
              <a:buChar char="•"/>
            </a:pPr>
            <a:r>
              <a:rPr lang="es-ES" sz="1400" b="0" dirty="0">
                <a:latin typeface="Century Gothic" pitchFamily="34" charset="0"/>
              </a:rPr>
              <a:t>Uso autónomo del tratamiento de la información</a:t>
            </a:r>
          </a:p>
          <a:p>
            <a:pPr>
              <a:buFont typeface="Arial" pitchFamily="34" charset="0"/>
              <a:buChar char="•"/>
            </a:pPr>
            <a:r>
              <a:rPr lang="es-ES" sz="1400" b="0" dirty="0">
                <a:latin typeface="Century Gothic" pitchFamily="34" charset="0"/>
              </a:rPr>
              <a:t>Usa de forma autónoma tratamiento de texto</a:t>
            </a:r>
            <a:br>
              <a:rPr lang="es-ES" sz="1400" b="0" dirty="0">
                <a:latin typeface="Century Gothic" pitchFamily="34" charset="0"/>
              </a:rPr>
            </a:br>
            <a:r>
              <a:rPr lang="es-ES" sz="1400" b="0" dirty="0">
                <a:latin typeface="Century Gothic" pitchFamily="34" charset="0"/>
              </a:rPr>
              <a:t>Presenta trabajos de forma ordenada en soporte digital: textos, imágenes, vídeos</a:t>
            </a:r>
          </a:p>
          <a:p>
            <a:pPr>
              <a:buFont typeface="Arial" pitchFamily="34" charset="0"/>
              <a:buChar char="•"/>
            </a:pPr>
            <a:r>
              <a:rPr lang="es-ES" sz="1400" b="0" dirty="0">
                <a:latin typeface="Century Gothic" pitchFamily="34" charset="0"/>
              </a:rPr>
              <a:t>Realiza proyectos </a:t>
            </a:r>
            <a:r>
              <a:rPr lang="es-ES" sz="1400" b="0" dirty="0" smtClean="0">
                <a:latin typeface="Century Gothic" pitchFamily="34" charset="0"/>
              </a:rPr>
              <a:t> en </a:t>
            </a:r>
            <a:r>
              <a:rPr lang="es-ES" sz="1400" b="0" dirty="0">
                <a:latin typeface="Century Gothic" pitchFamily="34" charset="0"/>
              </a:rPr>
              <a:t>soporte digital</a:t>
            </a:r>
            <a:br>
              <a:rPr lang="es-ES" sz="1400" b="0" dirty="0">
                <a:latin typeface="Century Gothic" pitchFamily="34" charset="0"/>
              </a:rPr>
            </a:br>
            <a:r>
              <a:rPr lang="es-ES" sz="1400" b="0" dirty="0">
                <a:latin typeface="Century Gothic" pitchFamily="34" charset="0"/>
              </a:rPr>
              <a:t>Utiliza medida de </a:t>
            </a:r>
            <a:r>
              <a:rPr lang="es-ES" sz="1400" b="0" dirty="0" smtClean="0">
                <a:latin typeface="Century Gothic" pitchFamily="34" charset="0"/>
              </a:rPr>
              <a:t>seguridad en </a:t>
            </a:r>
            <a:r>
              <a:rPr lang="es-ES" sz="1400" b="0" dirty="0">
                <a:latin typeface="Century Gothic" pitchFamily="34" charset="0"/>
              </a:rPr>
              <a:t>las TIC</a:t>
            </a:r>
          </a:p>
          <a:p>
            <a:r>
              <a:rPr lang="es-ES" sz="1400" b="1" dirty="0">
                <a:latin typeface="Century Gothic" pitchFamily="34" charset="0"/>
              </a:rPr>
              <a:t>BLOQUE: LOS SERES VIVOS</a:t>
            </a:r>
          </a:p>
          <a:p>
            <a:pPr>
              <a:buFont typeface="Arial" pitchFamily="34" charset="0"/>
              <a:buChar char="•"/>
            </a:pPr>
            <a:r>
              <a:rPr lang="es-ES" sz="1400" b="0" dirty="0">
                <a:latin typeface="Century Gothic" pitchFamily="34" charset="0"/>
              </a:rPr>
              <a:t>Usa la lupa y otros medios tecnológicos en los diferentes trabajos que realiza</a:t>
            </a:r>
          </a:p>
          <a:p>
            <a:pPr>
              <a:buFont typeface="Arial" pitchFamily="34" charset="0"/>
              <a:buChar char="•"/>
            </a:pPr>
            <a:r>
              <a:rPr lang="es-ES" sz="1400" b="0" dirty="0">
                <a:latin typeface="Century Gothic" pitchFamily="34" charset="0"/>
              </a:rPr>
              <a:t>Respeta las normas de uso, de </a:t>
            </a:r>
            <a:r>
              <a:rPr lang="es-ES" sz="1400" b="0" dirty="0" smtClean="0">
                <a:latin typeface="Century Gothic" pitchFamily="34" charset="0"/>
              </a:rPr>
              <a:t>seguridad y </a:t>
            </a:r>
            <a:r>
              <a:rPr lang="es-ES" sz="1400" b="0" dirty="0">
                <a:latin typeface="Century Gothic" pitchFamily="34" charset="0"/>
              </a:rPr>
              <a:t>de mantenimiento de los instrumentos</a:t>
            </a:r>
          </a:p>
          <a:p>
            <a:r>
              <a:rPr lang="es-ES" sz="1400" b="1" dirty="0">
                <a:latin typeface="Century Gothic" pitchFamily="34" charset="0"/>
              </a:rPr>
              <a:t>LA TECNOLOGIA, OBJETOS Y MÁQUINAS </a:t>
            </a:r>
          </a:p>
          <a:p>
            <a:pPr>
              <a:buFont typeface="Arial" pitchFamily="34" charset="0"/>
              <a:buChar char="•"/>
            </a:pPr>
            <a:r>
              <a:rPr lang="es-ES" sz="1400" b="0" dirty="0">
                <a:latin typeface="Century Gothic" pitchFamily="34" charset="0"/>
              </a:rPr>
              <a:t>Utiliza el tratamiento de textos: titulación, formato, </a:t>
            </a:r>
          </a:p>
          <a:p>
            <a:pPr>
              <a:buFont typeface="Arial" pitchFamily="34" charset="0"/>
              <a:buChar char="•"/>
            </a:pPr>
            <a:r>
              <a:rPr lang="es-ES" sz="1400" b="0" dirty="0">
                <a:latin typeface="Century Gothic" pitchFamily="34" charset="0"/>
              </a:rPr>
              <a:t>de un texto, cambios, sustituciones e impresión </a:t>
            </a:r>
          </a:p>
          <a:p>
            <a:pPr>
              <a:buFont typeface="Arial" pitchFamily="34" charset="0"/>
              <a:buChar char="•"/>
            </a:pPr>
            <a:r>
              <a:rPr lang="es-ES" sz="1400" b="0" dirty="0">
                <a:latin typeface="Century Gothic" pitchFamily="34" charset="0"/>
              </a:rPr>
              <a:t>Cuida la presentación de los trabajos en </a:t>
            </a:r>
            <a:r>
              <a:rPr lang="es-ES" sz="1400" b="0" dirty="0" smtClean="0">
                <a:latin typeface="Century Gothic" pitchFamily="34" charset="0"/>
              </a:rPr>
              <a:t> </a:t>
            </a:r>
            <a:r>
              <a:rPr lang="es-ES" sz="1400" b="0" dirty="0">
                <a:latin typeface="Century Gothic" pitchFamily="34" charset="0"/>
              </a:rPr>
              <a:t>digital</a:t>
            </a:r>
          </a:p>
          <a:p>
            <a:pPr>
              <a:buFont typeface="Arial" pitchFamily="34" charset="0"/>
              <a:buChar char="•"/>
            </a:pPr>
            <a:r>
              <a:rPr lang="es-ES" sz="1400" b="0" dirty="0">
                <a:latin typeface="Century Gothic" pitchFamily="34" charset="0"/>
              </a:rPr>
              <a:t>Efectúa búsquedas guiadas de información </a:t>
            </a:r>
            <a:r>
              <a:rPr lang="es-ES" sz="1400" dirty="0" smtClean="0">
                <a:latin typeface="Century Gothic" pitchFamily="34" charset="0"/>
              </a:rPr>
              <a:t>en</a:t>
            </a:r>
            <a:r>
              <a:rPr lang="es-ES" sz="1400" b="0" dirty="0" smtClean="0">
                <a:latin typeface="Century Gothic" pitchFamily="34" charset="0"/>
              </a:rPr>
              <a:t> </a:t>
            </a:r>
            <a:r>
              <a:rPr lang="es-ES" sz="1400" b="0" dirty="0">
                <a:latin typeface="Century Gothic" pitchFamily="34" charset="0"/>
              </a:rPr>
              <a:t>red</a:t>
            </a:r>
          </a:p>
          <a:p>
            <a:pPr>
              <a:buFont typeface="Arial" pitchFamily="34" charset="0"/>
              <a:buChar char="•"/>
            </a:pPr>
            <a:r>
              <a:rPr lang="es-ES" sz="1400" dirty="0" smtClean="0">
                <a:latin typeface="Century Gothic" pitchFamily="34" charset="0"/>
              </a:rPr>
              <a:t>A</a:t>
            </a:r>
            <a:r>
              <a:rPr lang="es-ES" sz="1400" b="0" dirty="0" smtClean="0">
                <a:latin typeface="Century Gothic" pitchFamily="34" charset="0"/>
              </a:rPr>
              <a:t>plica </a:t>
            </a:r>
            <a:r>
              <a:rPr lang="es-ES" sz="1400" b="0" dirty="0">
                <a:latin typeface="Century Gothic" pitchFamily="34" charset="0"/>
              </a:rPr>
              <a:t>estrategias de acceso y trabajo en Internet</a:t>
            </a:r>
          </a:p>
        </p:txBody>
      </p:sp>
      <p:sp>
        <p:nvSpPr>
          <p:cNvPr id="25" name="26 CuadroTexto"/>
          <p:cNvSpPr txBox="1">
            <a:spLocks noChangeArrowheads="1"/>
          </p:cNvSpPr>
          <p:nvPr/>
        </p:nvSpPr>
        <p:spPr bwMode="auto">
          <a:xfrm>
            <a:off x="4714876" y="2635400"/>
            <a:ext cx="4357686" cy="2462213"/>
          </a:xfrm>
          <a:prstGeom prst="rect">
            <a:avLst/>
          </a:prstGeom>
          <a:noFill/>
          <a:ln w="9525">
            <a:noFill/>
            <a:miter lim="800000"/>
            <a:headEnd/>
            <a:tailEnd/>
          </a:ln>
        </p:spPr>
        <p:txBody>
          <a:bodyPr wrap="square">
            <a:spAutoFit/>
          </a:bodyPr>
          <a:lstStyle/>
          <a:p>
            <a:r>
              <a:rPr lang="es-ES" sz="1400" b="1" dirty="0">
                <a:latin typeface="Century Gothic" pitchFamily="34" charset="0"/>
              </a:rPr>
              <a:t>BLOQUE: CONTENIDOS COMUNES</a:t>
            </a:r>
          </a:p>
          <a:p>
            <a:pPr>
              <a:buFont typeface="Arial" pitchFamily="34" charset="0"/>
              <a:buChar char="•"/>
            </a:pPr>
            <a:r>
              <a:rPr lang="es-ES" sz="1400" b="0" dirty="0">
                <a:latin typeface="Century Gothic" pitchFamily="34" charset="0"/>
              </a:rPr>
              <a:t>Busca ,selecciona y organiza información</a:t>
            </a:r>
          </a:p>
          <a:p>
            <a:pPr>
              <a:buFont typeface="Arial" pitchFamily="34" charset="0"/>
              <a:buChar char="•"/>
            </a:pPr>
            <a:r>
              <a:rPr lang="es-ES" sz="1400" b="0" dirty="0">
                <a:latin typeface="Century Gothic" pitchFamily="34" charset="0"/>
              </a:rPr>
              <a:t>Utiliza TIC sociales para elaborar trabajos</a:t>
            </a:r>
          </a:p>
          <a:p>
            <a:pPr>
              <a:buFont typeface="Arial" pitchFamily="34" charset="0"/>
              <a:buChar char="•"/>
            </a:pPr>
            <a:r>
              <a:rPr lang="es-ES" sz="1400" b="0" dirty="0">
                <a:latin typeface="Century Gothic" pitchFamily="34" charset="0"/>
              </a:rPr>
              <a:t>Maneja  imágenes, esquemas y TIC geográficas.</a:t>
            </a:r>
          </a:p>
          <a:p>
            <a:pPr>
              <a:buFont typeface="Arial" pitchFamily="34" charset="0"/>
              <a:buChar char="•"/>
            </a:pPr>
            <a:r>
              <a:rPr lang="es-ES" sz="1400" b="0" dirty="0">
                <a:latin typeface="Century Gothic" pitchFamily="34" charset="0"/>
              </a:rPr>
              <a:t>Realiza proyectos de forma individual en soporte digital para el </a:t>
            </a:r>
            <a:r>
              <a:rPr lang="es-ES" sz="1400" b="0" dirty="0" smtClean="0">
                <a:latin typeface="Century Gothic" pitchFamily="34" charset="0"/>
              </a:rPr>
              <a:t>área</a:t>
            </a:r>
          </a:p>
          <a:p>
            <a:endParaRPr lang="es-ES" sz="1400" b="0" dirty="0">
              <a:latin typeface="Century Gothic" pitchFamily="34" charset="0"/>
            </a:endParaRPr>
          </a:p>
          <a:p>
            <a:r>
              <a:rPr lang="es-ES" sz="1400" b="1" dirty="0">
                <a:latin typeface="Century Gothic" pitchFamily="34" charset="0"/>
              </a:rPr>
              <a:t>BLOQUE: EL MUNDO EN QUE VIVIMOS</a:t>
            </a:r>
          </a:p>
          <a:p>
            <a:pPr>
              <a:buFont typeface="Arial" pitchFamily="34" charset="0"/>
              <a:buChar char="•"/>
            </a:pPr>
            <a:r>
              <a:rPr lang="es-ES" sz="1400" b="0" dirty="0">
                <a:latin typeface="Century Gothic" pitchFamily="34" charset="0"/>
              </a:rPr>
              <a:t>Identifica la brújula y el GPS como instrumentos que sirven para orientarse</a:t>
            </a:r>
          </a:p>
        </p:txBody>
      </p:sp>
      <p:sp>
        <p:nvSpPr>
          <p:cNvPr id="22" name="21 Rectángulo"/>
          <p:cNvSpPr/>
          <p:nvPr/>
        </p:nvSpPr>
        <p:spPr>
          <a:xfrm>
            <a:off x="5076056" y="1340768"/>
            <a:ext cx="2600392"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ORDEN EDU/519/2014</a:t>
            </a:r>
            <a:endParaRPr lang="es-ES" dirty="0">
              <a:latin typeface="Century Gothic" pitchFamily="34" charset="0"/>
            </a:endParaRPr>
          </a:p>
        </p:txBody>
      </p:sp>
      <p:pic>
        <p:nvPicPr>
          <p:cNvPr id="26"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7" name="26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29 Rectángulo redondeado"/>
          <p:cNvSpPr/>
          <p:nvPr/>
        </p:nvSpPr>
        <p:spPr>
          <a:xfrm>
            <a:off x="71406" y="1910333"/>
            <a:ext cx="4429156" cy="647700"/>
          </a:xfrm>
          <a:prstGeom prst="roundRect">
            <a:avLst/>
          </a:prstGeom>
          <a:solidFill>
            <a:schemeClr val="accent3">
              <a:lumMod val="75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latin typeface="Century Gothic" pitchFamily="34" charset="0"/>
              </a:rPr>
              <a:t>LENGUA CASTELLANA Y LITERATURA</a:t>
            </a:r>
          </a:p>
        </p:txBody>
      </p:sp>
      <p:sp>
        <p:nvSpPr>
          <p:cNvPr id="32" name="31 Rectángulo redondeado"/>
          <p:cNvSpPr/>
          <p:nvPr/>
        </p:nvSpPr>
        <p:spPr>
          <a:xfrm>
            <a:off x="4643438" y="1905575"/>
            <a:ext cx="4500562" cy="647700"/>
          </a:xfrm>
          <a:prstGeom prst="roundRect">
            <a:avLst/>
          </a:prstGeom>
          <a:solidFill>
            <a:schemeClr val="accent3">
              <a:lumMod val="75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latin typeface="Century Gothic" pitchFamily="34" charset="0"/>
              </a:rPr>
              <a:t>MATEMÁTICAS</a:t>
            </a:r>
          </a:p>
        </p:txBody>
      </p:sp>
      <p:sp>
        <p:nvSpPr>
          <p:cNvPr id="21" name="10 CuadroTexto"/>
          <p:cNvSpPr txBox="1">
            <a:spLocks noChangeArrowheads="1"/>
          </p:cNvSpPr>
          <p:nvPr/>
        </p:nvSpPr>
        <p:spPr bwMode="auto">
          <a:xfrm>
            <a:off x="71406" y="2696151"/>
            <a:ext cx="4357718" cy="2462213"/>
          </a:xfrm>
          <a:prstGeom prst="rect">
            <a:avLst/>
          </a:prstGeom>
          <a:noFill/>
          <a:ln w="9525">
            <a:noFill/>
            <a:miter lim="800000"/>
            <a:headEnd/>
            <a:tailEnd/>
          </a:ln>
        </p:spPr>
        <p:txBody>
          <a:bodyPr wrap="square">
            <a:spAutoFit/>
          </a:bodyPr>
          <a:lstStyle/>
          <a:p>
            <a:r>
              <a:rPr lang="es-ES" sz="1400" b="1" dirty="0">
                <a:latin typeface="Century Gothic" pitchFamily="34" charset="0"/>
              </a:rPr>
              <a:t>BLOQUE: COMUNICACIÓN ORAL, HABLAR Y ESCUCHAR</a:t>
            </a:r>
          </a:p>
          <a:p>
            <a:r>
              <a:rPr lang="es-ES" sz="1400" b="0" dirty="0">
                <a:latin typeface="Century Gothic" pitchFamily="34" charset="0"/>
              </a:rPr>
              <a:t>Utiliza los medios de comunicación para desarrollar el lenguaje oral.</a:t>
            </a:r>
          </a:p>
          <a:p>
            <a:r>
              <a:rPr lang="es-ES" sz="1400" b="0" dirty="0">
                <a:latin typeface="Century Gothic" pitchFamily="34" charset="0"/>
              </a:rPr>
              <a:t>Resume entrevistas, noticias,  procedentes de la radio, televisión o </a:t>
            </a:r>
            <a:r>
              <a:rPr lang="es-ES" sz="1400" b="0" dirty="0" smtClean="0">
                <a:latin typeface="Century Gothic" pitchFamily="34" charset="0"/>
              </a:rPr>
              <a:t>internet</a:t>
            </a:r>
          </a:p>
          <a:p>
            <a:endParaRPr lang="es-ES" sz="1400" b="0" dirty="0">
              <a:latin typeface="Century Gothic" pitchFamily="34" charset="0"/>
            </a:endParaRPr>
          </a:p>
          <a:p>
            <a:r>
              <a:rPr lang="es-ES" sz="1400" b="1" dirty="0">
                <a:latin typeface="Century Gothic" pitchFamily="34" charset="0"/>
              </a:rPr>
              <a:t>BLOQUE: COMUNICACIÓN ESCRITA: ESCRIBIR</a:t>
            </a:r>
          </a:p>
          <a:p>
            <a:r>
              <a:rPr lang="es-ES" sz="1400" b="0" dirty="0">
                <a:latin typeface="Century Gothic" pitchFamily="34" charset="0"/>
              </a:rPr>
              <a:t>Busca información a partir de pautas  recurriendo al uso de las TIC</a:t>
            </a:r>
          </a:p>
          <a:p>
            <a:endParaRPr lang="es-ES" sz="1400" b="0" dirty="0">
              <a:latin typeface="Century Gothic" pitchFamily="34" charset="0"/>
            </a:endParaRPr>
          </a:p>
        </p:txBody>
      </p:sp>
      <p:sp>
        <p:nvSpPr>
          <p:cNvPr id="22" name="14 CuadroTexto"/>
          <p:cNvSpPr txBox="1">
            <a:spLocks noChangeArrowheads="1"/>
          </p:cNvSpPr>
          <p:nvPr/>
        </p:nvSpPr>
        <p:spPr bwMode="auto">
          <a:xfrm>
            <a:off x="4643437" y="2624713"/>
            <a:ext cx="4500563" cy="3108543"/>
          </a:xfrm>
          <a:prstGeom prst="rect">
            <a:avLst/>
          </a:prstGeom>
          <a:noFill/>
          <a:ln w="9525">
            <a:noFill/>
            <a:miter lim="800000"/>
            <a:headEnd/>
            <a:tailEnd/>
          </a:ln>
        </p:spPr>
        <p:txBody>
          <a:bodyPr wrap="square">
            <a:spAutoFit/>
          </a:bodyPr>
          <a:lstStyle/>
          <a:p>
            <a:r>
              <a:rPr lang="es-ES" sz="1400" b="1" dirty="0">
                <a:latin typeface="Century Gothic" pitchFamily="34" charset="0"/>
              </a:rPr>
              <a:t>BLOQUE: PROCESOS, MÉTODOS Y ACTITUDES MATEMÁTICAS</a:t>
            </a:r>
          </a:p>
          <a:p>
            <a:r>
              <a:rPr lang="es-ES" sz="1400" b="0" dirty="0">
                <a:latin typeface="Century Gothic" pitchFamily="34" charset="0"/>
              </a:rPr>
              <a:t>Utiliza TIC para la realización de cálculos numéricos, para aprender </a:t>
            </a:r>
          </a:p>
          <a:p>
            <a:r>
              <a:rPr lang="es-ES" sz="1400" b="0" dirty="0">
                <a:latin typeface="Century Gothic" pitchFamily="34" charset="0"/>
              </a:rPr>
              <a:t>Realiza proyectos, informes  y presenta documentos </a:t>
            </a:r>
            <a:r>
              <a:rPr lang="es-ES" sz="1400" b="0" dirty="0" smtClean="0">
                <a:latin typeface="Century Gothic" pitchFamily="34" charset="0"/>
              </a:rPr>
              <a:t>digitales</a:t>
            </a:r>
          </a:p>
          <a:p>
            <a:endParaRPr lang="es-ES" sz="1400" b="0" dirty="0">
              <a:latin typeface="Century Gothic" pitchFamily="34" charset="0"/>
            </a:endParaRPr>
          </a:p>
          <a:p>
            <a:r>
              <a:rPr lang="es-ES" sz="1400" b="1" dirty="0">
                <a:latin typeface="Century Gothic" pitchFamily="34" charset="0"/>
              </a:rPr>
              <a:t>BLOQUE NÚMEROS</a:t>
            </a:r>
          </a:p>
          <a:p>
            <a:r>
              <a:rPr lang="es-ES" sz="1400" b="0" dirty="0">
                <a:latin typeface="Century Gothic" pitchFamily="34" charset="0"/>
              </a:rPr>
              <a:t>Utiliza los recursos TIC con contenidos relacionados con los números, operaciones y problemas.</a:t>
            </a:r>
          </a:p>
          <a:p>
            <a:r>
              <a:rPr lang="es-ES" sz="1400" b="0" dirty="0">
                <a:latin typeface="Century Gothic" pitchFamily="34" charset="0"/>
              </a:rPr>
              <a:t>Sabe utilizar las TIC en relación a contenidos de geometría (vectorial geometría dinámica, programación;..)</a:t>
            </a:r>
          </a:p>
        </p:txBody>
      </p:sp>
      <p:sp>
        <p:nvSpPr>
          <p:cNvPr id="13" name="12 Rectángulo"/>
          <p:cNvSpPr/>
          <p:nvPr/>
        </p:nvSpPr>
        <p:spPr>
          <a:xfrm>
            <a:off x="5076056" y="1340768"/>
            <a:ext cx="2600392"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ORDEN EDU/519/2014</a:t>
            </a:r>
            <a:endParaRPr lang="es-ES" dirty="0">
              <a:latin typeface="Century Gothic" pitchFamily="34" charset="0"/>
            </a:endParaRPr>
          </a:p>
        </p:txBody>
      </p:sp>
      <p:pic>
        <p:nvPicPr>
          <p:cNvPr id="14"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15" name="14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sp>
        <p:nvSpPr>
          <p:cNvPr id="16" name="15 Rectángulo"/>
          <p:cNvSpPr/>
          <p:nvPr/>
        </p:nvSpPr>
        <p:spPr>
          <a:xfrm>
            <a:off x="6000760" y="359142"/>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P3</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22 Rectángulo redondeado"/>
          <p:cNvSpPr/>
          <p:nvPr/>
        </p:nvSpPr>
        <p:spPr>
          <a:xfrm>
            <a:off x="71438" y="1852606"/>
            <a:ext cx="4429124" cy="647700"/>
          </a:xfrm>
          <a:prstGeom prst="roundRect">
            <a:avLst/>
          </a:prstGeom>
          <a:solidFill>
            <a:schemeClr val="accent3">
              <a:lumMod val="75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smtClean="0">
                <a:latin typeface="Century Gothic" pitchFamily="34" charset="0"/>
              </a:rPr>
              <a:t>EDUCACIÓN ARTÍSTICA: PLÁSTICA</a:t>
            </a:r>
            <a:endParaRPr lang="es-ES" dirty="0">
              <a:latin typeface="Century Gothic" pitchFamily="34" charset="0"/>
            </a:endParaRPr>
          </a:p>
        </p:txBody>
      </p:sp>
      <p:sp>
        <p:nvSpPr>
          <p:cNvPr id="24" name="23 Rectángulo redondeado"/>
          <p:cNvSpPr/>
          <p:nvPr/>
        </p:nvSpPr>
        <p:spPr>
          <a:xfrm>
            <a:off x="4714876" y="1785926"/>
            <a:ext cx="4429124" cy="647700"/>
          </a:xfrm>
          <a:prstGeom prst="roundRect">
            <a:avLst/>
          </a:prstGeom>
          <a:solidFill>
            <a:schemeClr val="accent3">
              <a:lumMod val="75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smtClean="0">
                <a:latin typeface="Century Gothic" pitchFamily="34" charset="0"/>
              </a:rPr>
              <a:t>EDUCACIÓN ARTÍSTICA: MÚSICA</a:t>
            </a:r>
            <a:endParaRPr lang="es-ES" dirty="0">
              <a:latin typeface="Century Gothic" pitchFamily="34" charset="0"/>
            </a:endParaRPr>
          </a:p>
        </p:txBody>
      </p:sp>
      <p:sp>
        <p:nvSpPr>
          <p:cNvPr id="25" name="26 CuadroTexto"/>
          <p:cNvSpPr txBox="1">
            <a:spLocks noChangeArrowheads="1"/>
          </p:cNvSpPr>
          <p:nvPr/>
        </p:nvSpPr>
        <p:spPr bwMode="auto">
          <a:xfrm>
            <a:off x="1" y="2643182"/>
            <a:ext cx="4714876" cy="2677656"/>
          </a:xfrm>
          <a:prstGeom prst="rect">
            <a:avLst/>
          </a:prstGeom>
          <a:noFill/>
          <a:ln w="9525">
            <a:noFill/>
            <a:miter lim="800000"/>
            <a:headEnd/>
            <a:tailEnd/>
          </a:ln>
        </p:spPr>
        <p:txBody>
          <a:bodyPr wrap="square">
            <a:spAutoFit/>
          </a:bodyPr>
          <a:lstStyle/>
          <a:p>
            <a:r>
              <a:rPr lang="es-ES" sz="1400" b="1" dirty="0">
                <a:latin typeface="Century Gothic" pitchFamily="34" charset="0"/>
              </a:rPr>
              <a:t>BLOQUE: EDUCACIÓN AUDIOVISUAL</a:t>
            </a:r>
          </a:p>
          <a:p>
            <a:pPr>
              <a:buFont typeface="Arial" pitchFamily="34" charset="0"/>
              <a:buChar char="•"/>
            </a:pPr>
            <a:r>
              <a:rPr lang="es-ES" sz="1400" b="0" dirty="0">
                <a:latin typeface="Century Gothic" pitchFamily="34" charset="0"/>
              </a:rPr>
              <a:t>Búsqueda, creación y difusión de imágenes  y su aplicación en fotografía.</a:t>
            </a:r>
          </a:p>
          <a:p>
            <a:pPr>
              <a:buFont typeface="Arial" pitchFamily="34" charset="0"/>
              <a:buChar char="•"/>
            </a:pPr>
            <a:r>
              <a:rPr lang="es-ES" sz="1400" b="0" dirty="0">
                <a:latin typeface="Century Gothic" pitchFamily="34" charset="0"/>
              </a:rPr>
              <a:t> Recopilación impresa y digital</a:t>
            </a:r>
          </a:p>
          <a:p>
            <a:pPr>
              <a:buFont typeface="Arial" pitchFamily="34" charset="0"/>
              <a:buChar char="•"/>
            </a:pPr>
            <a:r>
              <a:rPr lang="es-ES" sz="1400" b="0" dirty="0">
                <a:latin typeface="Century Gothic" pitchFamily="34" charset="0"/>
              </a:rPr>
              <a:t>Maneja programas informáticos de elaboración y retoque de imágenes </a:t>
            </a:r>
          </a:p>
          <a:p>
            <a:pPr>
              <a:buFont typeface="Arial" pitchFamily="34" charset="0"/>
              <a:buChar char="•"/>
            </a:pPr>
            <a:r>
              <a:rPr lang="es-ES" sz="1400" b="0" dirty="0">
                <a:latin typeface="Century Gothic" pitchFamily="34" charset="0"/>
              </a:rPr>
              <a:t>No consiente la difusión de su propia imagen al no considerarlo adecuado</a:t>
            </a:r>
          </a:p>
          <a:p>
            <a:pPr>
              <a:buFont typeface="Arial" pitchFamily="34" charset="0"/>
              <a:buChar char="•"/>
            </a:pPr>
            <a:r>
              <a:rPr lang="es-ES" sz="1400" b="0" dirty="0">
                <a:latin typeface="Century Gothic" pitchFamily="34" charset="0"/>
              </a:rPr>
              <a:t>Organiza y planea su propio proceso creativo partiendo de la idea, recogiendo </a:t>
            </a:r>
          </a:p>
          <a:p>
            <a:pPr>
              <a:buFont typeface="Arial" pitchFamily="34" charset="0"/>
              <a:buChar char="•"/>
            </a:pPr>
            <a:r>
              <a:rPr lang="es-ES" sz="1400" b="0" dirty="0">
                <a:latin typeface="Century Gothic" pitchFamily="34" charset="0"/>
              </a:rPr>
              <a:t>información bibliográfica, de los medios de comunicación o de Internet,</a:t>
            </a:r>
          </a:p>
        </p:txBody>
      </p:sp>
      <p:sp>
        <p:nvSpPr>
          <p:cNvPr id="26" name="17 CuadroTexto"/>
          <p:cNvSpPr txBox="1">
            <a:spLocks noChangeArrowheads="1"/>
          </p:cNvSpPr>
          <p:nvPr/>
        </p:nvSpPr>
        <p:spPr bwMode="auto">
          <a:xfrm>
            <a:off x="4714876" y="2571744"/>
            <a:ext cx="4429124" cy="2031325"/>
          </a:xfrm>
          <a:prstGeom prst="rect">
            <a:avLst/>
          </a:prstGeom>
          <a:noFill/>
          <a:ln w="9525">
            <a:noFill/>
            <a:miter lim="800000"/>
            <a:headEnd/>
            <a:tailEnd/>
          </a:ln>
        </p:spPr>
        <p:txBody>
          <a:bodyPr wrap="square">
            <a:spAutoFit/>
          </a:bodyPr>
          <a:lstStyle/>
          <a:p>
            <a:r>
              <a:rPr lang="es-ES" sz="1400" b="1" dirty="0">
                <a:latin typeface="Century Gothic" pitchFamily="34" charset="0"/>
              </a:rPr>
              <a:t>BLOQUE: EDUCACIÓN MUSICAL</a:t>
            </a:r>
          </a:p>
          <a:p>
            <a:pPr>
              <a:buFont typeface="Arial" pitchFamily="34" charset="0"/>
              <a:buChar char="•"/>
            </a:pPr>
            <a:r>
              <a:rPr lang="es-ES" sz="1400" b="0" dirty="0">
                <a:latin typeface="Century Gothic" pitchFamily="34" charset="0"/>
              </a:rPr>
              <a:t>Busca información en medios de comunicación o en Internet sobre </a:t>
            </a:r>
          </a:p>
          <a:p>
            <a:pPr>
              <a:buFont typeface="Arial" pitchFamily="34" charset="0"/>
              <a:buChar char="•"/>
            </a:pPr>
            <a:r>
              <a:rPr lang="es-ES" sz="1400" b="0" dirty="0">
                <a:latin typeface="Century Gothic" pitchFamily="34" charset="0"/>
              </a:rPr>
              <a:t>instrumentos, compositores, intérpretes y eventos musicales </a:t>
            </a:r>
          </a:p>
          <a:p>
            <a:pPr>
              <a:buFont typeface="Arial" pitchFamily="34" charset="0"/>
              <a:buChar char="•"/>
            </a:pPr>
            <a:r>
              <a:rPr lang="es-ES" sz="1400" b="0" dirty="0">
                <a:latin typeface="Century Gothic" pitchFamily="34" charset="0"/>
              </a:rPr>
              <a:t>Utiliza los medios audiovisuales y recursos informáticos para crear piezas musicales y sonorización de imágenes y representaciones dramáticas.</a:t>
            </a:r>
          </a:p>
        </p:txBody>
      </p:sp>
      <p:sp>
        <p:nvSpPr>
          <p:cNvPr id="27" name="26 Rectángulo redondeado"/>
          <p:cNvSpPr/>
          <p:nvPr/>
        </p:nvSpPr>
        <p:spPr>
          <a:xfrm>
            <a:off x="71438" y="5334019"/>
            <a:ext cx="4429124" cy="647700"/>
          </a:xfrm>
          <a:prstGeom prst="roundRect">
            <a:avLst/>
          </a:prstGeom>
          <a:solidFill>
            <a:schemeClr val="accent3">
              <a:lumMod val="75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latin typeface="Century Gothic" pitchFamily="34" charset="0"/>
              </a:rPr>
              <a:t>EDUCACIÓN FÍSICA</a:t>
            </a:r>
          </a:p>
        </p:txBody>
      </p:sp>
      <p:sp>
        <p:nvSpPr>
          <p:cNvPr id="28" name="19 CuadroTexto"/>
          <p:cNvSpPr txBox="1">
            <a:spLocks noChangeArrowheads="1"/>
          </p:cNvSpPr>
          <p:nvPr/>
        </p:nvSpPr>
        <p:spPr bwMode="auto">
          <a:xfrm>
            <a:off x="71439" y="6048399"/>
            <a:ext cx="4500561" cy="738187"/>
          </a:xfrm>
          <a:prstGeom prst="rect">
            <a:avLst/>
          </a:prstGeom>
          <a:noFill/>
          <a:ln w="9525">
            <a:noFill/>
            <a:miter lim="800000"/>
            <a:headEnd/>
            <a:tailEnd/>
          </a:ln>
        </p:spPr>
        <p:txBody>
          <a:bodyPr wrap="square">
            <a:spAutoFit/>
          </a:bodyPr>
          <a:lstStyle/>
          <a:p>
            <a:r>
              <a:rPr lang="es-ES" sz="1400" b="1" dirty="0">
                <a:latin typeface="Century Gothic" pitchFamily="34" charset="0"/>
              </a:rPr>
              <a:t>BLOQUE: CONTENIDOS COMUNES</a:t>
            </a:r>
          </a:p>
          <a:p>
            <a:r>
              <a:rPr lang="es-ES" sz="1400" b="0" dirty="0">
                <a:latin typeface="Century Gothic" pitchFamily="34" charset="0"/>
              </a:rPr>
              <a:t>Utiliza las TIC para localizar y extraer  la información que se le solicita </a:t>
            </a:r>
          </a:p>
        </p:txBody>
      </p:sp>
      <p:sp>
        <p:nvSpPr>
          <p:cNvPr id="15" name="14 Rectángulo"/>
          <p:cNvSpPr/>
          <p:nvPr/>
        </p:nvSpPr>
        <p:spPr>
          <a:xfrm>
            <a:off x="5076056" y="1340768"/>
            <a:ext cx="2600392"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ORDEN EDU/519/2014</a:t>
            </a:r>
            <a:endParaRPr lang="es-ES" dirty="0">
              <a:latin typeface="Century Gothic" pitchFamily="34" charset="0"/>
            </a:endParaRPr>
          </a:p>
        </p:txBody>
      </p:sp>
      <p:pic>
        <p:nvPicPr>
          <p:cNvPr id="16"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17" name="16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sp>
        <p:nvSpPr>
          <p:cNvPr id="18" name="17 Rectángulo"/>
          <p:cNvSpPr/>
          <p:nvPr/>
        </p:nvSpPr>
        <p:spPr>
          <a:xfrm>
            <a:off x="6000760" y="359142"/>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P3</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29 Rectángulo redondeado"/>
          <p:cNvSpPr/>
          <p:nvPr/>
        </p:nvSpPr>
        <p:spPr>
          <a:xfrm>
            <a:off x="142844" y="1837049"/>
            <a:ext cx="4429156" cy="647700"/>
          </a:xfrm>
          <a:prstGeom prst="roundRect">
            <a:avLst/>
          </a:prstGeom>
          <a:solidFill>
            <a:schemeClr val="accent4">
              <a:lumMod val="75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latin typeface="Century Gothic" pitchFamily="34" charset="0"/>
              </a:rPr>
              <a:t>CIENCIAS DE LA NATURALEZA</a:t>
            </a:r>
          </a:p>
        </p:txBody>
      </p:sp>
      <p:sp>
        <p:nvSpPr>
          <p:cNvPr id="36" name="35 Rectángulo redondeado"/>
          <p:cNvSpPr/>
          <p:nvPr/>
        </p:nvSpPr>
        <p:spPr>
          <a:xfrm>
            <a:off x="4714876" y="1844824"/>
            <a:ext cx="4429156" cy="647700"/>
          </a:xfrm>
          <a:prstGeom prst="roundRect">
            <a:avLst/>
          </a:prstGeom>
          <a:solidFill>
            <a:schemeClr val="accent4">
              <a:lumMod val="75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latin typeface="Century Gothic" pitchFamily="34" charset="0"/>
              </a:rPr>
              <a:t>CIENCIAS SOCIALES</a:t>
            </a:r>
          </a:p>
        </p:txBody>
      </p:sp>
      <p:sp>
        <p:nvSpPr>
          <p:cNvPr id="23" name="22 Rectángulo"/>
          <p:cNvSpPr/>
          <p:nvPr/>
        </p:nvSpPr>
        <p:spPr>
          <a:xfrm>
            <a:off x="6000760" y="359142"/>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P4</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21" name="21 CuadroTexto"/>
          <p:cNvSpPr txBox="1">
            <a:spLocks noChangeArrowheads="1"/>
          </p:cNvSpPr>
          <p:nvPr/>
        </p:nvSpPr>
        <p:spPr bwMode="auto">
          <a:xfrm>
            <a:off x="142844" y="2556187"/>
            <a:ext cx="4717188" cy="4401205"/>
          </a:xfrm>
          <a:prstGeom prst="rect">
            <a:avLst/>
          </a:prstGeom>
          <a:noFill/>
          <a:ln w="9525">
            <a:noFill/>
            <a:miter lim="800000"/>
            <a:headEnd/>
            <a:tailEnd/>
          </a:ln>
        </p:spPr>
        <p:txBody>
          <a:bodyPr wrap="square">
            <a:spAutoFit/>
          </a:bodyPr>
          <a:lstStyle/>
          <a:p>
            <a:r>
              <a:rPr lang="es-ES" sz="1400" b="1" dirty="0">
                <a:latin typeface="Century Gothic" pitchFamily="34" charset="0"/>
              </a:rPr>
              <a:t>BLOQUE: INICIACIÓN A LA ACTIVIDAD CIENTÍFICA</a:t>
            </a:r>
          </a:p>
          <a:p>
            <a:pPr>
              <a:buFont typeface="Arial" pitchFamily="34" charset="0"/>
              <a:buChar char="•"/>
            </a:pPr>
            <a:r>
              <a:rPr lang="es-ES" sz="1400" b="0" dirty="0">
                <a:latin typeface="Century Gothic" pitchFamily="34" charset="0"/>
              </a:rPr>
              <a:t>Protección y seguridad en el uso de las TIC</a:t>
            </a:r>
          </a:p>
          <a:p>
            <a:pPr>
              <a:buFont typeface="Arial" pitchFamily="34" charset="0"/>
              <a:buChar char="•"/>
            </a:pPr>
            <a:r>
              <a:rPr lang="es-ES" sz="1400" b="0" dirty="0">
                <a:latin typeface="Century Gothic" pitchFamily="34" charset="0"/>
              </a:rPr>
              <a:t>Uso adecuado de las TIC  como recurso de ocio (lectura, juegos, búsqueda)</a:t>
            </a:r>
          </a:p>
          <a:p>
            <a:pPr>
              <a:buFont typeface="Arial" pitchFamily="34" charset="0"/>
              <a:buChar char="•"/>
            </a:pPr>
            <a:r>
              <a:rPr lang="es-ES" sz="1400" b="0" dirty="0">
                <a:latin typeface="Century Gothic" pitchFamily="34" charset="0"/>
              </a:rPr>
              <a:t>Uso autónomo del tratamiento de la información</a:t>
            </a:r>
          </a:p>
          <a:p>
            <a:pPr>
              <a:buFont typeface="Arial" pitchFamily="34" charset="0"/>
              <a:buChar char="•"/>
            </a:pPr>
            <a:r>
              <a:rPr lang="es-ES" sz="1400" b="0" dirty="0">
                <a:latin typeface="Century Gothic" pitchFamily="34" charset="0"/>
              </a:rPr>
              <a:t>Usa de forma autónoma tratamiento de texto</a:t>
            </a:r>
            <a:br>
              <a:rPr lang="es-ES" sz="1400" b="0" dirty="0">
                <a:latin typeface="Century Gothic" pitchFamily="34" charset="0"/>
              </a:rPr>
            </a:br>
            <a:r>
              <a:rPr lang="es-ES" sz="1400" b="0" dirty="0">
                <a:latin typeface="Century Gothic" pitchFamily="34" charset="0"/>
              </a:rPr>
              <a:t>Presenta trabajos de forma ordenada en soporte digital: textos, imágenes, vídeos</a:t>
            </a:r>
          </a:p>
          <a:p>
            <a:pPr>
              <a:buFont typeface="Arial" pitchFamily="34" charset="0"/>
              <a:buChar char="•"/>
            </a:pPr>
            <a:r>
              <a:rPr lang="es-ES" sz="1400" b="0" dirty="0">
                <a:latin typeface="Century Gothic" pitchFamily="34" charset="0"/>
              </a:rPr>
              <a:t>Realiza proyectos de forma individual en </a:t>
            </a:r>
            <a:r>
              <a:rPr lang="es-ES" sz="1400" dirty="0" smtClean="0">
                <a:latin typeface="Century Gothic" pitchFamily="34" charset="0"/>
              </a:rPr>
              <a:t>digital</a:t>
            </a:r>
            <a:r>
              <a:rPr lang="es-ES" sz="1400" b="0" dirty="0">
                <a:latin typeface="Century Gothic" pitchFamily="34" charset="0"/>
              </a:rPr>
              <a:t/>
            </a:r>
            <a:br>
              <a:rPr lang="es-ES" sz="1400" b="0" dirty="0">
                <a:latin typeface="Century Gothic" pitchFamily="34" charset="0"/>
              </a:rPr>
            </a:br>
            <a:r>
              <a:rPr lang="es-ES" sz="1400" b="0" dirty="0">
                <a:latin typeface="Century Gothic" pitchFamily="34" charset="0"/>
              </a:rPr>
              <a:t>Utiliza medida de protección y seguridad personal en las TIC</a:t>
            </a:r>
          </a:p>
          <a:p>
            <a:r>
              <a:rPr lang="es-ES" sz="1400" b="1" dirty="0" smtClean="0">
                <a:latin typeface="Century Gothic" pitchFamily="34" charset="0"/>
              </a:rPr>
              <a:t>BLOQUE</a:t>
            </a:r>
            <a:r>
              <a:rPr lang="es-ES" sz="1400" b="1" dirty="0">
                <a:latin typeface="Century Gothic" pitchFamily="34" charset="0"/>
              </a:rPr>
              <a:t>: LOS SERES VIVOS</a:t>
            </a:r>
          </a:p>
          <a:p>
            <a:pPr>
              <a:buFont typeface="Arial" pitchFamily="34" charset="0"/>
              <a:buChar char="•"/>
            </a:pPr>
            <a:r>
              <a:rPr lang="es-ES" sz="1400" b="0" dirty="0">
                <a:latin typeface="Century Gothic" pitchFamily="34" charset="0"/>
              </a:rPr>
              <a:t>Efectúa búsquedas </a:t>
            </a:r>
            <a:r>
              <a:rPr lang="es-ES" sz="1400" b="0" dirty="0" smtClean="0">
                <a:latin typeface="Century Gothic" pitchFamily="34" charset="0"/>
              </a:rPr>
              <a:t>guiadas </a:t>
            </a:r>
            <a:r>
              <a:rPr lang="es-ES" sz="1400" b="0" dirty="0">
                <a:latin typeface="Century Gothic" pitchFamily="34" charset="0"/>
              </a:rPr>
              <a:t>de información en la redes </a:t>
            </a:r>
          </a:p>
          <a:p>
            <a:r>
              <a:rPr lang="es-ES" sz="1400" b="1" dirty="0" smtClean="0">
                <a:latin typeface="Century Gothic" pitchFamily="34" charset="0"/>
              </a:rPr>
              <a:t>BLOQUE</a:t>
            </a:r>
            <a:r>
              <a:rPr lang="es-ES" sz="1400" b="1" dirty="0">
                <a:latin typeface="Century Gothic" pitchFamily="34" charset="0"/>
              </a:rPr>
              <a:t>: LA TECNOLOGIA, OBJETOS Y MÁQUINAS </a:t>
            </a:r>
          </a:p>
          <a:p>
            <a:pPr>
              <a:buFont typeface="Arial" pitchFamily="34" charset="0"/>
              <a:buChar char="•"/>
            </a:pPr>
            <a:r>
              <a:rPr lang="es-ES" sz="1400" b="0" dirty="0">
                <a:latin typeface="Century Gothic" pitchFamily="34" charset="0"/>
              </a:rPr>
              <a:t>Efectúa búsquedas guiadas de información </a:t>
            </a:r>
            <a:r>
              <a:rPr lang="es-ES" sz="1400" b="0" dirty="0" smtClean="0">
                <a:latin typeface="Century Gothic" pitchFamily="34" charset="0"/>
              </a:rPr>
              <a:t>en red </a:t>
            </a:r>
            <a:endParaRPr lang="es-ES" sz="1400" b="0" dirty="0">
              <a:latin typeface="Century Gothic" pitchFamily="34" charset="0"/>
            </a:endParaRPr>
          </a:p>
          <a:p>
            <a:pPr>
              <a:buFont typeface="Arial" pitchFamily="34" charset="0"/>
              <a:buChar char="•"/>
            </a:pPr>
            <a:r>
              <a:rPr lang="es-ES" sz="1400" b="0" dirty="0">
                <a:latin typeface="Century Gothic" pitchFamily="34" charset="0"/>
              </a:rPr>
              <a:t>Conoce y aplica estrategias de acceso y trabajo en Internet</a:t>
            </a:r>
          </a:p>
          <a:p>
            <a:pPr>
              <a:buFont typeface="Arial" pitchFamily="34" charset="0"/>
              <a:buChar char="•"/>
            </a:pPr>
            <a:r>
              <a:rPr lang="es-ES" sz="1400" b="0" dirty="0">
                <a:latin typeface="Century Gothic" pitchFamily="34" charset="0"/>
              </a:rPr>
              <a:t>Utiliza a su alcance proporcionados por las  TIC  para colaborar(Aula virtual, foros, wiki)</a:t>
            </a:r>
          </a:p>
        </p:txBody>
      </p:sp>
      <p:sp>
        <p:nvSpPr>
          <p:cNvPr id="22" name="26 CuadroTexto"/>
          <p:cNvSpPr txBox="1">
            <a:spLocks noChangeArrowheads="1"/>
          </p:cNvSpPr>
          <p:nvPr/>
        </p:nvSpPr>
        <p:spPr bwMode="auto">
          <a:xfrm>
            <a:off x="4786314" y="2563962"/>
            <a:ext cx="4357686" cy="2246769"/>
          </a:xfrm>
          <a:prstGeom prst="rect">
            <a:avLst/>
          </a:prstGeom>
          <a:noFill/>
          <a:ln w="9525">
            <a:noFill/>
            <a:miter lim="800000"/>
            <a:headEnd/>
            <a:tailEnd/>
          </a:ln>
        </p:spPr>
        <p:txBody>
          <a:bodyPr wrap="square">
            <a:spAutoFit/>
          </a:bodyPr>
          <a:lstStyle/>
          <a:p>
            <a:r>
              <a:rPr lang="es-ES" sz="1400" b="1" dirty="0">
                <a:latin typeface="Century Gothic" pitchFamily="34" charset="0"/>
              </a:rPr>
              <a:t>BLOQUE: CONTENIDOS COMUNES</a:t>
            </a:r>
          </a:p>
          <a:p>
            <a:pPr>
              <a:buFont typeface="Arial" pitchFamily="34" charset="0"/>
              <a:buChar char="•"/>
            </a:pPr>
            <a:r>
              <a:rPr lang="es-ES" sz="1400" b="0" dirty="0">
                <a:latin typeface="Century Gothic" pitchFamily="34" charset="0"/>
              </a:rPr>
              <a:t>Busca ,selecciona y organiza información</a:t>
            </a:r>
          </a:p>
          <a:p>
            <a:pPr>
              <a:buFont typeface="Arial" pitchFamily="34" charset="0"/>
              <a:buChar char="•"/>
            </a:pPr>
            <a:r>
              <a:rPr lang="es-ES" sz="1400" b="0" dirty="0">
                <a:latin typeface="Century Gothic" pitchFamily="34" charset="0"/>
              </a:rPr>
              <a:t>Utiliza TIC sociales para elaborar trabajos</a:t>
            </a:r>
          </a:p>
          <a:p>
            <a:pPr>
              <a:buFont typeface="Arial" pitchFamily="34" charset="0"/>
              <a:buChar char="•"/>
            </a:pPr>
            <a:r>
              <a:rPr lang="es-ES" sz="1400" b="0" dirty="0">
                <a:latin typeface="Century Gothic" pitchFamily="34" charset="0"/>
              </a:rPr>
              <a:t>Maneja  imágenes, esquemas y TIC geográficas.</a:t>
            </a:r>
          </a:p>
          <a:p>
            <a:pPr>
              <a:buFont typeface="Arial" pitchFamily="34" charset="0"/>
              <a:buChar char="•"/>
            </a:pPr>
            <a:r>
              <a:rPr lang="es-ES" sz="1400" b="0" dirty="0">
                <a:latin typeface="Century Gothic" pitchFamily="34" charset="0"/>
              </a:rPr>
              <a:t>Realiza proyectos de forma individual en soporte digital para el área</a:t>
            </a:r>
          </a:p>
          <a:p>
            <a:r>
              <a:rPr lang="es-ES" sz="1400" b="1" dirty="0">
                <a:latin typeface="Century Gothic" pitchFamily="34" charset="0"/>
              </a:rPr>
              <a:t>BLOQUE: EL MUNDO EN QUE VIVIMOS</a:t>
            </a:r>
          </a:p>
          <a:p>
            <a:pPr>
              <a:buFont typeface="Arial" pitchFamily="34" charset="0"/>
              <a:buChar char="•"/>
            </a:pPr>
            <a:r>
              <a:rPr lang="es-ES" sz="1400" b="0" dirty="0">
                <a:latin typeface="Century Gothic" pitchFamily="34" charset="0"/>
              </a:rPr>
              <a:t>Identifica la brújula y el GPS como instrumentos que sirven para orientarse</a:t>
            </a:r>
          </a:p>
        </p:txBody>
      </p:sp>
      <p:sp>
        <p:nvSpPr>
          <p:cNvPr id="24" name="23 Rectángulo"/>
          <p:cNvSpPr/>
          <p:nvPr/>
        </p:nvSpPr>
        <p:spPr>
          <a:xfrm>
            <a:off x="5076056" y="1340768"/>
            <a:ext cx="2600392"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ORDEN EDU/519/2014</a:t>
            </a:r>
            <a:endParaRPr lang="es-ES" dirty="0">
              <a:latin typeface="Century Gothic" pitchFamily="34" charset="0"/>
            </a:endParaRPr>
          </a:p>
        </p:txBody>
      </p:sp>
      <p:pic>
        <p:nvPicPr>
          <p:cNvPr id="25"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6" name="25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29 Rectángulo redondeado"/>
          <p:cNvSpPr/>
          <p:nvPr/>
        </p:nvSpPr>
        <p:spPr>
          <a:xfrm>
            <a:off x="71406" y="1842388"/>
            <a:ext cx="4429156" cy="647700"/>
          </a:xfrm>
          <a:prstGeom prst="roundRect">
            <a:avLst/>
          </a:prstGeom>
          <a:solidFill>
            <a:schemeClr val="accent4">
              <a:lumMod val="75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latin typeface="Century Gothic" pitchFamily="34" charset="0"/>
              </a:rPr>
              <a:t>LENGUA CASTELLANA Y LITERATURA</a:t>
            </a:r>
          </a:p>
        </p:txBody>
      </p:sp>
      <p:sp>
        <p:nvSpPr>
          <p:cNvPr id="32" name="31 Rectángulo redondeado"/>
          <p:cNvSpPr/>
          <p:nvPr/>
        </p:nvSpPr>
        <p:spPr>
          <a:xfrm>
            <a:off x="4643438" y="1834728"/>
            <a:ext cx="4500562" cy="647700"/>
          </a:xfrm>
          <a:prstGeom prst="roundRect">
            <a:avLst/>
          </a:prstGeom>
          <a:solidFill>
            <a:schemeClr val="accent4">
              <a:lumMod val="75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latin typeface="Century Gothic" pitchFamily="34" charset="0"/>
              </a:rPr>
              <a:t>MATEMÁTICAS</a:t>
            </a:r>
          </a:p>
        </p:txBody>
      </p:sp>
      <p:sp>
        <p:nvSpPr>
          <p:cNvPr id="15" name="10 CuadroTexto"/>
          <p:cNvSpPr txBox="1">
            <a:spLocks noChangeArrowheads="1"/>
          </p:cNvSpPr>
          <p:nvPr/>
        </p:nvSpPr>
        <p:spPr bwMode="auto">
          <a:xfrm>
            <a:off x="71438" y="2556768"/>
            <a:ext cx="4572000" cy="4401205"/>
          </a:xfrm>
          <a:prstGeom prst="rect">
            <a:avLst/>
          </a:prstGeom>
          <a:noFill/>
          <a:ln w="9525">
            <a:noFill/>
            <a:miter lim="800000"/>
            <a:headEnd/>
            <a:tailEnd/>
          </a:ln>
        </p:spPr>
        <p:txBody>
          <a:bodyPr wrap="square">
            <a:spAutoFit/>
          </a:bodyPr>
          <a:lstStyle/>
          <a:p>
            <a:r>
              <a:rPr lang="es-ES" sz="1400" b="1" dirty="0">
                <a:latin typeface="Century Gothic" pitchFamily="34" charset="0"/>
              </a:rPr>
              <a:t>BLOQUE: COMUNICACIÓN ORAL, HABLAR Y ESCUCHAR</a:t>
            </a:r>
          </a:p>
          <a:p>
            <a:pPr>
              <a:buFont typeface="Arial" pitchFamily="34" charset="0"/>
              <a:buChar char="•"/>
            </a:pPr>
            <a:r>
              <a:rPr lang="es-ES" sz="1400" b="0" dirty="0">
                <a:latin typeface="Century Gothic" pitchFamily="34" charset="0"/>
              </a:rPr>
              <a:t>Utiliza los medios de comunicación para desarrollar el lenguaje oral.</a:t>
            </a:r>
          </a:p>
          <a:p>
            <a:pPr>
              <a:buFont typeface="Arial" pitchFamily="34" charset="0"/>
              <a:buChar char="•"/>
            </a:pPr>
            <a:r>
              <a:rPr lang="es-ES" sz="1400" b="0" dirty="0">
                <a:latin typeface="Century Gothic" pitchFamily="34" charset="0"/>
              </a:rPr>
              <a:t>Resume entrevistas, noticias,  procedentes de la radio, televisión o internet</a:t>
            </a:r>
          </a:p>
          <a:p>
            <a:r>
              <a:rPr lang="es-ES" sz="1400" b="1" dirty="0">
                <a:latin typeface="Century Gothic" pitchFamily="34" charset="0"/>
              </a:rPr>
              <a:t>BLOQUE: COMUNICACIÓN ESCRITA: LEER</a:t>
            </a:r>
          </a:p>
          <a:p>
            <a:pPr>
              <a:buFont typeface="Arial" pitchFamily="34" charset="0"/>
              <a:buChar char="•"/>
            </a:pPr>
            <a:r>
              <a:rPr lang="es-ES" sz="1400" b="0" dirty="0">
                <a:latin typeface="Century Gothic" pitchFamily="34" charset="0"/>
              </a:rPr>
              <a:t>Utiliza de forma autónoma  diversas fuentes para localizar documentos </a:t>
            </a:r>
            <a:r>
              <a:rPr lang="es-ES" sz="1400" b="0" dirty="0" smtClean="0">
                <a:latin typeface="Century Gothic" pitchFamily="34" charset="0"/>
              </a:rPr>
              <a:t>y  </a:t>
            </a:r>
            <a:r>
              <a:rPr lang="es-ES" sz="1400" b="0" dirty="0">
                <a:latin typeface="Century Gothic" pitchFamily="34" charset="0"/>
              </a:rPr>
              <a:t>textos de ficción</a:t>
            </a:r>
          </a:p>
          <a:p>
            <a:pPr>
              <a:buFont typeface="Arial" pitchFamily="34" charset="0"/>
              <a:buChar char="•"/>
            </a:pPr>
            <a:r>
              <a:rPr lang="es-ES" sz="1400" b="0" dirty="0">
                <a:latin typeface="Century Gothic" pitchFamily="34" charset="0"/>
              </a:rPr>
              <a:t>Conoce y maneja diccionarios escolares,  impresos o en versión digital.</a:t>
            </a:r>
          </a:p>
          <a:p>
            <a:pPr>
              <a:buFont typeface="Arial" pitchFamily="34" charset="0"/>
              <a:buChar char="•"/>
            </a:pPr>
            <a:r>
              <a:rPr lang="es-ES" sz="1400" b="0" dirty="0">
                <a:latin typeface="Century Gothic" pitchFamily="34" charset="0"/>
              </a:rPr>
              <a:t>Sabe utilizar los </a:t>
            </a:r>
            <a:r>
              <a:rPr lang="es-ES" sz="1400" b="0" dirty="0" smtClean="0">
                <a:latin typeface="Century Gothic" pitchFamily="34" charset="0"/>
              </a:rPr>
              <a:t>medios para  </a:t>
            </a:r>
            <a:r>
              <a:rPr lang="es-ES" sz="1400" b="0" dirty="0">
                <a:latin typeface="Century Gothic" pitchFamily="34" charset="0"/>
              </a:rPr>
              <a:t>obtener información</a:t>
            </a:r>
          </a:p>
          <a:p>
            <a:r>
              <a:rPr lang="es-ES" sz="1400" b="1" dirty="0">
                <a:latin typeface="Century Gothic" pitchFamily="34" charset="0"/>
              </a:rPr>
              <a:t>BLOQUE: COMUNICACIÓN ESCRITA: ESCRIBIR</a:t>
            </a:r>
          </a:p>
          <a:p>
            <a:pPr>
              <a:buFont typeface="Arial" pitchFamily="34" charset="0"/>
              <a:buChar char="•"/>
            </a:pPr>
            <a:r>
              <a:rPr lang="es-ES" sz="1400" b="0" dirty="0" smtClean="0">
                <a:latin typeface="Century Gothic" pitchFamily="34" charset="0"/>
              </a:rPr>
              <a:t>Utiliza los </a:t>
            </a:r>
            <a:r>
              <a:rPr lang="es-ES" sz="1400" b="0" dirty="0">
                <a:latin typeface="Century Gothic" pitchFamily="34" charset="0"/>
              </a:rPr>
              <a:t>programas informáticos de búsqueda</a:t>
            </a:r>
          </a:p>
          <a:p>
            <a:pPr>
              <a:buFont typeface="Arial" pitchFamily="34" charset="0"/>
              <a:buChar char="•"/>
            </a:pPr>
            <a:r>
              <a:rPr lang="es-ES" sz="1400" b="0" dirty="0">
                <a:latin typeface="Century Gothic" pitchFamily="34" charset="0"/>
              </a:rPr>
              <a:t>Utiliza los procesadores de textos para mejorar la escritura, vocabulario y ortografía.</a:t>
            </a:r>
          </a:p>
          <a:p>
            <a:r>
              <a:rPr lang="es-ES" sz="1400" b="1" dirty="0">
                <a:latin typeface="Century Gothic" pitchFamily="34" charset="0"/>
              </a:rPr>
              <a:t>BLOQUE: CONOCIMIENTO DE LA LENGUA</a:t>
            </a:r>
          </a:p>
          <a:p>
            <a:pPr>
              <a:buFont typeface="Arial" pitchFamily="34" charset="0"/>
              <a:buChar char="•"/>
            </a:pPr>
            <a:r>
              <a:rPr lang="es-ES" sz="1400" b="0" dirty="0">
                <a:latin typeface="Century Gothic" pitchFamily="34" charset="0"/>
              </a:rPr>
              <a:t>Busca información recurriendo al uso de las TIC</a:t>
            </a:r>
          </a:p>
          <a:p>
            <a:pPr>
              <a:buFont typeface="Arial" pitchFamily="34" charset="0"/>
              <a:buChar char="•"/>
            </a:pPr>
            <a:r>
              <a:rPr lang="es-ES" sz="1400" b="0" dirty="0">
                <a:latin typeface="Century Gothic" pitchFamily="34" charset="0"/>
              </a:rPr>
              <a:t>Realiza ejercicios interactivos de aprendizaje en soporte digital.</a:t>
            </a:r>
          </a:p>
        </p:txBody>
      </p:sp>
      <p:sp>
        <p:nvSpPr>
          <p:cNvPr id="16" name="14 CuadroTexto"/>
          <p:cNvSpPr txBox="1">
            <a:spLocks noChangeArrowheads="1"/>
          </p:cNvSpPr>
          <p:nvPr/>
        </p:nvSpPr>
        <p:spPr bwMode="auto">
          <a:xfrm>
            <a:off x="4714877" y="2553866"/>
            <a:ext cx="4429124" cy="3539430"/>
          </a:xfrm>
          <a:prstGeom prst="rect">
            <a:avLst/>
          </a:prstGeom>
          <a:noFill/>
          <a:ln w="9525">
            <a:noFill/>
            <a:miter lim="800000"/>
            <a:headEnd/>
            <a:tailEnd/>
          </a:ln>
        </p:spPr>
        <p:txBody>
          <a:bodyPr wrap="square">
            <a:spAutoFit/>
          </a:bodyPr>
          <a:lstStyle/>
          <a:p>
            <a:r>
              <a:rPr lang="es-ES" sz="1400" b="1" dirty="0">
                <a:latin typeface="Century Gothic" pitchFamily="34" charset="0"/>
              </a:rPr>
              <a:t>BLOQUE: PROCESOS, MÉTODOS Y ACTITUDES MATEMÁTICAS</a:t>
            </a:r>
          </a:p>
          <a:p>
            <a:pPr>
              <a:buFont typeface="Arial" pitchFamily="34" charset="0"/>
              <a:buChar char="•"/>
            </a:pPr>
            <a:r>
              <a:rPr lang="es-ES" sz="1400" b="0" dirty="0">
                <a:latin typeface="Century Gothic" pitchFamily="34" charset="0"/>
              </a:rPr>
              <a:t>Utiliza TIC para la realización de cálculos numéricos, para aprender </a:t>
            </a:r>
          </a:p>
          <a:p>
            <a:pPr>
              <a:buFont typeface="Arial" pitchFamily="34" charset="0"/>
              <a:buChar char="•"/>
            </a:pPr>
            <a:r>
              <a:rPr lang="es-ES" sz="1400" b="0" dirty="0">
                <a:latin typeface="Century Gothic" pitchFamily="34" charset="0"/>
              </a:rPr>
              <a:t>Realiza proyectos, informes  y presenta documentos digitales</a:t>
            </a:r>
          </a:p>
          <a:p>
            <a:r>
              <a:rPr lang="es-ES" sz="1400" b="1" dirty="0">
                <a:latin typeface="Century Gothic" pitchFamily="34" charset="0"/>
              </a:rPr>
              <a:t>BLOQUE NÚMEROS</a:t>
            </a:r>
          </a:p>
          <a:p>
            <a:pPr>
              <a:buFont typeface="Arial" pitchFamily="34" charset="0"/>
              <a:buChar char="•"/>
            </a:pPr>
            <a:r>
              <a:rPr lang="es-ES" sz="1400" b="0" dirty="0">
                <a:latin typeface="Century Gothic" pitchFamily="34" charset="0"/>
              </a:rPr>
              <a:t>Usa las TIC en el desarrollo y asimilación de los contenidos trabajado en el bloque.</a:t>
            </a:r>
          </a:p>
          <a:p>
            <a:r>
              <a:rPr lang="es-ES" sz="1400" b="1" dirty="0">
                <a:latin typeface="Century Gothic" pitchFamily="34" charset="0"/>
              </a:rPr>
              <a:t>BLOQUE GEOMETRIA</a:t>
            </a:r>
          </a:p>
          <a:p>
            <a:pPr>
              <a:buFont typeface="Arial" pitchFamily="34" charset="0"/>
              <a:buChar char="•"/>
            </a:pPr>
            <a:r>
              <a:rPr lang="es-ES" sz="1400" b="0" dirty="0">
                <a:latin typeface="Century Gothic" pitchFamily="34" charset="0"/>
              </a:rPr>
              <a:t>Utiliza instrumentos de dibujo y tecnológicos para la construcción y exploración de formas geométricas.</a:t>
            </a:r>
          </a:p>
          <a:p>
            <a:r>
              <a:rPr lang="es-ES" sz="1400" b="1" dirty="0">
                <a:latin typeface="Century Gothic" pitchFamily="34" charset="0"/>
              </a:rPr>
              <a:t>BLOQUE ESTADÍSTICA Y PROBABILIDAD</a:t>
            </a:r>
          </a:p>
          <a:p>
            <a:pPr>
              <a:buFont typeface="Arial" pitchFamily="34" charset="0"/>
              <a:buChar char="•"/>
            </a:pPr>
            <a:r>
              <a:rPr lang="es-ES" sz="1400" b="0" dirty="0">
                <a:latin typeface="Century Gothic" pitchFamily="34" charset="0"/>
              </a:rPr>
              <a:t>Utiliza las TIC con contenidos relacionados con el tratamiento de la </a:t>
            </a:r>
            <a:r>
              <a:rPr lang="es-ES" sz="1400" b="0" dirty="0" smtClean="0">
                <a:latin typeface="Century Gothic" pitchFamily="34" charset="0"/>
              </a:rPr>
              <a:t>Información</a:t>
            </a:r>
            <a:endParaRPr lang="es-ES" sz="1400" b="0" dirty="0">
              <a:latin typeface="Century Gothic" pitchFamily="34" charset="0"/>
            </a:endParaRPr>
          </a:p>
        </p:txBody>
      </p:sp>
      <p:sp>
        <p:nvSpPr>
          <p:cNvPr id="13" name="12 Rectángulo"/>
          <p:cNvSpPr/>
          <p:nvPr/>
        </p:nvSpPr>
        <p:spPr>
          <a:xfrm>
            <a:off x="5076056" y="1340768"/>
            <a:ext cx="2600392"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ORDEN EDU/519/2014</a:t>
            </a:r>
            <a:endParaRPr lang="es-ES" dirty="0">
              <a:latin typeface="Century Gothic" pitchFamily="34" charset="0"/>
            </a:endParaRPr>
          </a:p>
        </p:txBody>
      </p:sp>
      <p:pic>
        <p:nvPicPr>
          <p:cNvPr id="14"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17" name="16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sp>
        <p:nvSpPr>
          <p:cNvPr id="19" name="18 Rectángulo"/>
          <p:cNvSpPr/>
          <p:nvPr/>
        </p:nvSpPr>
        <p:spPr>
          <a:xfrm>
            <a:off x="6000760" y="359142"/>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P4</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22 Rectángulo redondeado"/>
          <p:cNvSpPr/>
          <p:nvPr/>
        </p:nvSpPr>
        <p:spPr>
          <a:xfrm>
            <a:off x="71438" y="1852606"/>
            <a:ext cx="4429124" cy="647700"/>
          </a:xfrm>
          <a:prstGeom prst="roundRect">
            <a:avLst/>
          </a:prstGeom>
          <a:solidFill>
            <a:schemeClr val="accent4">
              <a:lumMod val="75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smtClean="0">
                <a:latin typeface="Century Gothic" pitchFamily="34" charset="0"/>
              </a:rPr>
              <a:t>EDUCACIÓN ARTÍSTICA: PLÁSTICA</a:t>
            </a:r>
            <a:endParaRPr lang="es-ES" dirty="0">
              <a:latin typeface="Century Gothic" pitchFamily="34" charset="0"/>
            </a:endParaRPr>
          </a:p>
        </p:txBody>
      </p:sp>
      <p:sp>
        <p:nvSpPr>
          <p:cNvPr id="24" name="23 Rectángulo redondeado"/>
          <p:cNvSpPr/>
          <p:nvPr/>
        </p:nvSpPr>
        <p:spPr>
          <a:xfrm>
            <a:off x="4714876" y="1785926"/>
            <a:ext cx="4429124" cy="647700"/>
          </a:xfrm>
          <a:prstGeom prst="roundRect">
            <a:avLst/>
          </a:prstGeom>
          <a:solidFill>
            <a:schemeClr val="accent4">
              <a:lumMod val="75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smtClean="0">
                <a:latin typeface="Century Gothic" pitchFamily="34" charset="0"/>
              </a:rPr>
              <a:t>EDUCACIÓN ARTÍSTICA: MÚSICA</a:t>
            </a:r>
            <a:endParaRPr lang="es-ES" dirty="0">
              <a:latin typeface="Century Gothic" pitchFamily="34" charset="0"/>
            </a:endParaRPr>
          </a:p>
        </p:txBody>
      </p:sp>
      <p:sp>
        <p:nvSpPr>
          <p:cNvPr id="13" name="12 Rectángulo redondeado"/>
          <p:cNvSpPr/>
          <p:nvPr/>
        </p:nvSpPr>
        <p:spPr>
          <a:xfrm>
            <a:off x="4714876" y="4429132"/>
            <a:ext cx="4429124" cy="647700"/>
          </a:xfrm>
          <a:prstGeom prst="roundRect">
            <a:avLst/>
          </a:prstGeom>
          <a:solidFill>
            <a:schemeClr val="accent4">
              <a:lumMod val="75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latin typeface="Century Gothic" pitchFamily="34" charset="0"/>
              </a:rPr>
              <a:t>EDUCACIÓN FÍSICA</a:t>
            </a:r>
          </a:p>
        </p:txBody>
      </p:sp>
      <p:sp>
        <p:nvSpPr>
          <p:cNvPr id="15" name="15 CuadroTexto"/>
          <p:cNvSpPr txBox="1">
            <a:spLocks noChangeArrowheads="1"/>
          </p:cNvSpPr>
          <p:nvPr/>
        </p:nvSpPr>
        <p:spPr bwMode="auto">
          <a:xfrm>
            <a:off x="214282" y="2571744"/>
            <a:ext cx="4357719" cy="2246769"/>
          </a:xfrm>
          <a:prstGeom prst="rect">
            <a:avLst/>
          </a:prstGeom>
          <a:noFill/>
          <a:ln w="9525">
            <a:noFill/>
            <a:miter lim="800000"/>
            <a:headEnd/>
            <a:tailEnd/>
          </a:ln>
        </p:spPr>
        <p:txBody>
          <a:bodyPr wrap="square">
            <a:spAutoFit/>
          </a:bodyPr>
          <a:lstStyle/>
          <a:p>
            <a:r>
              <a:rPr lang="es-ES" sz="1400" b="1" dirty="0">
                <a:latin typeface="Century Gothic" pitchFamily="34" charset="0"/>
              </a:rPr>
              <a:t>BLOQUE: EDUCACIÓN AUDIOVISUAL</a:t>
            </a:r>
          </a:p>
          <a:p>
            <a:pPr>
              <a:buFont typeface="Arial" pitchFamily="34" charset="0"/>
              <a:buChar char="•"/>
            </a:pPr>
            <a:r>
              <a:rPr lang="es-ES" sz="1400" b="0" dirty="0">
                <a:latin typeface="Century Gothic" pitchFamily="34" charset="0"/>
              </a:rPr>
              <a:t>Realiza fotografías utilizando medios Tecnológicos</a:t>
            </a:r>
          </a:p>
          <a:p>
            <a:pPr>
              <a:buFont typeface="Arial" pitchFamily="34" charset="0"/>
              <a:buChar char="•"/>
            </a:pPr>
            <a:r>
              <a:rPr lang="es-ES" sz="1400" b="0" dirty="0">
                <a:latin typeface="Century Gothic" pitchFamily="34" charset="0"/>
              </a:rPr>
              <a:t>Maneja programas informáticos de elaboración y retoque de imágenes </a:t>
            </a:r>
          </a:p>
          <a:p>
            <a:pPr>
              <a:buFont typeface="Arial" pitchFamily="34" charset="0"/>
              <a:buChar char="•"/>
            </a:pPr>
            <a:r>
              <a:rPr lang="es-ES" sz="1400" b="0" dirty="0">
                <a:latin typeface="Century Gothic" pitchFamily="34" charset="0"/>
              </a:rPr>
              <a:t>Conoce las consecuencias de la difusión de imágenes sin el consentimiento de las  personas afectadas y respeta las decisiones de las mismas.</a:t>
            </a:r>
          </a:p>
          <a:p>
            <a:endParaRPr lang="es-ES" sz="1400" dirty="0">
              <a:latin typeface="Century Gothic" pitchFamily="34" charset="0"/>
            </a:endParaRPr>
          </a:p>
        </p:txBody>
      </p:sp>
      <p:sp>
        <p:nvSpPr>
          <p:cNvPr id="16" name="10 CuadroTexto"/>
          <p:cNvSpPr txBox="1">
            <a:spLocks noChangeArrowheads="1"/>
          </p:cNvSpPr>
          <p:nvPr/>
        </p:nvSpPr>
        <p:spPr bwMode="auto">
          <a:xfrm>
            <a:off x="4643438" y="2500306"/>
            <a:ext cx="4500562" cy="1815882"/>
          </a:xfrm>
          <a:prstGeom prst="rect">
            <a:avLst/>
          </a:prstGeom>
          <a:noFill/>
          <a:ln w="9525">
            <a:noFill/>
            <a:miter lim="800000"/>
            <a:headEnd/>
            <a:tailEnd/>
          </a:ln>
        </p:spPr>
        <p:txBody>
          <a:bodyPr wrap="square">
            <a:spAutoFit/>
          </a:bodyPr>
          <a:lstStyle/>
          <a:p>
            <a:r>
              <a:rPr lang="es-ES" sz="1400" b="1" dirty="0">
                <a:latin typeface="Century Gothic" pitchFamily="34" charset="0"/>
              </a:rPr>
              <a:t>BLOQUE: EDUCACIÓN MUSICAL</a:t>
            </a:r>
          </a:p>
          <a:p>
            <a:pPr>
              <a:buFont typeface="Arial" pitchFamily="34" charset="0"/>
              <a:buChar char="•"/>
            </a:pPr>
            <a:r>
              <a:rPr lang="es-ES" sz="1400" b="0" dirty="0">
                <a:latin typeface="Century Gothic" pitchFamily="34" charset="0"/>
              </a:rPr>
              <a:t>Busca información en medios de comunicación o en Internet </a:t>
            </a:r>
            <a:r>
              <a:rPr lang="es-ES" sz="1400" b="0" dirty="0" smtClean="0">
                <a:latin typeface="Century Gothic" pitchFamily="34" charset="0"/>
              </a:rPr>
              <a:t>sobre instrumentos</a:t>
            </a:r>
            <a:r>
              <a:rPr lang="es-ES" sz="1400" b="0" dirty="0">
                <a:latin typeface="Century Gothic" pitchFamily="34" charset="0"/>
              </a:rPr>
              <a:t>, compositores, intérpretes y eventos musicales </a:t>
            </a:r>
          </a:p>
          <a:p>
            <a:pPr>
              <a:buFont typeface="Arial" pitchFamily="34" charset="0"/>
              <a:buChar char="•"/>
            </a:pPr>
            <a:r>
              <a:rPr lang="es-ES" sz="1400" b="0" dirty="0">
                <a:latin typeface="Century Gothic" pitchFamily="34" charset="0"/>
              </a:rPr>
              <a:t>Utiliza los medios audiovisuales y recursos informáticos para crear piezas musicales y sonorización de imágenes y representaciones dramáticas</a:t>
            </a:r>
            <a:r>
              <a:rPr lang="es-ES" sz="1400" dirty="0">
                <a:latin typeface="Century Gothic" pitchFamily="34" charset="0"/>
              </a:rPr>
              <a:t>.</a:t>
            </a:r>
          </a:p>
        </p:txBody>
      </p:sp>
      <p:sp>
        <p:nvSpPr>
          <p:cNvPr id="17" name="17 CuadroTexto"/>
          <p:cNvSpPr txBox="1">
            <a:spLocks noChangeArrowheads="1"/>
          </p:cNvSpPr>
          <p:nvPr/>
        </p:nvSpPr>
        <p:spPr bwMode="auto">
          <a:xfrm>
            <a:off x="4786314" y="5143512"/>
            <a:ext cx="4357686" cy="1600438"/>
          </a:xfrm>
          <a:prstGeom prst="rect">
            <a:avLst/>
          </a:prstGeom>
          <a:noFill/>
          <a:ln w="9525">
            <a:noFill/>
            <a:miter lim="800000"/>
            <a:headEnd/>
            <a:tailEnd/>
          </a:ln>
        </p:spPr>
        <p:txBody>
          <a:bodyPr wrap="square">
            <a:spAutoFit/>
          </a:bodyPr>
          <a:lstStyle/>
          <a:p>
            <a:r>
              <a:rPr lang="es-ES" sz="1400" b="1" dirty="0">
                <a:latin typeface="Century Gothic" pitchFamily="34" charset="0"/>
              </a:rPr>
              <a:t>BLOQUE: CONTENIDOS COMUNES</a:t>
            </a:r>
          </a:p>
          <a:p>
            <a:pPr>
              <a:buFont typeface="Arial" pitchFamily="34" charset="0"/>
              <a:buChar char="•"/>
            </a:pPr>
            <a:r>
              <a:rPr lang="es-ES" sz="1400" b="0" dirty="0">
                <a:latin typeface="Century Gothic" pitchFamily="34" charset="0"/>
              </a:rPr>
              <a:t>Utiliza las TIC para localizar y extraer  la información que se le solicita</a:t>
            </a:r>
          </a:p>
          <a:p>
            <a:pPr>
              <a:buFont typeface="Arial" pitchFamily="34" charset="0"/>
              <a:buChar char="•"/>
            </a:pPr>
            <a:r>
              <a:rPr lang="es-ES" sz="1400" b="0" dirty="0">
                <a:latin typeface="Century Gothic" pitchFamily="34" charset="0"/>
              </a:rPr>
              <a:t>Presenta sus trabajos atendiendo a las pautas proporcionadas, con orden, estructura y limpieza y utilizando programas de presentación. </a:t>
            </a:r>
          </a:p>
        </p:txBody>
      </p:sp>
      <p:sp>
        <p:nvSpPr>
          <p:cNvPr id="18" name="17 Rectángulo"/>
          <p:cNvSpPr/>
          <p:nvPr/>
        </p:nvSpPr>
        <p:spPr>
          <a:xfrm>
            <a:off x="5076056" y="1340768"/>
            <a:ext cx="2600392"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ORDEN EDU/519/2014</a:t>
            </a:r>
            <a:endParaRPr lang="es-ES" dirty="0">
              <a:latin typeface="Century Gothic" pitchFamily="34" charset="0"/>
            </a:endParaRPr>
          </a:p>
        </p:txBody>
      </p:sp>
      <p:pic>
        <p:nvPicPr>
          <p:cNvPr id="19"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0" name="19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sp>
        <p:nvSpPr>
          <p:cNvPr id="21" name="20 Rectángulo"/>
          <p:cNvSpPr/>
          <p:nvPr/>
        </p:nvSpPr>
        <p:spPr>
          <a:xfrm>
            <a:off x="6000760" y="359142"/>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P4</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29 Rectángulo redondeado"/>
          <p:cNvSpPr/>
          <p:nvPr/>
        </p:nvSpPr>
        <p:spPr>
          <a:xfrm>
            <a:off x="142844" y="1917204"/>
            <a:ext cx="4429156" cy="647700"/>
          </a:xfrm>
          <a:prstGeom prst="roundRect">
            <a:avLst/>
          </a:prstGeom>
          <a:solidFill>
            <a:srgbClr val="0070C0"/>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latin typeface="Century Gothic" pitchFamily="34" charset="0"/>
              </a:rPr>
              <a:t>CIENCIAS DE LA NATURALEZA</a:t>
            </a:r>
          </a:p>
        </p:txBody>
      </p:sp>
      <p:sp>
        <p:nvSpPr>
          <p:cNvPr id="36" name="35 Rectángulo redondeado"/>
          <p:cNvSpPr/>
          <p:nvPr/>
        </p:nvSpPr>
        <p:spPr>
          <a:xfrm>
            <a:off x="4714876" y="1917204"/>
            <a:ext cx="4429156" cy="647700"/>
          </a:xfrm>
          <a:prstGeom prst="roundRect">
            <a:avLst/>
          </a:prstGeom>
          <a:solidFill>
            <a:srgbClr val="0070C0"/>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latin typeface="Century Gothic" pitchFamily="34" charset="0"/>
              </a:rPr>
              <a:t>CIENCIAS SOCIALES</a:t>
            </a:r>
          </a:p>
        </p:txBody>
      </p:sp>
      <p:sp>
        <p:nvSpPr>
          <p:cNvPr id="24" name="21 CuadroTexto"/>
          <p:cNvSpPr txBox="1">
            <a:spLocks noChangeArrowheads="1"/>
          </p:cNvSpPr>
          <p:nvPr/>
        </p:nvSpPr>
        <p:spPr bwMode="auto">
          <a:xfrm>
            <a:off x="0" y="2628195"/>
            <a:ext cx="4932040" cy="4401205"/>
          </a:xfrm>
          <a:prstGeom prst="rect">
            <a:avLst/>
          </a:prstGeom>
          <a:noFill/>
          <a:ln w="9525">
            <a:noFill/>
            <a:miter lim="800000"/>
            <a:headEnd/>
            <a:tailEnd/>
          </a:ln>
        </p:spPr>
        <p:txBody>
          <a:bodyPr wrap="square">
            <a:spAutoFit/>
          </a:bodyPr>
          <a:lstStyle/>
          <a:p>
            <a:r>
              <a:rPr lang="es-ES" sz="1400" b="1" dirty="0">
                <a:latin typeface="Century Gothic" pitchFamily="34" charset="0"/>
              </a:rPr>
              <a:t>BLOQUE: INICIACIÓN A LA ACTIVIDAD CIENTÍFICA</a:t>
            </a:r>
          </a:p>
          <a:p>
            <a:pPr>
              <a:buFont typeface="Arial" pitchFamily="34" charset="0"/>
              <a:buChar char="•"/>
            </a:pPr>
            <a:r>
              <a:rPr lang="es-ES" sz="1400" b="0" dirty="0">
                <a:latin typeface="Century Gothic" pitchFamily="34" charset="0"/>
              </a:rPr>
              <a:t>Protección y seguridad en el uso de las TIC</a:t>
            </a:r>
          </a:p>
          <a:p>
            <a:pPr>
              <a:buFont typeface="Arial" pitchFamily="34" charset="0"/>
              <a:buChar char="•"/>
            </a:pPr>
            <a:r>
              <a:rPr lang="es-ES" sz="1400" b="0" dirty="0">
                <a:latin typeface="Century Gothic" pitchFamily="34" charset="0"/>
              </a:rPr>
              <a:t>Uso adecuado de las TIC  como recurso de ocio (lectura, juegos, búsqueda)</a:t>
            </a:r>
          </a:p>
          <a:p>
            <a:pPr>
              <a:buFont typeface="Arial" pitchFamily="34" charset="0"/>
              <a:buChar char="•"/>
            </a:pPr>
            <a:r>
              <a:rPr lang="es-ES" sz="1400" b="0" dirty="0">
                <a:latin typeface="Century Gothic" pitchFamily="34" charset="0"/>
              </a:rPr>
              <a:t>Uso autónomo del tratamiento de la información</a:t>
            </a:r>
          </a:p>
          <a:p>
            <a:pPr>
              <a:buFont typeface="Arial" pitchFamily="34" charset="0"/>
              <a:buChar char="•"/>
            </a:pPr>
            <a:r>
              <a:rPr lang="es-ES" sz="1400" b="0" dirty="0">
                <a:latin typeface="Century Gothic" pitchFamily="34" charset="0"/>
              </a:rPr>
              <a:t>Usa de forma autónoma tratamiento de texto</a:t>
            </a:r>
            <a:br>
              <a:rPr lang="es-ES" sz="1400" b="0" dirty="0">
                <a:latin typeface="Century Gothic" pitchFamily="34" charset="0"/>
              </a:rPr>
            </a:br>
            <a:r>
              <a:rPr lang="es-ES" sz="1400" b="0" dirty="0">
                <a:latin typeface="Century Gothic" pitchFamily="34" charset="0"/>
              </a:rPr>
              <a:t>Presenta trabajos de forma ordenada en soporte digital: textos, imágenes, vídeos</a:t>
            </a:r>
          </a:p>
          <a:p>
            <a:pPr>
              <a:buFont typeface="Arial" pitchFamily="34" charset="0"/>
              <a:buChar char="•"/>
            </a:pPr>
            <a:r>
              <a:rPr lang="es-ES" sz="1400" b="0" dirty="0">
                <a:latin typeface="Century Gothic" pitchFamily="34" charset="0"/>
              </a:rPr>
              <a:t>Realiza proyectos de forma </a:t>
            </a:r>
            <a:r>
              <a:rPr lang="es-ES" sz="1400" b="0" dirty="0" err="1" smtClean="0">
                <a:latin typeface="Century Gothic" pitchFamily="34" charset="0"/>
              </a:rPr>
              <a:t>ien</a:t>
            </a:r>
            <a:r>
              <a:rPr lang="es-ES" sz="1400" b="0" dirty="0" smtClean="0">
                <a:latin typeface="Century Gothic" pitchFamily="34" charset="0"/>
              </a:rPr>
              <a:t> </a:t>
            </a:r>
            <a:r>
              <a:rPr lang="es-ES" sz="1400" b="0" dirty="0">
                <a:latin typeface="Century Gothic" pitchFamily="34" charset="0"/>
              </a:rPr>
              <a:t>soporte </a:t>
            </a:r>
            <a:r>
              <a:rPr lang="es-ES" sz="1400" b="0" dirty="0" smtClean="0">
                <a:latin typeface="Century Gothic" pitchFamily="34" charset="0"/>
              </a:rPr>
              <a:t>digital</a:t>
            </a:r>
          </a:p>
          <a:p>
            <a:pPr>
              <a:buFont typeface="Arial" pitchFamily="34" charset="0"/>
              <a:buChar char="•"/>
            </a:pPr>
            <a:r>
              <a:rPr lang="es-ES" sz="1400" b="0" dirty="0" smtClean="0">
                <a:latin typeface="Century Gothic" pitchFamily="34" charset="0"/>
              </a:rPr>
              <a:t>Utiliza medidas  de </a:t>
            </a:r>
            <a:r>
              <a:rPr lang="es-ES" sz="1400" b="0" dirty="0">
                <a:latin typeface="Century Gothic" pitchFamily="34" charset="0"/>
              </a:rPr>
              <a:t>seguridad </a:t>
            </a:r>
            <a:r>
              <a:rPr lang="es-ES" sz="1400" b="0" dirty="0" smtClean="0">
                <a:latin typeface="Century Gothic" pitchFamily="34" charset="0"/>
              </a:rPr>
              <a:t> </a:t>
            </a:r>
            <a:r>
              <a:rPr lang="es-ES" sz="1400" b="0" dirty="0">
                <a:latin typeface="Century Gothic" pitchFamily="34" charset="0"/>
              </a:rPr>
              <a:t>en las TIC</a:t>
            </a:r>
          </a:p>
          <a:p>
            <a:r>
              <a:rPr lang="es-ES" sz="1400" b="1" dirty="0">
                <a:latin typeface="Century Gothic" pitchFamily="34" charset="0"/>
              </a:rPr>
              <a:t>BLOQUE: LA TECNOLOGIA, OBJETOS Y MÁQUINAS </a:t>
            </a:r>
          </a:p>
          <a:p>
            <a:r>
              <a:rPr lang="es-ES" sz="1400" b="0" dirty="0">
                <a:latin typeface="Century Gothic" pitchFamily="34" charset="0"/>
              </a:rPr>
              <a:t>Usa la lupa y otros medios tecnológicos en los diferentes trabajos que realiza</a:t>
            </a:r>
          </a:p>
          <a:p>
            <a:r>
              <a:rPr lang="es-ES" sz="1400" b="0" dirty="0">
                <a:latin typeface="Century Gothic" pitchFamily="34" charset="0"/>
              </a:rPr>
              <a:t>Valora la influencia del desarrollo tecnológico en las condiciones de vida y en el trabajo</a:t>
            </a:r>
          </a:p>
          <a:p>
            <a:r>
              <a:rPr lang="es-ES" sz="1400" b="0" dirty="0">
                <a:latin typeface="Century Gothic" pitchFamily="34" charset="0"/>
              </a:rPr>
              <a:t>Efectúa búsquedas guiadas de información </a:t>
            </a:r>
            <a:r>
              <a:rPr lang="es-ES" sz="1400" b="0" dirty="0" smtClean="0">
                <a:latin typeface="Century Gothic" pitchFamily="34" charset="0"/>
              </a:rPr>
              <a:t>en red</a:t>
            </a:r>
            <a:endParaRPr lang="es-ES" sz="1400" b="0" dirty="0">
              <a:latin typeface="Century Gothic" pitchFamily="34" charset="0"/>
            </a:endParaRPr>
          </a:p>
          <a:p>
            <a:r>
              <a:rPr lang="es-ES" sz="1400" b="0" dirty="0">
                <a:latin typeface="Century Gothic" pitchFamily="34" charset="0"/>
              </a:rPr>
              <a:t>Conoce y aplica estrategias de acceso </a:t>
            </a:r>
            <a:r>
              <a:rPr lang="es-ES" sz="1400" b="0" dirty="0" smtClean="0">
                <a:latin typeface="Century Gothic" pitchFamily="34" charset="0"/>
              </a:rPr>
              <a:t>en </a:t>
            </a:r>
            <a:r>
              <a:rPr lang="es-ES" sz="1400" b="0" dirty="0">
                <a:latin typeface="Century Gothic" pitchFamily="34" charset="0"/>
              </a:rPr>
              <a:t>Internet</a:t>
            </a:r>
          </a:p>
          <a:p>
            <a:r>
              <a:rPr lang="es-ES" sz="1400" b="0" dirty="0">
                <a:latin typeface="Century Gothic" pitchFamily="34" charset="0"/>
              </a:rPr>
              <a:t>Utiliza algunos recursos a su alcance proporcionados por las tecnologías de la información para comunicarse y colaborar.</a:t>
            </a:r>
          </a:p>
        </p:txBody>
      </p:sp>
      <p:sp>
        <p:nvSpPr>
          <p:cNvPr id="25" name="26 CuadroTexto"/>
          <p:cNvSpPr txBox="1">
            <a:spLocks noChangeArrowheads="1"/>
          </p:cNvSpPr>
          <p:nvPr/>
        </p:nvSpPr>
        <p:spPr bwMode="auto">
          <a:xfrm>
            <a:off x="4786315" y="2548642"/>
            <a:ext cx="4357686" cy="1600438"/>
          </a:xfrm>
          <a:prstGeom prst="rect">
            <a:avLst/>
          </a:prstGeom>
          <a:noFill/>
          <a:ln w="9525">
            <a:noFill/>
            <a:miter lim="800000"/>
            <a:headEnd/>
            <a:tailEnd/>
          </a:ln>
        </p:spPr>
        <p:txBody>
          <a:bodyPr wrap="square">
            <a:spAutoFit/>
          </a:bodyPr>
          <a:lstStyle/>
          <a:p>
            <a:r>
              <a:rPr lang="es-ES" sz="1400" b="1" dirty="0">
                <a:latin typeface="Century Gothic" pitchFamily="34" charset="0"/>
              </a:rPr>
              <a:t>BLOQUE: CONTENIDOS COMUNES</a:t>
            </a:r>
          </a:p>
          <a:p>
            <a:pPr>
              <a:buFont typeface="Arial" pitchFamily="34" charset="0"/>
              <a:buChar char="•"/>
            </a:pPr>
            <a:r>
              <a:rPr lang="es-ES" sz="1400" b="0" dirty="0">
                <a:latin typeface="Century Gothic" pitchFamily="34" charset="0"/>
              </a:rPr>
              <a:t>Busca ,selecciona y organiza información</a:t>
            </a:r>
          </a:p>
          <a:p>
            <a:pPr>
              <a:buFont typeface="Arial" pitchFamily="34" charset="0"/>
              <a:buChar char="•"/>
            </a:pPr>
            <a:r>
              <a:rPr lang="es-ES" sz="1400" b="0" dirty="0">
                <a:latin typeface="Century Gothic" pitchFamily="34" charset="0"/>
              </a:rPr>
              <a:t>Utiliza TIC sociales para elaborar trabajos</a:t>
            </a:r>
          </a:p>
          <a:p>
            <a:pPr>
              <a:buFont typeface="Arial" pitchFamily="34" charset="0"/>
              <a:buChar char="•"/>
            </a:pPr>
            <a:r>
              <a:rPr lang="es-ES" sz="1400" b="0" dirty="0">
                <a:latin typeface="Century Gothic" pitchFamily="34" charset="0"/>
              </a:rPr>
              <a:t>Maneja  imágenes, esquemas y TIC geográficas.</a:t>
            </a:r>
          </a:p>
          <a:p>
            <a:pPr>
              <a:buFont typeface="Arial" pitchFamily="34" charset="0"/>
              <a:buChar char="•"/>
            </a:pPr>
            <a:r>
              <a:rPr lang="es-ES" sz="1400" b="0" dirty="0">
                <a:latin typeface="Century Gothic" pitchFamily="34" charset="0"/>
              </a:rPr>
              <a:t>Realiza proyectos de forma individual en soporte digital para el área</a:t>
            </a:r>
          </a:p>
        </p:txBody>
      </p:sp>
      <p:sp>
        <p:nvSpPr>
          <p:cNvPr id="21" name="20 Rectángulo"/>
          <p:cNvSpPr/>
          <p:nvPr/>
        </p:nvSpPr>
        <p:spPr>
          <a:xfrm>
            <a:off x="5076056" y="1340768"/>
            <a:ext cx="2600392"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ORDEN EDU/519/2014</a:t>
            </a:r>
            <a:endParaRPr lang="es-ES" dirty="0">
              <a:latin typeface="Century Gothic" pitchFamily="34" charset="0"/>
            </a:endParaRPr>
          </a:p>
        </p:txBody>
      </p:sp>
      <p:pic>
        <p:nvPicPr>
          <p:cNvPr id="22"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6" name="25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sp>
        <p:nvSpPr>
          <p:cNvPr id="27" name="26 Rectángulo"/>
          <p:cNvSpPr/>
          <p:nvPr/>
        </p:nvSpPr>
        <p:spPr>
          <a:xfrm>
            <a:off x="6000760" y="359142"/>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P4</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29 Rectángulo redondeado"/>
          <p:cNvSpPr/>
          <p:nvPr/>
        </p:nvSpPr>
        <p:spPr>
          <a:xfrm>
            <a:off x="71406" y="1849582"/>
            <a:ext cx="4429156" cy="647700"/>
          </a:xfrm>
          <a:prstGeom prst="roundRect">
            <a:avLst/>
          </a:prstGeom>
          <a:solidFill>
            <a:srgbClr val="0070C0"/>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latin typeface="Century Gothic" pitchFamily="34" charset="0"/>
              </a:rPr>
              <a:t>LENGUA CASTELLANA Y LITERATURA</a:t>
            </a:r>
          </a:p>
        </p:txBody>
      </p:sp>
      <p:sp>
        <p:nvSpPr>
          <p:cNvPr id="32" name="31 Rectángulo redondeado"/>
          <p:cNvSpPr/>
          <p:nvPr/>
        </p:nvSpPr>
        <p:spPr>
          <a:xfrm>
            <a:off x="4643438" y="1844824"/>
            <a:ext cx="4500562" cy="647700"/>
          </a:xfrm>
          <a:prstGeom prst="roundRect">
            <a:avLst/>
          </a:prstGeom>
          <a:solidFill>
            <a:srgbClr val="0070C0"/>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latin typeface="Century Gothic" pitchFamily="34" charset="0"/>
              </a:rPr>
              <a:t>MATEMÁTICAS</a:t>
            </a:r>
          </a:p>
        </p:txBody>
      </p:sp>
      <p:sp>
        <p:nvSpPr>
          <p:cNvPr id="13" name="10 CuadroTexto"/>
          <p:cNvSpPr txBox="1">
            <a:spLocks noChangeArrowheads="1"/>
          </p:cNvSpPr>
          <p:nvPr/>
        </p:nvSpPr>
        <p:spPr bwMode="auto">
          <a:xfrm>
            <a:off x="0" y="2484760"/>
            <a:ext cx="4788023" cy="4401205"/>
          </a:xfrm>
          <a:prstGeom prst="rect">
            <a:avLst/>
          </a:prstGeom>
          <a:noFill/>
          <a:ln w="9525">
            <a:noFill/>
            <a:miter lim="800000"/>
            <a:headEnd/>
            <a:tailEnd/>
          </a:ln>
        </p:spPr>
        <p:txBody>
          <a:bodyPr wrap="square">
            <a:spAutoFit/>
          </a:bodyPr>
          <a:lstStyle/>
          <a:p>
            <a:r>
              <a:rPr lang="es-ES" sz="1400" b="1" dirty="0">
                <a:latin typeface="Century Gothic" pitchFamily="34" charset="0"/>
              </a:rPr>
              <a:t>BLOQUE: COMUNICACIÓN ORAL, HABLAR Y ESCUCHAR</a:t>
            </a:r>
          </a:p>
          <a:p>
            <a:pPr>
              <a:buFont typeface="Arial" pitchFamily="34" charset="0"/>
              <a:buChar char="•"/>
            </a:pPr>
            <a:r>
              <a:rPr lang="es-ES" sz="1400" b="0" dirty="0">
                <a:latin typeface="Century Gothic" pitchFamily="34" charset="0"/>
              </a:rPr>
              <a:t>Utiliza los medios de comunicación para desarrollar el lenguaje oral.</a:t>
            </a:r>
          </a:p>
          <a:p>
            <a:pPr>
              <a:buFont typeface="Arial" pitchFamily="34" charset="0"/>
              <a:buChar char="•"/>
            </a:pPr>
            <a:r>
              <a:rPr lang="es-ES" sz="1400" b="0" dirty="0">
                <a:latin typeface="Century Gothic" pitchFamily="34" charset="0"/>
              </a:rPr>
              <a:t>Resume entrevistas, noticias,  procedentes de la radio, televisión o internet</a:t>
            </a:r>
          </a:p>
          <a:p>
            <a:r>
              <a:rPr lang="es-ES" sz="1400" b="1" dirty="0">
                <a:latin typeface="Century Gothic" pitchFamily="34" charset="0"/>
              </a:rPr>
              <a:t>BLOQUE: COMUNICACIÓN ESCRITA: LEER</a:t>
            </a:r>
          </a:p>
          <a:p>
            <a:pPr>
              <a:buFont typeface="Arial" pitchFamily="34" charset="0"/>
              <a:buChar char="•"/>
            </a:pPr>
            <a:r>
              <a:rPr lang="es-ES" sz="1400" b="0" dirty="0">
                <a:latin typeface="Century Gothic" pitchFamily="34" charset="0"/>
              </a:rPr>
              <a:t>Sabe utilizar los medios informáticos para  obtener información y utilizarla para completar un proyecto o trabajo en grupo colaborativo.</a:t>
            </a:r>
          </a:p>
          <a:p>
            <a:pPr>
              <a:buFont typeface="Arial" pitchFamily="34" charset="0"/>
              <a:buChar char="•"/>
            </a:pPr>
            <a:r>
              <a:rPr lang="es-ES" sz="1400" b="0" dirty="0">
                <a:latin typeface="Century Gothic" pitchFamily="34" charset="0"/>
              </a:rPr>
              <a:t>Utiliza, con supervisión, los programas informáticos de búsqueda </a:t>
            </a:r>
          </a:p>
          <a:p>
            <a:r>
              <a:rPr lang="es-ES" sz="1400" b="1" dirty="0">
                <a:latin typeface="Century Gothic" pitchFamily="34" charset="0"/>
              </a:rPr>
              <a:t>BLOQUE: COMUNICACIÓN ESCRITA: ESCRIBIR</a:t>
            </a:r>
          </a:p>
          <a:p>
            <a:pPr>
              <a:buFont typeface="Arial" pitchFamily="34" charset="0"/>
              <a:buChar char="•"/>
            </a:pPr>
            <a:r>
              <a:rPr lang="es-ES" sz="1400" b="0" dirty="0">
                <a:latin typeface="Century Gothic" pitchFamily="34" charset="0"/>
              </a:rPr>
              <a:t>Utiliza, con supervisión,  los programas informáticos de búsqueda</a:t>
            </a:r>
          </a:p>
          <a:p>
            <a:pPr>
              <a:buFont typeface="Arial" pitchFamily="34" charset="0"/>
              <a:buChar char="•"/>
            </a:pPr>
            <a:r>
              <a:rPr lang="es-ES" sz="1400" b="0" dirty="0">
                <a:latin typeface="Century Gothic" pitchFamily="34" charset="0"/>
              </a:rPr>
              <a:t>Utiliza los procesadores de textos para mejorar la escritura, vocabulario y ortografía.</a:t>
            </a:r>
          </a:p>
          <a:p>
            <a:r>
              <a:rPr lang="es-ES" sz="1400" b="1" dirty="0">
                <a:latin typeface="Century Gothic" pitchFamily="34" charset="0"/>
              </a:rPr>
              <a:t>BLOQUE: CONOCIMIENTO DE LA LENGUA</a:t>
            </a:r>
          </a:p>
          <a:p>
            <a:pPr>
              <a:buFont typeface="Arial" pitchFamily="34" charset="0"/>
              <a:buChar char="•"/>
            </a:pPr>
            <a:r>
              <a:rPr lang="es-ES" sz="1400" b="0" dirty="0">
                <a:latin typeface="Century Gothic" pitchFamily="34" charset="0"/>
              </a:rPr>
              <a:t>Busca información recurriendo al uso de las TIC</a:t>
            </a:r>
          </a:p>
          <a:p>
            <a:pPr>
              <a:buFont typeface="Arial" pitchFamily="34" charset="0"/>
              <a:buChar char="•"/>
            </a:pPr>
            <a:r>
              <a:rPr lang="es-ES" sz="1400" b="0" dirty="0">
                <a:latin typeface="Century Gothic" pitchFamily="34" charset="0"/>
              </a:rPr>
              <a:t>Realiza </a:t>
            </a:r>
            <a:r>
              <a:rPr lang="es-ES" sz="1400" b="0" dirty="0" smtClean="0">
                <a:latin typeface="Century Gothic" pitchFamily="34" charset="0"/>
              </a:rPr>
              <a:t>ejercicios de </a:t>
            </a:r>
            <a:r>
              <a:rPr lang="es-ES" sz="1400" b="0" dirty="0">
                <a:latin typeface="Century Gothic" pitchFamily="34" charset="0"/>
              </a:rPr>
              <a:t>aprendizaje en soporte digital.</a:t>
            </a:r>
          </a:p>
        </p:txBody>
      </p:sp>
      <p:sp>
        <p:nvSpPr>
          <p:cNvPr id="14" name="13 CuadroTexto"/>
          <p:cNvSpPr txBox="1">
            <a:spLocks noChangeArrowheads="1"/>
          </p:cNvSpPr>
          <p:nvPr/>
        </p:nvSpPr>
        <p:spPr bwMode="auto">
          <a:xfrm>
            <a:off x="4572001" y="2483018"/>
            <a:ext cx="4572000" cy="3970318"/>
          </a:xfrm>
          <a:prstGeom prst="rect">
            <a:avLst/>
          </a:prstGeom>
          <a:noFill/>
          <a:ln w="9525">
            <a:noFill/>
            <a:miter lim="800000"/>
            <a:headEnd/>
            <a:tailEnd/>
          </a:ln>
        </p:spPr>
        <p:txBody>
          <a:bodyPr wrap="square">
            <a:spAutoFit/>
          </a:bodyPr>
          <a:lstStyle/>
          <a:p>
            <a:r>
              <a:rPr lang="es-ES" sz="1400" b="1" dirty="0">
                <a:latin typeface="Century Gothic" pitchFamily="34" charset="0"/>
              </a:rPr>
              <a:t>BLOQUE: PROCESOS, MÉTODOS Y ACTITUDES MATEMÁTICAS</a:t>
            </a:r>
          </a:p>
          <a:p>
            <a:pPr>
              <a:buFont typeface="Arial" pitchFamily="34" charset="0"/>
              <a:buChar char="•"/>
            </a:pPr>
            <a:r>
              <a:rPr lang="es-ES" sz="1400" b="0" dirty="0">
                <a:latin typeface="Century Gothic" pitchFamily="34" charset="0"/>
              </a:rPr>
              <a:t>Utiliza TIC para la realización de cálculos numéricos, para aprender </a:t>
            </a:r>
          </a:p>
          <a:p>
            <a:pPr>
              <a:buFont typeface="Arial" pitchFamily="34" charset="0"/>
              <a:buChar char="•"/>
            </a:pPr>
            <a:r>
              <a:rPr lang="es-ES" sz="1400" b="0" dirty="0">
                <a:latin typeface="Century Gothic" pitchFamily="34" charset="0"/>
              </a:rPr>
              <a:t>Realiza proyectos, informes  y presenta documentos digitales</a:t>
            </a:r>
          </a:p>
          <a:p>
            <a:r>
              <a:rPr lang="es-ES" sz="1400" b="1" dirty="0">
                <a:latin typeface="Century Gothic" pitchFamily="34" charset="0"/>
              </a:rPr>
              <a:t>BLOQUE NÚMEROS</a:t>
            </a:r>
          </a:p>
          <a:p>
            <a:pPr>
              <a:buFont typeface="Arial" pitchFamily="34" charset="0"/>
              <a:buChar char="•"/>
            </a:pPr>
            <a:r>
              <a:rPr lang="es-ES" sz="1400" b="0" dirty="0">
                <a:latin typeface="Century Gothic" pitchFamily="34" charset="0"/>
              </a:rPr>
              <a:t>Usa las TIC en el desarrollo y asimilación de los contenidos trabajado en el bloque.</a:t>
            </a:r>
          </a:p>
          <a:p>
            <a:r>
              <a:rPr lang="es-ES" sz="1400" b="1" dirty="0">
                <a:latin typeface="Century Gothic" pitchFamily="34" charset="0"/>
              </a:rPr>
              <a:t>BLOQUE GEOMETRIA</a:t>
            </a:r>
          </a:p>
          <a:p>
            <a:pPr>
              <a:buFont typeface="Arial" pitchFamily="34" charset="0"/>
              <a:buChar char="•"/>
            </a:pPr>
            <a:r>
              <a:rPr lang="es-ES" sz="1400" b="0" dirty="0">
                <a:latin typeface="Century Gothic" pitchFamily="34" charset="0"/>
              </a:rPr>
              <a:t>Utiliza instrumentos de dibujo y tecnológicos para la construcción y exploración de formas geométricas.</a:t>
            </a:r>
          </a:p>
          <a:p>
            <a:pPr>
              <a:buFont typeface="Arial" pitchFamily="34" charset="0"/>
              <a:buChar char="•"/>
            </a:pPr>
            <a:r>
              <a:rPr lang="es-ES" sz="1400" b="0" dirty="0">
                <a:latin typeface="Century Gothic" pitchFamily="34" charset="0"/>
              </a:rPr>
              <a:t>Utiliza las TIC con contenidos relacionados con la geometría.</a:t>
            </a:r>
          </a:p>
          <a:p>
            <a:r>
              <a:rPr lang="es-ES" sz="1400" b="1" dirty="0">
                <a:latin typeface="Century Gothic" pitchFamily="34" charset="0"/>
              </a:rPr>
              <a:t>BLOQUE ESTADÍSTICA Y PROBABILIDAD</a:t>
            </a:r>
          </a:p>
          <a:p>
            <a:pPr>
              <a:buFont typeface="Arial" pitchFamily="34" charset="0"/>
              <a:buChar char="•"/>
            </a:pPr>
            <a:r>
              <a:rPr lang="es-ES" sz="1400" b="0" dirty="0">
                <a:latin typeface="Century Gothic" pitchFamily="34" charset="0"/>
              </a:rPr>
              <a:t>Utiliza las TIC con contenidos relacionados con el tratamiento de la </a:t>
            </a:r>
            <a:r>
              <a:rPr lang="es-ES" sz="1400" b="0" dirty="0" smtClean="0">
                <a:latin typeface="Century Gothic" pitchFamily="34" charset="0"/>
              </a:rPr>
              <a:t>Información</a:t>
            </a:r>
            <a:endParaRPr lang="es-ES" sz="1400" b="0" dirty="0">
              <a:latin typeface="Century Gothic" pitchFamily="34" charset="0"/>
            </a:endParaRPr>
          </a:p>
        </p:txBody>
      </p:sp>
      <p:sp>
        <p:nvSpPr>
          <p:cNvPr id="15" name="14 Rectángulo"/>
          <p:cNvSpPr/>
          <p:nvPr/>
        </p:nvSpPr>
        <p:spPr>
          <a:xfrm>
            <a:off x="5076056" y="1340768"/>
            <a:ext cx="2600392"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ORDEN EDU/519/2014</a:t>
            </a:r>
            <a:endParaRPr lang="es-ES" dirty="0">
              <a:latin typeface="Century Gothic" pitchFamily="34" charset="0"/>
            </a:endParaRPr>
          </a:p>
        </p:txBody>
      </p:sp>
      <p:pic>
        <p:nvPicPr>
          <p:cNvPr id="16"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17" name="16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sp>
        <p:nvSpPr>
          <p:cNvPr id="18" name="17 Rectángulo"/>
          <p:cNvSpPr/>
          <p:nvPr/>
        </p:nvSpPr>
        <p:spPr>
          <a:xfrm>
            <a:off x="6000760" y="359142"/>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P5</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22 Rectángulo redondeado"/>
          <p:cNvSpPr/>
          <p:nvPr/>
        </p:nvSpPr>
        <p:spPr>
          <a:xfrm>
            <a:off x="71438" y="1852606"/>
            <a:ext cx="4429124" cy="647700"/>
          </a:xfrm>
          <a:prstGeom prst="roundRect">
            <a:avLst/>
          </a:prstGeom>
          <a:solidFill>
            <a:srgbClr val="0070C0"/>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smtClean="0">
                <a:latin typeface="Century Gothic" pitchFamily="34" charset="0"/>
              </a:rPr>
              <a:t>EDUCACIÓN ARTÍSTICA: PLÁSTICA</a:t>
            </a:r>
            <a:endParaRPr lang="es-ES" dirty="0">
              <a:latin typeface="Century Gothic" pitchFamily="34" charset="0"/>
            </a:endParaRPr>
          </a:p>
        </p:txBody>
      </p:sp>
      <p:sp>
        <p:nvSpPr>
          <p:cNvPr id="24" name="23 Rectángulo redondeado"/>
          <p:cNvSpPr/>
          <p:nvPr/>
        </p:nvSpPr>
        <p:spPr>
          <a:xfrm>
            <a:off x="4714876" y="1785926"/>
            <a:ext cx="4429124" cy="647700"/>
          </a:xfrm>
          <a:prstGeom prst="roundRect">
            <a:avLst/>
          </a:prstGeom>
          <a:solidFill>
            <a:srgbClr val="0070C0"/>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smtClean="0">
                <a:latin typeface="Century Gothic" pitchFamily="34" charset="0"/>
              </a:rPr>
              <a:t>EDUCACIÓN ARTÍSTICA: MÚSICA</a:t>
            </a:r>
            <a:endParaRPr lang="es-ES" dirty="0">
              <a:latin typeface="Century Gothic" pitchFamily="34" charset="0"/>
            </a:endParaRPr>
          </a:p>
        </p:txBody>
      </p:sp>
      <p:sp>
        <p:nvSpPr>
          <p:cNvPr id="13" name="12 Rectángulo redondeado"/>
          <p:cNvSpPr/>
          <p:nvPr/>
        </p:nvSpPr>
        <p:spPr>
          <a:xfrm>
            <a:off x="4714876" y="4429132"/>
            <a:ext cx="4429124" cy="647700"/>
          </a:xfrm>
          <a:prstGeom prst="roundRect">
            <a:avLst/>
          </a:prstGeom>
          <a:solidFill>
            <a:srgbClr val="0070C0"/>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latin typeface="Century Gothic" pitchFamily="34" charset="0"/>
              </a:rPr>
              <a:t>EDUCACIÓN FÍSICA</a:t>
            </a:r>
          </a:p>
        </p:txBody>
      </p:sp>
      <p:sp>
        <p:nvSpPr>
          <p:cNvPr id="18" name="15 CuadroTexto"/>
          <p:cNvSpPr txBox="1">
            <a:spLocks noChangeArrowheads="1"/>
          </p:cNvSpPr>
          <p:nvPr/>
        </p:nvSpPr>
        <p:spPr bwMode="auto">
          <a:xfrm>
            <a:off x="1" y="2571744"/>
            <a:ext cx="4572000" cy="1815882"/>
          </a:xfrm>
          <a:prstGeom prst="rect">
            <a:avLst/>
          </a:prstGeom>
          <a:noFill/>
          <a:ln w="9525">
            <a:noFill/>
            <a:miter lim="800000"/>
            <a:headEnd/>
            <a:tailEnd/>
          </a:ln>
        </p:spPr>
        <p:txBody>
          <a:bodyPr wrap="square">
            <a:spAutoFit/>
          </a:bodyPr>
          <a:lstStyle/>
          <a:p>
            <a:r>
              <a:rPr lang="es-ES" sz="1400" b="1" dirty="0">
                <a:latin typeface="Century Gothic" pitchFamily="34" charset="0"/>
              </a:rPr>
              <a:t>BLOQUE: EDUCACIÓN AUDIOVISUAL</a:t>
            </a:r>
          </a:p>
          <a:p>
            <a:pPr>
              <a:buFont typeface="Arial" pitchFamily="34" charset="0"/>
              <a:buChar char="•"/>
            </a:pPr>
            <a:r>
              <a:rPr lang="es-ES" sz="1400" b="0" dirty="0">
                <a:latin typeface="Century Gothic" pitchFamily="34" charset="0"/>
              </a:rPr>
              <a:t>Realiza fotografías utilizando medios Tecnológicos: analizando </a:t>
            </a:r>
          </a:p>
          <a:p>
            <a:pPr>
              <a:buFont typeface="Arial" pitchFamily="34" charset="0"/>
              <a:buChar char="•"/>
            </a:pPr>
            <a:r>
              <a:rPr lang="es-ES" sz="1400" b="0" dirty="0">
                <a:latin typeface="Century Gothic" pitchFamily="34" charset="0"/>
              </a:rPr>
              <a:t>Realiza proyectos audiovisuales sencillos, videoclips y cortometrajes empleando  diferentes técnicas de grabación y montaje</a:t>
            </a:r>
          </a:p>
          <a:p>
            <a:pPr>
              <a:buFont typeface="Arial" pitchFamily="34" charset="0"/>
              <a:buChar char="•"/>
            </a:pPr>
            <a:r>
              <a:rPr lang="es-ES" sz="1400" b="0" dirty="0">
                <a:latin typeface="Century Gothic" pitchFamily="34" charset="0"/>
              </a:rPr>
              <a:t>Maneja programas informáticos de elaboración y retoque de imágenes </a:t>
            </a:r>
          </a:p>
        </p:txBody>
      </p:sp>
      <p:sp>
        <p:nvSpPr>
          <p:cNvPr id="19" name="10 CuadroTexto"/>
          <p:cNvSpPr txBox="1">
            <a:spLocks noChangeArrowheads="1"/>
          </p:cNvSpPr>
          <p:nvPr/>
        </p:nvSpPr>
        <p:spPr bwMode="auto">
          <a:xfrm>
            <a:off x="4643438" y="2500306"/>
            <a:ext cx="4500562" cy="1815882"/>
          </a:xfrm>
          <a:prstGeom prst="rect">
            <a:avLst/>
          </a:prstGeom>
          <a:noFill/>
          <a:ln w="9525">
            <a:noFill/>
            <a:miter lim="800000"/>
            <a:headEnd/>
            <a:tailEnd/>
          </a:ln>
        </p:spPr>
        <p:txBody>
          <a:bodyPr wrap="square">
            <a:spAutoFit/>
          </a:bodyPr>
          <a:lstStyle/>
          <a:p>
            <a:r>
              <a:rPr lang="es-ES" sz="1400" b="1" dirty="0">
                <a:latin typeface="Century Gothic" pitchFamily="34" charset="0"/>
              </a:rPr>
              <a:t>BLOQUE: EDUCACIÓN MUSICAL</a:t>
            </a:r>
          </a:p>
          <a:p>
            <a:pPr>
              <a:buFont typeface="Arial" pitchFamily="34" charset="0"/>
              <a:buChar char="•"/>
            </a:pPr>
            <a:r>
              <a:rPr lang="es-ES" sz="1400" b="0" dirty="0">
                <a:latin typeface="Century Gothic" pitchFamily="34" charset="0"/>
              </a:rPr>
              <a:t>Busca información en medios de comunicación o en Internet sobre </a:t>
            </a:r>
            <a:r>
              <a:rPr lang="es-ES" sz="1400" b="0" dirty="0" smtClean="0">
                <a:latin typeface="Century Gothic" pitchFamily="34" charset="0"/>
              </a:rPr>
              <a:t>instrumentos</a:t>
            </a:r>
            <a:r>
              <a:rPr lang="es-ES" sz="1400" b="0" dirty="0">
                <a:latin typeface="Century Gothic" pitchFamily="34" charset="0"/>
              </a:rPr>
              <a:t>, compositores, intérpretes y eventos musicales </a:t>
            </a:r>
          </a:p>
          <a:p>
            <a:pPr>
              <a:buFont typeface="Arial" pitchFamily="34" charset="0"/>
              <a:buChar char="•"/>
            </a:pPr>
            <a:r>
              <a:rPr lang="es-ES" sz="1400" b="0" dirty="0">
                <a:latin typeface="Century Gothic" pitchFamily="34" charset="0"/>
              </a:rPr>
              <a:t>Utiliza los medios audiovisuales y recursos informáticos para crear piezas musicales y sonorización de imágenes y representaciones dramáticas.</a:t>
            </a:r>
          </a:p>
        </p:txBody>
      </p:sp>
      <p:sp>
        <p:nvSpPr>
          <p:cNvPr id="20" name="17 CuadroTexto"/>
          <p:cNvSpPr txBox="1">
            <a:spLocks noChangeArrowheads="1"/>
          </p:cNvSpPr>
          <p:nvPr/>
        </p:nvSpPr>
        <p:spPr bwMode="auto">
          <a:xfrm>
            <a:off x="4714875" y="5214950"/>
            <a:ext cx="4429125" cy="1384995"/>
          </a:xfrm>
          <a:prstGeom prst="rect">
            <a:avLst/>
          </a:prstGeom>
          <a:noFill/>
          <a:ln w="9525">
            <a:noFill/>
            <a:miter lim="800000"/>
            <a:headEnd/>
            <a:tailEnd/>
          </a:ln>
        </p:spPr>
        <p:txBody>
          <a:bodyPr wrap="square">
            <a:spAutoFit/>
          </a:bodyPr>
          <a:lstStyle/>
          <a:p>
            <a:r>
              <a:rPr lang="es-ES" sz="1400" b="1" dirty="0">
                <a:latin typeface="Century Gothic" pitchFamily="34" charset="0"/>
              </a:rPr>
              <a:t>BLOQUE: CONTENIDOS COMUNES</a:t>
            </a:r>
          </a:p>
          <a:p>
            <a:r>
              <a:rPr lang="es-ES" sz="1400" b="0" dirty="0">
                <a:latin typeface="Century Gothic" pitchFamily="34" charset="0"/>
              </a:rPr>
              <a:t>Utiliza las TIC para localizar y extraer  la información que se le solicita</a:t>
            </a:r>
          </a:p>
          <a:p>
            <a:r>
              <a:rPr lang="es-ES" sz="1400" b="0" dirty="0">
                <a:latin typeface="Century Gothic" pitchFamily="34" charset="0"/>
              </a:rPr>
              <a:t>Presenta sus trabajos atendiendo a las pautas proporcionadas, con orden, estructura y limpieza y utilizando programas de presentación</a:t>
            </a:r>
            <a:r>
              <a:rPr lang="es-ES" sz="1400" dirty="0">
                <a:latin typeface="Century Gothic" pitchFamily="34" charset="0"/>
              </a:rPr>
              <a:t>. </a:t>
            </a:r>
          </a:p>
        </p:txBody>
      </p:sp>
      <p:sp>
        <p:nvSpPr>
          <p:cNvPr id="21" name="20 Rectángulo redondeado"/>
          <p:cNvSpPr/>
          <p:nvPr/>
        </p:nvSpPr>
        <p:spPr>
          <a:xfrm>
            <a:off x="71438" y="4429132"/>
            <a:ext cx="4429124" cy="647700"/>
          </a:xfrm>
          <a:prstGeom prst="roundRect">
            <a:avLst/>
          </a:prstGeom>
          <a:solidFill>
            <a:srgbClr val="0070C0"/>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smtClean="0">
                <a:latin typeface="Century Gothic" pitchFamily="34" charset="0"/>
              </a:rPr>
              <a:t>VALORES CÍVICOS Y SOCIALES</a:t>
            </a:r>
            <a:endParaRPr lang="es-ES" dirty="0">
              <a:latin typeface="Century Gothic" pitchFamily="34" charset="0"/>
            </a:endParaRPr>
          </a:p>
        </p:txBody>
      </p:sp>
      <p:sp>
        <p:nvSpPr>
          <p:cNvPr id="22" name="19 CuadroTexto"/>
          <p:cNvSpPr txBox="1">
            <a:spLocks noChangeArrowheads="1"/>
          </p:cNvSpPr>
          <p:nvPr/>
        </p:nvSpPr>
        <p:spPr bwMode="auto">
          <a:xfrm>
            <a:off x="71438" y="5214950"/>
            <a:ext cx="4429124" cy="1600438"/>
          </a:xfrm>
          <a:prstGeom prst="rect">
            <a:avLst/>
          </a:prstGeom>
          <a:noFill/>
          <a:ln w="9525">
            <a:noFill/>
            <a:miter lim="800000"/>
            <a:headEnd/>
            <a:tailEnd/>
          </a:ln>
        </p:spPr>
        <p:txBody>
          <a:bodyPr wrap="square">
            <a:spAutoFit/>
          </a:bodyPr>
          <a:lstStyle/>
          <a:p>
            <a:r>
              <a:rPr lang="es-ES" sz="1400" b="1" dirty="0">
                <a:latin typeface="Century Gothic" pitchFamily="34" charset="0"/>
              </a:rPr>
              <a:t>BLOQUE: LA CONVIVENCIA Y LOS VALORES SOCIALES</a:t>
            </a:r>
          </a:p>
          <a:p>
            <a:pPr>
              <a:buFont typeface="Arial" pitchFamily="34" charset="0"/>
              <a:buChar char="•"/>
            </a:pPr>
            <a:r>
              <a:rPr lang="es-ES" sz="1400" b="0" dirty="0">
                <a:latin typeface="Century Gothic" pitchFamily="34" charset="0"/>
              </a:rPr>
              <a:t>Realiza un uso ético de las nuevas tecnologías</a:t>
            </a:r>
          </a:p>
          <a:p>
            <a:pPr>
              <a:buFont typeface="Arial" pitchFamily="34" charset="0"/>
              <a:buChar char="•"/>
            </a:pPr>
            <a:r>
              <a:rPr lang="es-ES" sz="1400" b="0" dirty="0">
                <a:latin typeface="Century Gothic" pitchFamily="34" charset="0"/>
              </a:rPr>
              <a:t>Conoce el empleo seguro de las nuevas  tecnologías </a:t>
            </a:r>
          </a:p>
          <a:p>
            <a:pPr>
              <a:buFont typeface="Arial" pitchFamily="34" charset="0"/>
              <a:buChar char="•"/>
            </a:pPr>
            <a:r>
              <a:rPr lang="es-ES" sz="1400" b="0" dirty="0">
                <a:latin typeface="Century Gothic" pitchFamily="34" charset="0"/>
              </a:rPr>
              <a:t>Analiza y enjuicia críticamente los  contenidos del entorno digital </a:t>
            </a:r>
          </a:p>
        </p:txBody>
      </p:sp>
      <p:sp>
        <p:nvSpPr>
          <p:cNvPr id="17" name="16 Rectángulo"/>
          <p:cNvSpPr/>
          <p:nvPr/>
        </p:nvSpPr>
        <p:spPr>
          <a:xfrm>
            <a:off x="5076056" y="1340768"/>
            <a:ext cx="2600392"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ORDEN EDU/519/2014</a:t>
            </a:r>
            <a:endParaRPr lang="es-ES" dirty="0">
              <a:latin typeface="Century Gothic" pitchFamily="34" charset="0"/>
            </a:endParaRPr>
          </a:p>
        </p:txBody>
      </p:sp>
      <p:pic>
        <p:nvPicPr>
          <p:cNvPr id="25"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6" name="25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sp>
        <p:nvSpPr>
          <p:cNvPr id="27" name="26 Rectángulo"/>
          <p:cNvSpPr/>
          <p:nvPr/>
        </p:nvSpPr>
        <p:spPr>
          <a:xfrm>
            <a:off x="6000760" y="359142"/>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P5</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29 Rectángulo redondeado"/>
          <p:cNvSpPr/>
          <p:nvPr/>
        </p:nvSpPr>
        <p:spPr>
          <a:xfrm>
            <a:off x="142844" y="1917204"/>
            <a:ext cx="4429156" cy="647700"/>
          </a:xfrm>
          <a:prstGeom prst="roundRect">
            <a:avLst/>
          </a:prstGeom>
          <a:solidFill>
            <a:srgbClr val="FF9933"/>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latin typeface="Century Gothic" pitchFamily="34" charset="0"/>
              </a:rPr>
              <a:t>CIENCIAS DE LA NATURALEZA</a:t>
            </a:r>
          </a:p>
        </p:txBody>
      </p:sp>
      <p:sp>
        <p:nvSpPr>
          <p:cNvPr id="36" name="35 Rectángulo redondeado"/>
          <p:cNvSpPr/>
          <p:nvPr/>
        </p:nvSpPr>
        <p:spPr>
          <a:xfrm>
            <a:off x="4714876" y="1904403"/>
            <a:ext cx="4429156" cy="647700"/>
          </a:xfrm>
          <a:prstGeom prst="roundRect">
            <a:avLst/>
          </a:prstGeom>
          <a:solidFill>
            <a:srgbClr val="FF9933"/>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latin typeface="Century Gothic" pitchFamily="34" charset="0"/>
              </a:rPr>
              <a:t>CIENCIAS SOCIALES</a:t>
            </a:r>
          </a:p>
        </p:txBody>
      </p:sp>
      <p:sp>
        <p:nvSpPr>
          <p:cNvPr id="21" name="21 CuadroTexto"/>
          <p:cNvSpPr txBox="1">
            <a:spLocks noChangeArrowheads="1"/>
          </p:cNvSpPr>
          <p:nvPr/>
        </p:nvSpPr>
        <p:spPr bwMode="auto">
          <a:xfrm>
            <a:off x="0" y="2556187"/>
            <a:ext cx="4932040" cy="4401205"/>
          </a:xfrm>
          <a:prstGeom prst="rect">
            <a:avLst/>
          </a:prstGeom>
          <a:noFill/>
          <a:ln w="9525">
            <a:noFill/>
            <a:miter lim="800000"/>
            <a:headEnd/>
            <a:tailEnd/>
          </a:ln>
        </p:spPr>
        <p:txBody>
          <a:bodyPr wrap="square">
            <a:spAutoFit/>
          </a:bodyPr>
          <a:lstStyle/>
          <a:p>
            <a:r>
              <a:rPr lang="es-ES" sz="1400" b="1" dirty="0">
                <a:latin typeface="Century Gothic" pitchFamily="34" charset="0"/>
              </a:rPr>
              <a:t>BLOQUE: INICIACIÓN A LA ACTIVIDAD CIENTÍFICA</a:t>
            </a:r>
          </a:p>
          <a:p>
            <a:pPr>
              <a:buFont typeface="Arial" pitchFamily="34" charset="0"/>
              <a:buChar char="•"/>
            </a:pPr>
            <a:r>
              <a:rPr lang="es-ES" sz="1400" b="0" dirty="0">
                <a:latin typeface="Century Gothic" pitchFamily="34" charset="0"/>
              </a:rPr>
              <a:t>Protección y seguridad en el uso de las TIC</a:t>
            </a:r>
          </a:p>
          <a:p>
            <a:pPr>
              <a:buFont typeface="Arial" pitchFamily="34" charset="0"/>
              <a:buChar char="•"/>
            </a:pPr>
            <a:r>
              <a:rPr lang="es-ES" sz="1400" b="0" dirty="0">
                <a:latin typeface="Century Gothic" pitchFamily="34" charset="0"/>
              </a:rPr>
              <a:t>Uso adecuado de las TIC  como recurso de ocio </a:t>
            </a:r>
          </a:p>
          <a:p>
            <a:pPr>
              <a:buFont typeface="Arial" pitchFamily="34" charset="0"/>
              <a:buChar char="•"/>
            </a:pPr>
            <a:r>
              <a:rPr lang="es-ES" sz="1400" b="0" dirty="0">
                <a:latin typeface="Century Gothic" pitchFamily="34" charset="0"/>
              </a:rPr>
              <a:t>Uso autónomo del tratamiento de la información</a:t>
            </a:r>
          </a:p>
          <a:p>
            <a:pPr>
              <a:buFont typeface="Arial" pitchFamily="34" charset="0"/>
              <a:buChar char="•"/>
            </a:pPr>
            <a:r>
              <a:rPr lang="es-ES" sz="1400" b="0" dirty="0">
                <a:latin typeface="Century Gothic" pitchFamily="34" charset="0"/>
              </a:rPr>
              <a:t>Usa de forma autónoma tratamiento de texto</a:t>
            </a:r>
            <a:br>
              <a:rPr lang="es-ES" sz="1400" b="0" dirty="0">
                <a:latin typeface="Century Gothic" pitchFamily="34" charset="0"/>
              </a:rPr>
            </a:br>
            <a:r>
              <a:rPr lang="es-ES" sz="1400" b="0" dirty="0">
                <a:latin typeface="Century Gothic" pitchFamily="34" charset="0"/>
              </a:rPr>
              <a:t>Presenta trabajos de forma ordenada </a:t>
            </a:r>
            <a:r>
              <a:rPr lang="es-ES" sz="1400" b="0" dirty="0" smtClean="0">
                <a:latin typeface="Century Gothic" pitchFamily="34" charset="0"/>
              </a:rPr>
              <a:t>en digital</a:t>
            </a:r>
            <a:endParaRPr lang="es-ES" sz="1400" b="0" dirty="0">
              <a:latin typeface="Century Gothic" pitchFamily="34" charset="0"/>
            </a:endParaRPr>
          </a:p>
          <a:p>
            <a:pPr>
              <a:buFont typeface="Arial" pitchFamily="34" charset="0"/>
              <a:buChar char="•"/>
            </a:pPr>
            <a:r>
              <a:rPr lang="es-ES" sz="1400" b="0" dirty="0">
                <a:latin typeface="Century Gothic" pitchFamily="34" charset="0"/>
              </a:rPr>
              <a:t>Realiza proyectos de forma individual en </a:t>
            </a:r>
            <a:r>
              <a:rPr lang="es-ES" sz="1400" b="0" dirty="0" smtClean="0">
                <a:latin typeface="Century Gothic" pitchFamily="34" charset="0"/>
              </a:rPr>
              <a:t>digital</a:t>
            </a:r>
            <a:r>
              <a:rPr lang="es-ES" sz="1400" b="0" dirty="0">
                <a:latin typeface="Century Gothic" pitchFamily="34" charset="0"/>
              </a:rPr>
              <a:t/>
            </a:r>
            <a:br>
              <a:rPr lang="es-ES" sz="1400" b="0" dirty="0">
                <a:latin typeface="Century Gothic" pitchFamily="34" charset="0"/>
              </a:rPr>
            </a:br>
            <a:r>
              <a:rPr lang="es-ES" sz="1400" b="0" dirty="0">
                <a:latin typeface="Century Gothic" pitchFamily="34" charset="0"/>
              </a:rPr>
              <a:t>Utiliza medida de protección y seguridad </a:t>
            </a:r>
            <a:r>
              <a:rPr lang="es-ES" sz="1400" b="0" dirty="0" smtClean="0">
                <a:latin typeface="Century Gothic" pitchFamily="34" charset="0"/>
              </a:rPr>
              <a:t>en </a:t>
            </a:r>
            <a:r>
              <a:rPr lang="es-ES" sz="1400" b="0" dirty="0">
                <a:latin typeface="Century Gothic" pitchFamily="34" charset="0"/>
              </a:rPr>
              <a:t>las TIC</a:t>
            </a:r>
          </a:p>
          <a:p>
            <a:r>
              <a:rPr lang="es-ES" sz="1400" b="1" dirty="0">
                <a:latin typeface="Century Gothic" pitchFamily="34" charset="0"/>
              </a:rPr>
              <a:t>BLOQUE: LOS SERES VIVOS</a:t>
            </a:r>
          </a:p>
          <a:p>
            <a:pPr>
              <a:buFont typeface="Arial" pitchFamily="34" charset="0"/>
              <a:buChar char="•"/>
            </a:pPr>
            <a:r>
              <a:rPr lang="es-ES" sz="1400" b="0" dirty="0" smtClean="0">
                <a:latin typeface="Century Gothic" pitchFamily="34" charset="0"/>
              </a:rPr>
              <a:t>Observa y registra algún proceso utilizando los instrumentos y los medios audiovisuales y </a:t>
            </a:r>
            <a:r>
              <a:rPr lang="es-ES" sz="1400" b="0" dirty="0">
                <a:latin typeface="Century Gothic" pitchFamily="34" charset="0"/>
              </a:rPr>
              <a:t>tecnológicos apropiados, </a:t>
            </a:r>
            <a:r>
              <a:rPr lang="es-ES" sz="1400" b="0" dirty="0" smtClean="0">
                <a:latin typeface="Century Gothic" pitchFamily="34" charset="0"/>
              </a:rPr>
              <a:t>comunicando </a:t>
            </a:r>
            <a:r>
              <a:rPr lang="es-ES" sz="1400" b="0" dirty="0">
                <a:latin typeface="Century Gothic" pitchFamily="34" charset="0"/>
              </a:rPr>
              <a:t>de manera oral y escrita</a:t>
            </a:r>
          </a:p>
          <a:p>
            <a:r>
              <a:rPr lang="es-ES" sz="1400" b="1" dirty="0">
                <a:latin typeface="Century Gothic" pitchFamily="34" charset="0"/>
              </a:rPr>
              <a:t>BLOQUE: MATERIA Y ENERGÍA</a:t>
            </a:r>
          </a:p>
          <a:p>
            <a:pPr>
              <a:buFont typeface="Arial" pitchFamily="34" charset="0"/>
              <a:buChar char="•"/>
            </a:pPr>
            <a:r>
              <a:rPr lang="es-ES" sz="1400" b="0" dirty="0">
                <a:latin typeface="Century Gothic" pitchFamily="34" charset="0"/>
              </a:rPr>
              <a:t>Empleo de </a:t>
            </a:r>
            <a:r>
              <a:rPr lang="es-ES" sz="1400" b="0" dirty="0" smtClean="0">
                <a:latin typeface="Century Gothic" pitchFamily="34" charset="0"/>
              </a:rPr>
              <a:t>simulaciones para </a:t>
            </a:r>
            <a:r>
              <a:rPr lang="es-ES" sz="1400" b="0" dirty="0">
                <a:latin typeface="Century Gothic" pitchFamily="34" charset="0"/>
              </a:rPr>
              <a:t>la predicción de resultados</a:t>
            </a:r>
          </a:p>
          <a:p>
            <a:r>
              <a:rPr lang="es-ES" sz="1400" b="1" dirty="0">
                <a:latin typeface="Century Gothic" pitchFamily="34" charset="0"/>
              </a:rPr>
              <a:t>BLOQUE: LA TECNOLOGIA, OBJETOS Y MÁQUINAS </a:t>
            </a:r>
          </a:p>
          <a:p>
            <a:pPr>
              <a:buFont typeface="Arial" pitchFamily="34" charset="0"/>
              <a:buChar char="•"/>
            </a:pPr>
            <a:r>
              <a:rPr lang="es-ES" sz="1400" b="0" dirty="0">
                <a:latin typeface="Century Gothic" pitchFamily="34" charset="0"/>
              </a:rPr>
              <a:t>Efectúa búsquedas guiadas de información en la red</a:t>
            </a:r>
          </a:p>
          <a:p>
            <a:pPr>
              <a:buFont typeface="Arial" pitchFamily="34" charset="0"/>
              <a:buChar char="•"/>
            </a:pPr>
            <a:r>
              <a:rPr lang="es-ES" sz="1400" b="0" dirty="0">
                <a:latin typeface="Century Gothic" pitchFamily="34" charset="0"/>
              </a:rPr>
              <a:t>Conoce y aplica estrategias de </a:t>
            </a:r>
            <a:r>
              <a:rPr lang="es-ES" sz="1400" b="0" dirty="0" smtClean="0">
                <a:latin typeface="Century Gothic" pitchFamily="34" charset="0"/>
              </a:rPr>
              <a:t>trabajo </a:t>
            </a:r>
            <a:r>
              <a:rPr lang="es-ES" sz="1400" b="0" dirty="0">
                <a:latin typeface="Century Gothic" pitchFamily="34" charset="0"/>
              </a:rPr>
              <a:t>en Internet</a:t>
            </a:r>
          </a:p>
          <a:p>
            <a:pPr>
              <a:buFont typeface="Arial" pitchFamily="34" charset="0"/>
              <a:buChar char="•"/>
            </a:pPr>
            <a:r>
              <a:rPr lang="es-ES" sz="1400" b="0" dirty="0">
                <a:latin typeface="Century Gothic" pitchFamily="34" charset="0"/>
              </a:rPr>
              <a:t>Utiliza algunos recursos </a:t>
            </a:r>
            <a:r>
              <a:rPr lang="es-ES" sz="1400" b="0" dirty="0" smtClean="0">
                <a:latin typeface="Century Gothic" pitchFamily="34" charset="0"/>
              </a:rPr>
              <a:t> TIC para </a:t>
            </a:r>
            <a:r>
              <a:rPr lang="es-ES" sz="1400" b="0" dirty="0">
                <a:latin typeface="Century Gothic" pitchFamily="34" charset="0"/>
              </a:rPr>
              <a:t>comunicarse y colaborar.</a:t>
            </a:r>
          </a:p>
        </p:txBody>
      </p:sp>
      <p:sp>
        <p:nvSpPr>
          <p:cNvPr id="22" name="26 CuadroTexto"/>
          <p:cNvSpPr txBox="1">
            <a:spLocks noChangeArrowheads="1"/>
          </p:cNvSpPr>
          <p:nvPr/>
        </p:nvSpPr>
        <p:spPr bwMode="auto">
          <a:xfrm>
            <a:off x="4714876" y="2694979"/>
            <a:ext cx="4429125" cy="2462213"/>
          </a:xfrm>
          <a:prstGeom prst="rect">
            <a:avLst/>
          </a:prstGeom>
          <a:noFill/>
          <a:ln w="9525">
            <a:noFill/>
            <a:miter lim="800000"/>
            <a:headEnd/>
            <a:tailEnd/>
          </a:ln>
        </p:spPr>
        <p:txBody>
          <a:bodyPr wrap="square">
            <a:spAutoFit/>
          </a:bodyPr>
          <a:lstStyle/>
          <a:p>
            <a:r>
              <a:rPr lang="es-ES" sz="1400" b="1" dirty="0">
                <a:latin typeface="Century Gothic" pitchFamily="34" charset="0"/>
              </a:rPr>
              <a:t>BLOQUE: CONTENIDOS COMUNES</a:t>
            </a:r>
          </a:p>
          <a:p>
            <a:pPr>
              <a:buFont typeface="Arial" pitchFamily="34" charset="0"/>
              <a:buChar char="•"/>
            </a:pPr>
            <a:r>
              <a:rPr lang="es-ES" sz="1400" b="0" dirty="0">
                <a:latin typeface="Century Gothic" pitchFamily="34" charset="0"/>
              </a:rPr>
              <a:t>Busca ,selecciona y organiza información</a:t>
            </a:r>
          </a:p>
          <a:p>
            <a:pPr>
              <a:buFont typeface="Arial" pitchFamily="34" charset="0"/>
              <a:buChar char="•"/>
            </a:pPr>
            <a:r>
              <a:rPr lang="es-ES" sz="1400" b="0" dirty="0">
                <a:latin typeface="Century Gothic" pitchFamily="34" charset="0"/>
              </a:rPr>
              <a:t>Utiliza TIC sociales para elaborar trabajos</a:t>
            </a:r>
          </a:p>
          <a:p>
            <a:pPr>
              <a:buFont typeface="Arial" pitchFamily="34" charset="0"/>
              <a:buChar char="•"/>
            </a:pPr>
            <a:r>
              <a:rPr lang="es-ES" sz="1400" b="0" dirty="0">
                <a:latin typeface="Century Gothic" pitchFamily="34" charset="0"/>
              </a:rPr>
              <a:t>Maneja  imágenes, esquemas y TIC geográficas.</a:t>
            </a:r>
          </a:p>
          <a:p>
            <a:pPr>
              <a:buFont typeface="Arial" pitchFamily="34" charset="0"/>
              <a:buChar char="•"/>
            </a:pPr>
            <a:r>
              <a:rPr lang="es-ES" sz="1400" b="0" dirty="0">
                <a:latin typeface="Century Gothic" pitchFamily="34" charset="0"/>
              </a:rPr>
              <a:t>Realiza proyectos de forma individual en soporte digital para el área</a:t>
            </a:r>
          </a:p>
          <a:p>
            <a:r>
              <a:rPr lang="es-ES" sz="1400" b="1" dirty="0">
                <a:latin typeface="Century Gothic" pitchFamily="34" charset="0"/>
              </a:rPr>
              <a:t>BLOQUE: EL MUNDO EN QUE VIVIMOS</a:t>
            </a:r>
          </a:p>
          <a:p>
            <a:pPr>
              <a:buFont typeface="Arial" pitchFamily="34" charset="0"/>
              <a:buChar char="•"/>
            </a:pPr>
            <a:r>
              <a:rPr lang="es-ES" sz="1400" b="0" dirty="0">
                <a:latin typeface="Century Gothic" pitchFamily="34" charset="0"/>
              </a:rPr>
              <a:t>Utiliza las herramientas tecnológicas y para la localización de posiciones y la planificación de itinerarios</a:t>
            </a:r>
          </a:p>
        </p:txBody>
      </p:sp>
      <p:sp>
        <p:nvSpPr>
          <p:cNvPr id="24" name="23 Rectángulo"/>
          <p:cNvSpPr/>
          <p:nvPr/>
        </p:nvSpPr>
        <p:spPr>
          <a:xfrm>
            <a:off x="5076056" y="1340768"/>
            <a:ext cx="2600392"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ORDEN EDU/519/2014</a:t>
            </a:r>
            <a:endParaRPr lang="es-ES" dirty="0">
              <a:latin typeface="Century Gothic" pitchFamily="34" charset="0"/>
            </a:endParaRPr>
          </a:p>
        </p:txBody>
      </p:sp>
      <p:pic>
        <p:nvPicPr>
          <p:cNvPr id="25"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6" name="25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sp>
        <p:nvSpPr>
          <p:cNvPr id="27" name="26 Rectángulo"/>
          <p:cNvSpPr/>
          <p:nvPr/>
        </p:nvSpPr>
        <p:spPr>
          <a:xfrm>
            <a:off x="6000760" y="359142"/>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P6</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29 Rectángulo redondeado"/>
          <p:cNvSpPr/>
          <p:nvPr/>
        </p:nvSpPr>
        <p:spPr>
          <a:xfrm>
            <a:off x="71406" y="1845196"/>
            <a:ext cx="4429156" cy="647700"/>
          </a:xfrm>
          <a:prstGeom prst="roundRect">
            <a:avLst/>
          </a:prstGeom>
          <a:solidFill>
            <a:srgbClr val="FF9933"/>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latin typeface="Century Gothic" pitchFamily="34" charset="0"/>
              </a:rPr>
              <a:t>LENGUA CASTELLANA Y LITERATURA</a:t>
            </a:r>
          </a:p>
        </p:txBody>
      </p:sp>
      <p:sp>
        <p:nvSpPr>
          <p:cNvPr id="32" name="31 Rectángulo redondeado"/>
          <p:cNvSpPr/>
          <p:nvPr/>
        </p:nvSpPr>
        <p:spPr>
          <a:xfrm>
            <a:off x="4643438" y="1845196"/>
            <a:ext cx="4500562" cy="647700"/>
          </a:xfrm>
          <a:prstGeom prst="roundRect">
            <a:avLst/>
          </a:prstGeom>
          <a:solidFill>
            <a:srgbClr val="FF9933"/>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latin typeface="Century Gothic" pitchFamily="34" charset="0"/>
              </a:rPr>
              <a:t>MATEMÁTICAS</a:t>
            </a:r>
          </a:p>
        </p:txBody>
      </p:sp>
      <p:sp>
        <p:nvSpPr>
          <p:cNvPr id="15" name="13 CuadroTexto"/>
          <p:cNvSpPr txBox="1">
            <a:spLocks noChangeArrowheads="1"/>
          </p:cNvSpPr>
          <p:nvPr/>
        </p:nvSpPr>
        <p:spPr bwMode="auto">
          <a:xfrm>
            <a:off x="71438" y="2420888"/>
            <a:ext cx="4500562" cy="4616648"/>
          </a:xfrm>
          <a:prstGeom prst="rect">
            <a:avLst/>
          </a:prstGeom>
          <a:noFill/>
          <a:ln w="9525">
            <a:noFill/>
            <a:miter lim="800000"/>
            <a:headEnd/>
            <a:tailEnd/>
          </a:ln>
        </p:spPr>
        <p:txBody>
          <a:bodyPr wrap="square">
            <a:spAutoFit/>
          </a:bodyPr>
          <a:lstStyle/>
          <a:p>
            <a:r>
              <a:rPr lang="es-ES" sz="1400" b="1" dirty="0">
                <a:latin typeface="Century Gothic" pitchFamily="34" charset="0"/>
              </a:rPr>
              <a:t>BLOQUE: COMUNICACIÓN ORAL, HABLAR Y ESCUCHAR</a:t>
            </a:r>
          </a:p>
          <a:p>
            <a:pPr>
              <a:buFont typeface="Arial" pitchFamily="34" charset="0"/>
              <a:buChar char="•"/>
            </a:pPr>
            <a:r>
              <a:rPr lang="es-ES" sz="1400" b="0" dirty="0">
                <a:latin typeface="Century Gothic" pitchFamily="34" charset="0"/>
              </a:rPr>
              <a:t>Utiliza los medios de comunicación para desarrollar el lenguaje oral.</a:t>
            </a:r>
          </a:p>
          <a:p>
            <a:pPr>
              <a:buFont typeface="Arial" pitchFamily="34" charset="0"/>
              <a:buChar char="•"/>
            </a:pPr>
            <a:r>
              <a:rPr lang="es-ES" sz="1400" b="0" dirty="0">
                <a:latin typeface="Century Gothic" pitchFamily="34" charset="0"/>
              </a:rPr>
              <a:t>Resume entrevistas, noticias,  procedentes de la radio, televisión o internet</a:t>
            </a:r>
          </a:p>
          <a:p>
            <a:r>
              <a:rPr lang="es-ES" sz="1400" b="1" dirty="0">
                <a:latin typeface="Century Gothic" pitchFamily="34" charset="0"/>
              </a:rPr>
              <a:t>BLOQUE: COMUNICACIÓN ESCRITA: LEER</a:t>
            </a:r>
          </a:p>
          <a:p>
            <a:pPr>
              <a:buFont typeface="Arial" pitchFamily="34" charset="0"/>
              <a:buChar char="•"/>
            </a:pPr>
            <a:r>
              <a:rPr lang="es-ES" sz="1400" b="0" dirty="0">
                <a:latin typeface="Century Gothic" pitchFamily="34" charset="0"/>
              </a:rPr>
              <a:t>Sabe utilizar los medios informáticos para  obtener información y utilizarla para completar un proyecto o trabajo en grupo colaborativo.</a:t>
            </a:r>
          </a:p>
          <a:p>
            <a:pPr>
              <a:buFont typeface="Arial" pitchFamily="34" charset="0"/>
              <a:buChar char="•"/>
            </a:pPr>
            <a:r>
              <a:rPr lang="es-ES" sz="1400" b="0" dirty="0">
                <a:latin typeface="Century Gothic" pitchFamily="34" charset="0"/>
              </a:rPr>
              <a:t>Utiliza, con supervisión, los programas informáticos de búsqueda </a:t>
            </a:r>
          </a:p>
          <a:p>
            <a:r>
              <a:rPr lang="es-ES" sz="1400" b="1" dirty="0">
                <a:latin typeface="Century Gothic" pitchFamily="34" charset="0"/>
              </a:rPr>
              <a:t>BLOQUE: COMUNICACIÓN ESCRITA: ESCRIBIR</a:t>
            </a:r>
          </a:p>
          <a:p>
            <a:pPr>
              <a:buFont typeface="Arial" pitchFamily="34" charset="0"/>
              <a:buChar char="•"/>
            </a:pPr>
            <a:r>
              <a:rPr lang="es-ES" sz="1400" b="0" dirty="0">
                <a:latin typeface="Century Gothic" pitchFamily="34" charset="0"/>
              </a:rPr>
              <a:t>Utiliza, con supervisión,  los programas informáticos de búsqueda</a:t>
            </a:r>
          </a:p>
          <a:p>
            <a:pPr>
              <a:buFont typeface="Arial" pitchFamily="34" charset="0"/>
              <a:buChar char="•"/>
            </a:pPr>
            <a:r>
              <a:rPr lang="es-ES" sz="1400" b="0" dirty="0">
                <a:latin typeface="Century Gothic" pitchFamily="34" charset="0"/>
              </a:rPr>
              <a:t>Utiliza los procesadores de textos para mejorar la escritura, vocabulario y ortografía.</a:t>
            </a:r>
          </a:p>
          <a:p>
            <a:r>
              <a:rPr lang="es-ES" sz="1400" b="1" dirty="0">
                <a:latin typeface="Century Gothic" pitchFamily="34" charset="0"/>
              </a:rPr>
              <a:t>BLOQUE: CONOCIMIENTO DE LA LENGUA</a:t>
            </a:r>
          </a:p>
          <a:p>
            <a:pPr>
              <a:buFont typeface="Arial" pitchFamily="34" charset="0"/>
              <a:buChar char="•"/>
            </a:pPr>
            <a:r>
              <a:rPr lang="es-ES" sz="1400" b="0" dirty="0" smtClean="0">
                <a:latin typeface="Century Gothic" pitchFamily="34" charset="0"/>
              </a:rPr>
              <a:t>Busca información recurriendo al uso de las TIC</a:t>
            </a:r>
          </a:p>
          <a:p>
            <a:pPr>
              <a:buFont typeface="Arial" pitchFamily="34" charset="0"/>
              <a:buChar char="•"/>
            </a:pPr>
            <a:r>
              <a:rPr lang="es-ES" sz="1400" b="0" dirty="0" smtClean="0">
                <a:latin typeface="Century Gothic" pitchFamily="34" charset="0"/>
              </a:rPr>
              <a:t>Realiza ejercicios interactivos de aprendizaje en soporte digital.</a:t>
            </a:r>
            <a:endParaRPr lang="es-ES" sz="1400" b="0" dirty="0">
              <a:latin typeface="Century Gothic" pitchFamily="34" charset="0"/>
            </a:endParaRPr>
          </a:p>
        </p:txBody>
      </p:sp>
      <p:sp>
        <p:nvSpPr>
          <p:cNvPr id="16" name="13 CuadroTexto"/>
          <p:cNvSpPr txBox="1">
            <a:spLocks noChangeArrowheads="1"/>
          </p:cNvSpPr>
          <p:nvPr/>
        </p:nvSpPr>
        <p:spPr bwMode="auto">
          <a:xfrm>
            <a:off x="4500562" y="2357430"/>
            <a:ext cx="4857752" cy="4616648"/>
          </a:xfrm>
          <a:prstGeom prst="rect">
            <a:avLst/>
          </a:prstGeom>
          <a:noFill/>
          <a:ln w="9525">
            <a:noFill/>
            <a:miter lim="800000"/>
            <a:headEnd/>
            <a:tailEnd/>
          </a:ln>
        </p:spPr>
        <p:txBody>
          <a:bodyPr wrap="square">
            <a:spAutoFit/>
          </a:bodyPr>
          <a:lstStyle/>
          <a:p>
            <a:r>
              <a:rPr lang="es-ES" sz="1400" b="1" dirty="0">
                <a:latin typeface="Century Gothic" pitchFamily="34" charset="0"/>
              </a:rPr>
              <a:t>BLOQUE: PROCESOS, MÉTODOS Y ACTITUDES MATEMÁTICAS</a:t>
            </a:r>
          </a:p>
          <a:p>
            <a:pPr>
              <a:buFont typeface="Arial" pitchFamily="34" charset="0"/>
              <a:buChar char="•"/>
            </a:pPr>
            <a:r>
              <a:rPr lang="es-ES" sz="1400" b="0" dirty="0">
                <a:latin typeface="Century Gothic" pitchFamily="34" charset="0"/>
              </a:rPr>
              <a:t>Utiliza TIC para la realización de cálculos numéricos, </a:t>
            </a:r>
          </a:p>
          <a:p>
            <a:pPr>
              <a:buFont typeface="Arial" pitchFamily="34" charset="0"/>
              <a:buChar char="•"/>
            </a:pPr>
            <a:r>
              <a:rPr lang="es-ES" sz="1400" b="0" dirty="0">
                <a:latin typeface="Century Gothic" pitchFamily="34" charset="0"/>
              </a:rPr>
              <a:t>Realiza </a:t>
            </a:r>
            <a:r>
              <a:rPr lang="es-ES" sz="1400" b="0" dirty="0" smtClean="0">
                <a:latin typeface="Century Gothic" pitchFamily="34" charset="0"/>
              </a:rPr>
              <a:t>proyectos y </a:t>
            </a:r>
            <a:r>
              <a:rPr lang="es-ES" sz="1400" b="0" dirty="0">
                <a:latin typeface="Century Gothic" pitchFamily="34" charset="0"/>
              </a:rPr>
              <a:t>presenta documentos digitales</a:t>
            </a:r>
          </a:p>
          <a:p>
            <a:r>
              <a:rPr lang="es-ES" sz="1400" b="1" dirty="0">
                <a:latin typeface="Century Gothic" pitchFamily="34" charset="0"/>
              </a:rPr>
              <a:t>BLOQUE NÚMEROS</a:t>
            </a:r>
          </a:p>
          <a:p>
            <a:pPr>
              <a:buFont typeface="Arial" pitchFamily="34" charset="0"/>
              <a:buChar char="•"/>
            </a:pPr>
            <a:r>
              <a:rPr lang="es-ES" sz="1400" b="0" dirty="0">
                <a:latin typeface="Century Gothic" pitchFamily="34" charset="0"/>
              </a:rPr>
              <a:t>Usa las TIC en el desarrollo y asimilación de los contenidos trabajado en el bloque.</a:t>
            </a:r>
          </a:p>
          <a:p>
            <a:pPr>
              <a:buFont typeface="Arial" pitchFamily="34" charset="0"/>
              <a:buChar char="•"/>
            </a:pPr>
            <a:r>
              <a:rPr lang="es-ES" sz="1400" b="0" dirty="0">
                <a:latin typeface="Century Gothic" pitchFamily="34" charset="0"/>
              </a:rPr>
              <a:t>Usa la calculadora </a:t>
            </a:r>
            <a:r>
              <a:rPr lang="es-ES" sz="1400" b="0" dirty="0" smtClean="0">
                <a:latin typeface="Century Gothic" pitchFamily="34" charset="0"/>
              </a:rPr>
              <a:t>aplicando, </a:t>
            </a:r>
            <a:r>
              <a:rPr lang="es-ES" sz="1400" b="0" dirty="0">
                <a:latin typeface="Century Gothic" pitchFamily="34" charset="0"/>
              </a:rPr>
              <a:t>investigando y  resolviendo problemas</a:t>
            </a:r>
          </a:p>
          <a:p>
            <a:r>
              <a:rPr lang="es-ES" sz="1400" b="1" dirty="0">
                <a:latin typeface="Century Gothic" pitchFamily="34" charset="0"/>
              </a:rPr>
              <a:t>BLOQUE MEDIDAS</a:t>
            </a:r>
          </a:p>
          <a:p>
            <a:pPr>
              <a:buFont typeface="Arial" pitchFamily="34" charset="0"/>
              <a:buChar char="•"/>
            </a:pPr>
            <a:r>
              <a:rPr lang="es-ES" sz="1400" b="0" dirty="0">
                <a:latin typeface="Century Gothic" pitchFamily="34" charset="0"/>
              </a:rPr>
              <a:t>Utiliza en contextos reales las unidades  de información byte, </a:t>
            </a:r>
            <a:r>
              <a:rPr lang="es-ES" sz="1400" b="0" dirty="0" smtClean="0">
                <a:latin typeface="Century Gothic" pitchFamily="34" charset="0"/>
              </a:rPr>
              <a:t>KB, MB </a:t>
            </a:r>
            <a:r>
              <a:rPr lang="es-ES" sz="1400" b="0" dirty="0">
                <a:latin typeface="Century Gothic" pitchFamily="34" charset="0"/>
              </a:rPr>
              <a:t>y </a:t>
            </a:r>
            <a:r>
              <a:rPr lang="es-ES" sz="1400" b="0" dirty="0" smtClean="0">
                <a:latin typeface="Century Gothic" pitchFamily="34" charset="0"/>
              </a:rPr>
              <a:t>GB</a:t>
            </a:r>
            <a:endParaRPr lang="es-ES" sz="1400" b="0" dirty="0">
              <a:latin typeface="Century Gothic" pitchFamily="34" charset="0"/>
            </a:endParaRPr>
          </a:p>
          <a:p>
            <a:pPr>
              <a:buFont typeface="Arial" pitchFamily="34" charset="0"/>
              <a:buChar char="•"/>
            </a:pPr>
            <a:r>
              <a:rPr lang="es-ES" sz="1400" b="0" dirty="0" smtClean="0">
                <a:latin typeface="Century Gothic" pitchFamily="34" charset="0"/>
              </a:rPr>
              <a:t>Utiliza </a:t>
            </a:r>
            <a:r>
              <a:rPr lang="es-ES" sz="1400" b="0" dirty="0">
                <a:latin typeface="Century Gothic" pitchFamily="34" charset="0"/>
              </a:rPr>
              <a:t>las TIC </a:t>
            </a:r>
            <a:r>
              <a:rPr lang="es-ES" sz="1400" b="0" dirty="0" smtClean="0">
                <a:latin typeface="Century Gothic" pitchFamily="34" charset="0"/>
              </a:rPr>
              <a:t>en </a:t>
            </a:r>
            <a:r>
              <a:rPr lang="es-ES" sz="1400" b="0" dirty="0">
                <a:latin typeface="Century Gothic" pitchFamily="34" charset="0"/>
              </a:rPr>
              <a:t>el desarrollo y asimilación de contenidos relacionados con la medida</a:t>
            </a:r>
          </a:p>
          <a:p>
            <a:r>
              <a:rPr lang="es-ES" sz="1400" b="1" dirty="0">
                <a:latin typeface="Century Gothic" pitchFamily="34" charset="0"/>
              </a:rPr>
              <a:t>BLOQUE GEOMETRIA</a:t>
            </a:r>
          </a:p>
          <a:p>
            <a:pPr>
              <a:buFont typeface="Arial" pitchFamily="34" charset="0"/>
              <a:buChar char="•"/>
            </a:pPr>
            <a:r>
              <a:rPr lang="es-ES" sz="1400" b="0" dirty="0">
                <a:latin typeface="Century Gothic" pitchFamily="34" charset="0"/>
              </a:rPr>
              <a:t>Utiliza instrumentos de dibujo y tecnológicos para la construcción y exploración de formas geométricas.</a:t>
            </a:r>
          </a:p>
          <a:p>
            <a:pPr>
              <a:buFont typeface="Arial" pitchFamily="34" charset="0"/>
              <a:buChar char="•"/>
            </a:pPr>
            <a:r>
              <a:rPr lang="es-ES" sz="1400" b="0" dirty="0" smtClean="0">
                <a:latin typeface="Century Gothic" pitchFamily="34" charset="0"/>
              </a:rPr>
              <a:t>Utiliza las TIC con contenidos </a:t>
            </a:r>
            <a:r>
              <a:rPr lang="es-ES" sz="1400" b="0" dirty="0" err="1" smtClean="0">
                <a:latin typeface="Century Gothic" pitchFamily="34" charset="0"/>
              </a:rPr>
              <a:t>relacde</a:t>
            </a:r>
            <a:r>
              <a:rPr lang="es-ES" sz="1400" b="0" dirty="0" smtClean="0">
                <a:latin typeface="Century Gothic" pitchFamily="34" charset="0"/>
              </a:rPr>
              <a:t> geometría.</a:t>
            </a:r>
          </a:p>
          <a:p>
            <a:r>
              <a:rPr lang="es-ES" sz="1400" b="1" dirty="0" smtClean="0">
                <a:latin typeface="Century Gothic" pitchFamily="34" charset="0"/>
              </a:rPr>
              <a:t>BLOQUE ESTADÍSTICA Y PROBABILIDAD</a:t>
            </a:r>
          </a:p>
          <a:p>
            <a:pPr>
              <a:buFont typeface="Arial" pitchFamily="34" charset="0"/>
              <a:buChar char="•"/>
            </a:pPr>
            <a:r>
              <a:rPr lang="es-ES" sz="1400" b="0" dirty="0" smtClean="0">
                <a:latin typeface="Century Gothic" pitchFamily="34" charset="0"/>
              </a:rPr>
              <a:t>Utiliza las TIC con contenidos relacionados con el tratamiento de la Información</a:t>
            </a:r>
            <a:endParaRPr lang="es-ES" sz="1400" b="0" dirty="0">
              <a:latin typeface="Century Gothic" pitchFamily="34" charset="0"/>
            </a:endParaRPr>
          </a:p>
        </p:txBody>
      </p:sp>
      <p:sp>
        <p:nvSpPr>
          <p:cNvPr id="13" name="12 Rectángulo"/>
          <p:cNvSpPr/>
          <p:nvPr/>
        </p:nvSpPr>
        <p:spPr>
          <a:xfrm>
            <a:off x="5076056" y="1340768"/>
            <a:ext cx="2600392"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ORDEN EDU/519/2014</a:t>
            </a:r>
            <a:endParaRPr lang="es-ES" dirty="0">
              <a:latin typeface="Century Gothic" pitchFamily="34" charset="0"/>
            </a:endParaRPr>
          </a:p>
        </p:txBody>
      </p:sp>
      <p:pic>
        <p:nvPicPr>
          <p:cNvPr id="14"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17" name="16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sp>
        <p:nvSpPr>
          <p:cNvPr id="18" name="17 Rectángulo"/>
          <p:cNvSpPr/>
          <p:nvPr/>
        </p:nvSpPr>
        <p:spPr>
          <a:xfrm>
            <a:off x="6000760" y="359142"/>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P6</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10 CuadroTexto"/>
          <p:cNvSpPr txBox="1">
            <a:spLocks noChangeArrowheads="1"/>
          </p:cNvSpPr>
          <p:nvPr/>
        </p:nvSpPr>
        <p:spPr bwMode="auto">
          <a:xfrm>
            <a:off x="0" y="2428868"/>
            <a:ext cx="4714875" cy="2677656"/>
          </a:xfrm>
          <a:prstGeom prst="rect">
            <a:avLst/>
          </a:prstGeom>
          <a:noFill/>
          <a:ln w="9525">
            <a:noFill/>
            <a:miter lim="800000"/>
            <a:headEnd/>
            <a:tailEnd/>
          </a:ln>
        </p:spPr>
        <p:txBody>
          <a:bodyPr wrap="square">
            <a:spAutoFit/>
          </a:bodyPr>
          <a:lstStyle/>
          <a:p>
            <a:r>
              <a:rPr lang="es-ES" sz="1400" b="1" dirty="0">
                <a:latin typeface="Century Gothic" pitchFamily="34" charset="0"/>
              </a:rPr>
              <a:t>BLOQUE: EDUCACIÓN AUDIOVISUAL</a:t>
            </a:r>
          </a:p>
          <a:p>
            <a:pPr>
              <a:buFont typeface="Arial" pitchFamily="34" charset="0"/>
              <a:buChar char="•"/>
            </a:pPr>
            <a:r>
              <a:rPr lang="es-ES" sz="1400" b="0" dirty="0">
                <a:latin typeface="Century Gothic" pitchFamily="34" charset="0"/>
              </a:rPr>
              <a:t>Conoce la evolución de la fotografía del blanco y negro al color, de la fotografía en  papel a la digital, y valora las posibilidades</a:t>
            </a:r>
          </a:p>
          <a:p>
            <a:pPr>
              <a:buFont typeface="Arial" pitchFamily="34" charset="0"/>
              <a:buChar char="•"/>
            </a:pPr>
            <a:r>
              <a:rPr lang="es-ES" sz="1400" b="0" dirty="0">
                <a:latin typeface="Century Gothic" pitchFamily="34" charset="0"/>
              </a:rPr>
              <a:t>Realiza fotografías utilizando medios </a:t>
            </a:r>
            <a:r>
              <a:rPr lang="es-ES" sz="1400" dirty="0" smtClean="0">
                <a:latin typeface="Century Gothic" pitchFamily="34" charset="0"/>
              </a:rPr>
              <a:t>t</a:t>
            </a:r>
            <a:r>
              <a:rPr lang="es-ES" sz="1400" b="0" dirty="0" smtClean="0">
                <a:latin typeface="Century Gothic" pitchFamily="34" charset="0"/>
              </a:rPr>
              <a:t>ecnológicos</a:t>
            </a:r>
            <a:endParaRPr lang="es-ES" sz="1400" b="0" dirty="0">
              <a:latin typeface="Century Gothic" pitchFamily="34" charset="0"/>
            </a:endParaRPr>
          </a:p>
          <a:p>
            <a:pPr>
              <a:buFont typeface="Arial" pitchFamily="34" charset="0"/>
              <a:buChar char="•"/>
            </a:pPr>
            <a:r>
              <a:rPr lang="es-ES" sz="1400" b="0" dirty="0">
                <a:latin typeface="Century Gothic" pitchFamily="34" charset="0"/>
              </a:rPr>
              <a:t>Realiza sencillas obras de animación </a:t>
            </a:r>
            <a:r>
              <a:rPr lang="es-ES" sz="1400" b="0" dirty="0" smtClean="0">
                <a:latin typeface="Century Gothic" pitchFamily="34" charset="0"/>
              </a:rPr>
              <a:t>para familiarizarse </a:t>
            </a:r>
            <a:r>
              <a:rPr lang="es-ES" sz="1400" b="0" dirty="0">
                <a:latin typeface="Century Gothic" pitchFamily="34" charset="0"/>
              </a:rPr>
              <a:t>con los conceptos </a:t>
            </a:r>
            <a:r>
              <a:rPr lang="es-ES" sz="1400" b="0" dirty="0" smtClean="0">
                <a:latin typeface="Century Gothic" pitchFamily="34" charset="0"/>
              </a:rPr>
              <a:t>de </a:t>
            </a:r>
            <a:r>
              <a:rPr lang="es-ES" sz="1400" b="0" dirty="0">
                <a:latin typeface="Century Gothic" pitchFamily="34" charset="0"/>
              </a:rPr>
              <a:t>la creación audiovisual</a:t>
            </a:r>
            <a:r>
              <a:rPr lang="es-ES" sz="1400" b="0" dirty="0" smtClean="0">
                <a:latin typeface="Century Gothic" pitchFamily="34" charset="0"/>
              </a:rPr>
              <a:t>: guión</a:t>
            </a:r>
            <a:r>
              <a:rPr lang="es-ES" sz="1400" b="0" dirty="0">
                <a:latin typeface="Century Gothic" pitchFamily="34" charset="0"/>
              </a:rPr>
              <a:t>, realización, montaje, sonido.</a:t>
            </a:r>
          </a:p>
          <a:p>
            <a:pPr>
              <a:buFont typeface="Arial" pitchFamily="34" charset="0"/>
              <a:buChar char="•"/>
            </a:pPr>
            <a:r>
              <a:rPr lang="es-ES" sz="1400" b="0" dirty="0">
                <a:latin typeface="Century Gothic" pitchFamily="34" charset="0"/>
              </a:rPr>
              <a:t>Conoce las consecuencias de la difusión de imágenes</a:t>
            </a:r>
          </a:p>
          <a:p>
            <a:pPr>
              <a:buFont typeface="Arial" pitchFamily="34" charset="0"/>
              <a:buChar char="•"/>
            </a:pPr>
            <a:r>
              <a:rPr lang="es-ES" sz="1400" b="0" dirty="0">
                <a:latin typeface="Century Gothic" pitchFamily="34" charset="0"/>
              </a:rPr>
              <a:t>No consiente la difusión de su propia imagen cuando no considera </a:t>
            </a:r>
            <a:r>
              <a:rPr lang="es-ES" sz="1400" b="0" dirty="0" smtClean="0">
                <a:latin typeface="Century Gothic" pitchFamily="34" charset="0"/>
              </a:rPr>
              <a:t>adecuado</a:t>
            </a:r>
            <a:endParaRPr lang="es-ES" sz="1400" b="0" dirty="0">
              <a:latin typeface="Century Gothic" pitchFamily="34" charset="0"/>
            </a:endParaRPr>
          </a:p>
        </p:txBody>
      </p:sp>
      <p:sp>
        <p:nvSpPr>
          <p:cNvPr id="23" name="22 Rectángulo redondeado"/>
          <p:cNvSpPr/>
          <p:nvPr/>
        </p:nvSpPr>
        <p:spPr>
          <a:xfrm>
            <a:off x="71438" y="1845196"/>
            <a:ext cx="4429124" cy="647700"/>
          </a:xfrm>
          <a:prstGeom prst="roundRect">
            <a:avLst/>
          </a:prstGeom>
          <a:solidFill>
            <a:srgbClr val="FF9933"/>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smtClean="0">
                <a:latin typeface="Century Gothic" pitchFamily="34" charset="0"/>
              </a:rPr>
              <a:t>EDUCACIÓN ARTÍSTICA: PLÁSTICA</a:t>
            </a:r>
            <a:endParaRPr lang="es-ES" dirty="0">
              <a:latin typeface="Century Gothic" pitchFamily="34" charset="0"/>
            </a:endParaRPr>
          </a:p>
        </p:txBody>
      </p:sp>
      <p:sp>
        <p:nvSpPr>
          <p:cNvPr id="24" name="23 Rectángulo redondeado"/>
          <p:cNvSpPr/>
          <p:nvPr/>
        </p:nvSpPr>
        <p:spPr>
          <a:xfrm>
            <a:off x="4714876" y="1845196"/>
            <a:ext cx="4429124" cy="647700"/>
          </a:xfrm>
          <a:prstGeom prst="roundRect">
            <a:avLst/>
          </a:prstGeom>
          <a:solidFill>
            <a:srgbClr val="FF9933"/>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smtClean="0">
                <a:latin typeface="Century Gothic" pitchFamily="34" charset="0"/>
              </a:rPr>
              <a:t>EDUCACIÓN ARTÍSTICA: MÚSICA</a:t>
            </a:r>
            <a:endParaRPr lang="es-ES" dirty="0">
              <a:latin typeface="Century Gothic" pitchFamily="34" charset="0"/>
            </a:endParaRPr>
          </a:p>
        </p:txBody>
      </p:sp>
      <p:sp>
        <p:nvSpPr>
          <p:cNvPr id="13" name="12 Rectángulo redondeado"/>
          <p:cNvSpPr/>
          <p:nvPr/>
        </p:nvSpPr>
        <p:spPr>
          <a:xfrm>
            <a:off x="4714876" y="4286256"/>
            <a:ext cx="4429124" cy="647700"/>
          </a:xfrm>
          <a:prstGeom prst="roundRect">
            <a:avLst/>
          </a:prstGeom>
          <a:solidFill>
            <a:srgbClr val="FF9933"/>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latin typeface="Century Gothic" pitchFamily="34" charset="0"/>
              </a:rPr>
              <a:t>EDUCACIÓN FÍSICA</a:t>
            </a:r>
          </a:p>
        </p:txBody>
      </p:sp>
      <p:sp>
        <p:nvSpPr>
          <p:cNvPr id="21" name="20 Rectángulo redondeado"/>
          <p:cNvSpPr/>
          <p:nvPr/>
        </p:nvSpPr>
        <p:spPr>
          <a:xfrm>
            <a:off x="0" y="5072074"/>
            <a:ext cx="4429124" cy="647700"/>
          </a:xfrm>
          <a:prstGeom prst="roundRect">
            <a:avLst/>
          </a:prstGeom>
          <a:solidFill>
            <a:srgbClr val="FF9933"/>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smtClean="0">
                <a:latin typeface="Century Gothic" pitchFamily="34" charset="0"/>
              </a:rPr>
              <a:t>VALORES CÍVICOS Y SOCIALES</a:t>
            </a:r>
            <a:endParaRPr lang="es-ES" dirty="0">
              <a:latin typeface="Century Gothic" pitchFamily="34" charset="0"/>
            </a:endParaRPr>
          </a:p>
        </p:txBody>
      </p:sp>
      <p:sp>
        <p:nvSpPr>
          <p:cNvPr id="25" name="17 CuadroTexto"/>
          <p:cNvSpPr txBox="1">
            <a:spLocks noChangeArrowheads="1"/>
          </p:cNvSpPr>
          <p:nvPr/>
        </p:nvSpPr>
        <p:spPr bwMode="auto">
          <a:xfrm>
            <a:off x="4786314" y="2547481"/>
            <a:ext cx="4357686" cy="1169551"/>
          </a:xfrm>
          <a:prstGeom prst="rect">
            <a:avLst/>
          </a:prstGeom>
          <a:noFill/>
          <a:ln w="9525">
            <a:noFill/>
            <a:miter lim="800000"/>
            <a:headEnd/>
            <a:tailEnd/>
          </a:ln>
        </p:spPr>
        <p:txBody>
          <a:bodyPr wrap="square">
            <a:spAutoFit/>
          </a:bodyPr>
          <a:lstStyle/>
          <a:p>
            <a:r>
              <a:rPr lang="es-ES" sz="1400" b="1" dirty="0">
                <a:latin typeface="Century Gothic" pitchFamily="34" charset="0"/>
              </a:rPr>
              <a:t>BLOQUE: EDUCACIÓN MUSICAL</a:t>
            </a:r>
          </a:p>
          <a:p>
            <a:pPr>
              <a:buFont typeface="Arial" pitchFamily="34" charset="0"/>
              <a:buChar char="•"/>
            </a:pPr>
            <a:r>
              <a:rPr lang="es-ES" sz="1400" b="0" dirty="0">
                <a:latin typeface="Century Gothic" pitchFamily="34" charset="0"/>
              </a:rPr>
              <a:t>Utiliza los medios audiovisuales y recursos informáticos para crear piezas musicales y sonorización de imágenes y representaciones dramáticas.</a:t>
            </a:r>
          </a:p>
        </p:txBody>
      </p:sp>
      <p:sp>
        <p:nvSpPr>
          <p:cNvPr id="26" name="19 CuadroTexto"/>
          <p:cNvSpPr txBox="1">
            <a:spLocks noChangeArrowheads="1"/>
          </p:cNvSpPr>
          <p:nvPr/>
        </p:nvSpPr>
        <p:spPr bwMode="auto">
          <a:xfrm>
            <a:off x="4786314" y="5072074"/>
            <a:ext cx="4357685" cy="1600438"/>
          </a:xfrm>
          <a:prstGeom prst="rect">
            <a:avLst/>
          </a:prstGeom>
          <a:noFill/>
          <a:ln w="9525">
            <a:noFill/>
            <a:miter lim="800000"/>
            <a:headEnd/>
            <a:tailEnd/>
          </a:ln>
        </p:spPr>
        <p:txBody>
          <a:bodyPr wrap="square">
            <a:spAutoFit/>
          </a:bodyPr>
          <a:lstStyle/>
          <a:p>
            <a:r>
              <a:rPr lang="es-ES" sz="1400" b="1" dirty="0">
                <a:latin typeface="Century Gothic" pitchFamily="34" charset="0"/>
              </a:rPr>
              <a:t>BLOQUE: CONTENIDOS COMUNES</a:t>
            </a:r>
          </a:p>
          <a:p>
            <a:pPr>
              <a:buFont typeface="Arial" pitchFamily="34" charset="0"/>
              <a:buChar char="•"/>
            </a:pPr>
            <a:r>
              <a:rPr lang="es-ES" sz="1400" b="0" dirty="0">
                <a:latin typeface="Century Gothic" pitchFamily="34" charset="0"/>
              </a:rPr>
              <a:t>Utiliza las TIC para localizar y extraer  la información que se le solicita</a:t>
            </a:r>
          </a:p>
          <a:p>
            <a:pPr>
              <a:buFont typeface="Arial" pitchFamily="34" charset="0"/>
              <a:buChar char="•"/>
            </a:pPr>
            <a:r>
              <a:rPr lang="es-ES" sz="1400" b="0" dirty="0">
                <a:latin typeface="Century Gothic" pitchFamily="34" charset="0"/>
              </a:rPr>
              <a:t>Presenta sus trabajos atendiendo a las pautas proporcionadas, con orden, </a:t>
            </a:r>
          </a:p>
          <a:p>
            <a:pPr>
              <a:buFont typeface="Arial" pitchFamily="34" charset="0"/>
              <a:buChar char="•"/>
            </a:pPr>
            <a:r>
              <a:rPr lang="es-ES" sz="1400" b="0" dirty="0">
                <a:latin typeface="Century Gothic" pitchFamily="34" charset="0"/>
              </a:rPr>
              <a:t>estructura y limpieza y utilizando programas de presentación</a:t>
            </a:r>
            <a:r>
              <a:rPr lang="es-ES" sz="1400" dirty="0">
                <a:latin typeface="Century Gothic" pitchFamily="34" charset="0"/>
              </a:rPr>
              <a:t>. </a:t>
            </a:r>
          </a:p>
        </p:txBody>
      </p:sp>
      <p:sp>
        <p:nvSpPr>
          <p:cNvPr id="27" name="19 CuadroTexto"/>
          <p:cNvSpPr txBox="1">
            <a:spLocks noChangeArrowheads="1"/>
          </p:cNvSpPr>
          <p:nvPr/>
        </p:nvSpPr>
        <p:spPr bwMode="auto">
          <a:xfrm>
            <a:off x="0" y="5786454"/>
            <a:ext cx="4714876" cy="1169551"/>
          </a:xfrm>
          <a:prstGeom prst="rect">
            <a:avLst/>
          </a:prstGeom>
          <a:noFill/>
          <a:ln w="9525">
            <a:noFill/>
            <a:miter lim="800000"/>
            <a:headEnd/>
            <a:tailEnd/>
          </a:ln>
        </p:spPr>
        <p:txBody>
          <a:bodyPr wrap="square">
            <a:spAutoFit/>
          </a:bodyPr>
          <a:lstStyle/>
          <a:p>
            <a:r>
              <a:rPr lang="es-ES" sz="1400" b="1" dirty="0">
                <a:latin typeface="Century Gothic" pitchFamily="34" charset="0"/>
              </a:rPr>
              <a:t>BLOQUE: LA CONVIVENCIA Y LOS VALORES SOCIALES</a:t>
            </a:r>
          </a:p>
          <a:p>
            <a:pPr>
              <a:buFont typeface="Arial" pitchFamily="34" charset="0"/>
              <a:buChar char="•"/>
            </a:pPr>
            <a:r>
              <a:rPr lang="es-ES" sz="1400" b="0" dirty="0">
                <a:latin typeface="Century Gothic" pitchFamily="34" charset="0"/>
              </a:rPr>
              <a:t>Realiza un uso ético de las nuevas tecnologías</a:t>
            </a:r>
          </a:p>
          <a:p>
            <a:pPr>
              <a:buFont typeface="Arial" pitchFamily="34" charset="0"/>
              <a:buChar char="•"/>
            </a:pPr>
            <a:r>
              <a:rPr lang="es-ES" sz="1400" b="0" dirty="0">
                <a:latin typeface="Century Gothic" pitchFamily="34" charset="0"/>
              </a:rPr>
              <a:t>Conoce el empleo seguro de las </a:t>
            </a:r>
            <a:r>
              <a:rPr lang="es-ES" sz="1400" b="0" dirty="0" smtClean="0">
                <a:latin typeface="Century Gothic" pitchFamily="34" charset="0"/>
              </a:rPr>
              <a:t>TIC</a:t>
            </a:r>
            <a:endParaRPr lang="es-ES" sz="1400" b="0" dirty="0">
              <a:latin typeface="Century Gothic" pitchFamily="34" charset="0"/>
            </a:endParaRPr>
          </a:p>
          <a:p>
            <a:pPr>
              <a:buFont typeface="Arial" pitchFamily="34" charset="0"/>
              <a:buChar char="•"/>
            </a:pPr>
            <a:r>
              <a:rPr lang="es-ES" sz="1400" b="0" dirty="0">
                <a:latin typeface="Century Gothic" pitchFamily="34" charset="0"/>
              </a:rPr>
              <a:t>Analiza y enjuicia críticamente los  contenidos del entorno digital </a:t>
            </a:r>
          </a:p>
        </p:txBody>
      </p:sp>
      <p:sp>
        <p:nvSpPr>
          <p:cNvPr id="18" name="17 Rectángulo"/>
          <p:cNvSpPr/>
          <p:nvPr/>
        </p:nvSpPr>
        <p:spPr>
          <a:xfrm>
            <a:off x="5076056" y="1340768"/>
            <a:ext cx="2600392"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ORDEN EDU/519/2014</a:t>
            </a:r>
            <a:endParaRPr lang="es-ES" dirty="0">
              <a:latin typeface="Century Gothic" pitchFamily="34" charset="0"/>
            </a:endParaRPr>
          </a:p>
        </p:txBody>
      </p:sp>
      <p:pic>
        <p:nvPicPr>
          <p:cNvPr id="19"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20" name="19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sp>
        <p:nvSpPr>
          <p:cNvPr id="22" name="21 Rectángulo"/>
          <p:cNvSpPr/>
          <p:nvPr/>
        </p:nvSpPr>
        <p:spPr>
          <a:xfrm>
            <a:off x="6000760" y="359142"/>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P6</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10 CuadroTexto"/>
          <p:cNvSpPr txBox="1">
            <a:spLocks noChangeArrowheads="1"/>
          </p:cNvSpPr>
          <p:nvPr/>
        </p:nvSpPr>
        <p:spPr bwMode="auto">
          <a:xfrm>
            <a:off x="395536" y="2834352"/>
            <a:ext cx="6984776" cy="738664"/>
          </a:xfrm>
          <a:prstGeom prst="rect">
            <a:avLst/>
          </a:prstGeom>
          <a:noFill/>
          <a:ln w="9525">
            <a:noFill/>
            <a:miter lim="800000"/>
            <a:headEnd/>
            <a:tailEnd/>
          </a:ln>
        </p:spPr>
        <p:txBody>
          <a:bodyPr wrap="square">
            <a:spAutoFit/>
          </a:bodyPr>
          <a:lstStyle/>
          <a:p>
            <a:r>
              <a:rPr lang="es-ES" sz="1400" b="1" dirty="0" smtClean="0">
                <a:latin typeface="Century Gothic" pitchFamily="34" charset="0"/>
              </a:rPr>
              <a:t>BLOQUE 7. PROYECTO DE INVESTIGACIÓN</a:t>
            </a:r>
          </a:p>
          <a:p>
            <a:r>
              <a:rPr lang="es-ES" sz="1400" dirty="0" smtClean="0">
                <a:latin typeface="Century Gothic" pitchFamily="34" charset="0"/>
              </a:rPr>
              <a:t>3.1. Utiliza diferentes fuentes de información, apoyándose en las TIC, para la elaboración y presentación de sus investigaciones</a:t>
            </a:r>
            <a:endParaRPr lang="es-ES" sz="1400" b="0" dirty="0">
              <a:latin typeface="Century Gothic" pitchFamily="34" charset="0"/>
            </a:endParaRPr>
          </a:p>
        </p:txBody>
      </p:sp>
      <p:sp>
        <p:nvSpPr>
          <p:cNvPr id="29" name="28 Rectángulo"/>
          <p:cNvSpPr/>
          <p:nvPr/>
        </p:nvSpPr>
        <p:spPr>
          <a:xfrm>
            <a:off x="0" y="2060848"/>
            <a:ext cx="7776864"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Biología y Geología 1º y 3º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4" name="13 Rectángulo"/>
          <p:cNvSpPr/>
          <p:nvPr/>
        </p:nvSpPr>
        <p:spPr>
          <a:xfrm>
            <a:off x="0" y="3789620"/>
            <a:ext cx="6727712"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Geografía e Historia 1º </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5" name="10 CuadroTexto"/>
          <p:cNvSpPr txBox="1">
            <a:spLocks noChangeArrowheads="1"/>
          </p:cNvSpPr>
          <p:nvPr/>
        </p:nvSpPr>
        <p:spPr bwMode="auto">
          <a:xfrm>
            <a:off x="395536" y="4278575"/>
            <a:ext cx="8208912" cy="2246769"/>
          </a:xfrm>
          <a:prstGeom prst="rect">
            <a:avLst/>
          </a:prstGeom>
          <a:noFill/>
          <a:ln w="9525">
            <a:noFill/>
            <a:miter lim="800000"/>
            <a:headEnd/>
            <a:tailEnd/>
          </a:ln>
        </p:spPr>
        <p:txBody>
          <a:bodyPr wrap="square">
            <a:spAutoFit/>
          </a:bodyPr>
          <a:lstStyle/>
          <a:p>
            <a:pPr algn="just"/>
            <a:r>
              <a:rPr lang="es-ES" sz="1400" b="1" dirty="0" smtClean="0">
                <a:latin typeface="Century Gothic" pitchFamily="34" charset="0"/>
              </a:rPr>
              <a:t>BLOQUE 1. EL MEDIO FÍSICO</a:t>
            </a:r>
          </a:p>
          <a:p>
            <a:pPr algn="just"/>
            <a:r>
              <a:rPr lang="es-ES" sz="1400" dirty="0" smtClean="0">
                <a:latin typeface="Century Gothic" pitchFamily="34" charset="0"/>
              </a:rPr>
              <a:t>12.1.  Realiza búsquedas en medios impresos y digitales referidas a problemas medioambientales actuales y localiza páginas y recursos web directamente relacionados con ellos.</a:t>
            </a:r>
          </a:p>
          <a:p>
            <a:pPr algn="just"/>
            <a:endParaRPr lang="es-ES" sz="1400" dirty="0" smtClean="0">
              <a:latin typeface="Century Gothic" pitchFamily="34" charset="0"/>
            </a:endParaRPr>
          </a:p>
          <a:p>
            <a:pPr algn="just"/>
            <a:r>
              <a:rPr lang="es-ES" sz="1400" b="1" dirty="0" smtClean="0">
                <a:latin typeface="Century Gothic" pitchFamily="34" charset="0"/>
              </a:rPr>
              <a:t>BLOQUE 2. EL ESPACIO HUMANO </a:t>
            </a:r>
          </a:p>
          <a:p>
            <a:pPr algn="just"/>
            <a:r>
              <a:rPr lang="es-ES" sz="1400" dirty="0" smtClean="0">
                <a:latin typeface="Century Gothic" pitchFamily="34" charset="0"/>
              </a:rPr>
              <a:t>6.1. Interpreta textos que expliquen las características de las ciudades de España, ayudándote de Internet o de medios de comunicación escrita</a:t>
            </a:r>
          </a:p>
          <a:p>
            <a:pPr algn="just"/>
            <a:r>
              <a:rPr lang="es-ES" sz="1400" dirty="0" smtClean="0">
                <a:latin typeface="Century Gothic" pitchFamily="34" charset="0"/>
              </a:rPr>
              <a:t>20.1. Crea mapas conceptuales (usando recursos  impresos y digitales) para explicar el funcionamiento del comercio y señala los organismos que agrupan las zonas comerciales.</a:t>
            </a:r>
          </a:p>
        </p:txBody>
      </p:sp>
      <p:sp>
        <p:nvSpPr>
          <p:cNvPr id="12" name="11 Rectángulo"/>
          <p:cNvSpPr/>
          <p:nvPr/>
        </p:nvSpPr>
        <p:spPr>
          <a:xfrm>
            <a:off x="5076056" y="1340768"/>
            <a:ext cx="3025187"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REAL DECRETO 1105/2014</a:t>
            </a:r>
            <a:endParaRPr lang="es-ES" dirty="0">
              <a:latin typeface="Century Gothic" pitchFamily="34" charset="0"/>
            </a:endParaRPr>
          </a:p>
        </p:txBody>
      </p:sp>
      <p:sp>
        <p:nvSpPr>
          <p:cNvPr id="16" name="15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pic>
        <p:nvPicPr>
          <p:cNvPr id="18"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19" name="18 Rectángulo"/>
          <p:cNvSpPr/>
          <p:nvPr/>
        </p:nvSpPr>
        <p:spPr>
          <a:xfrm>
            <a:off x="5580112" y="131148"/>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ESO</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79512" y="1692097"/>
            <a:ext cx="8964488"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Lengua Castellana y Literatura . 1º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5" name="10 CuadroTexto"/>
          <p:cNvSpPr txBox="1">
            <a:spLocks noChangeArrowheads="1"/>
          </p:cNvSpPr>
          <p:nvPr/>
        </p:nvSpPr>
        <p:spPr bwMode="auto">
          <a:xfrm>
            <a:off x="395536" y="2204864"/>
            <a:ext cx="8208912" cy="4401205"/>
          </a:xfrm>
          <a:prstGeom prst="rect">
            <a:avLst/>
          </a:prstGeom>
          <a:noFill/>
          <a:ln w="9525">
            <a:noFill/>
            <a:miter lim="800000"/>
            <a:headEnd/>
            <a:tailEnd/>
          </a:ln>
        </p:spPr>
        <p:txBody>
          <a:bodyPr wrap="square">
            <a:spAutoFit/>
          </a:bodyPr>
          <a:lstStyle/>
          <a:p>
            <a:pPr algn="just"/>
            <a:r>
              <a:rPr lang="es-ES" sz="1400" b="1" dirty="0" smtClean="0">
                <a:latin typeface="Century Gothic" pitchFamily="34" charset="0"/>
              </a:rPr>
              <a:t>BLOQUE 1. COMUNICACIÓN ORAL: ESCUCHAR Y HABLAR</a:t>
            </a:r>
          </a:p>
          <a:p>
            <a:pPr algn="just"/>
            <a:r>
              <a:rPr lang="es-ES" sz="1400" dirty="0" smtClean="0">
                <a:latin typeface="Century Gothic" pitchFamily="34" charset="0"/>
              </a:rPr>
              <a:t>4.1. Utiliza, de forma autónoma, diversas fuentes de información integrando los conocimientos adquiridos en sus  discursos orales o escritos. </a:t>
            </a:r>
          </a:p>
          <a:p>
            <a:pPr algn="just"/>
            <a:r>
              <a:rPr lang="es-ES" sz="1400" dirty="0" smtClean="0">
                <a:latin typeface="Century Gothic" pitchFamily="34" charset="0"/>
              </a:rPr>
              <a:t>4.2. Conoce y maneja habitualmente diccionarios impresos o en versión digital. </a:t>
            </a:r>
          </a:p>
          <a:p>
            <a:pPr algn="just"/>
            <a:r>
              <a:rPr lang="es-ES" sz="1400" dirty="0" smtClean="0">
                <a:latin typeface="Century Gothic" pitchFamily="34" charset="0"/>
              </a:rPr>
              <a:t>4.3. Conoce el funcionamiento de bibliotecas (escolares, locales…), así como de bibliotecas digitales y es capaz de solicitar libros, vídeos… autónomamente. </a:t>
            </a:r>
          </a:p>
          <a:p>
            <a:pPr algn="just"/>
            <a:r>
              <a:rPr lang="es-ES" sz="1400" dirty="0" smtClean="0">
                <a:latin typeface="Century Gothic" pitchFamily="34" charset="0"/>
              </a:rPr>
              <a:t>5.1. Aplica técnicas diversas para planificar sus escritos: esquemas, árboles, mapas conceptuales etc. y redacta borradores de escritura.</a:t>
            </a:r>
          </a:p>
          <a:p>
            <a:pPr algn="just"/>
            <a:r>
              <a:rPr lang="es-ES" sz="1400" dirty="0" smtClean="0">
                <a:latin typeface="Century Gothic" pitchFamily="34" charset="0"/>
              </a:rPr>
              <a:t>7.4. Conoce y utiliza herramientas de las TIC, participando, intercambiando opiniones, comentando y valorando escritos ajenos o escribiendo y dando a conocer los suyos propios.</a:t>
            </a:r>
          </a:p>
          <a:p>
            <a:pPr algn="just"/>
            <a:endParaRPr lang="es-ES" sz="1400" dirty="0" smtClean="0">
              <a:latin typeface="Century Gothic" pitchFamily="34" charset="0"/>
            </a:endParaRPr>
          </a:p>
          <a:p>
            <a:pPr algn="just"/>
            <a:r>
              <a:rPr lang="es-ES" sz="1400" b="1" dirty="0" smtClean="0">
                <a:latin typeface="Century Gothic" pitchFamily="34" charset="0"/>
              </a:rPr>
              <a:t>BLOQUE 2. COMUNICACIÓN ESCRITA: LEER Y ESCRIBIR </a:t>
            </a:r>
          </a:p>
          <a:p>
            <a:pPr algn="just"/>
            <a:r>
              <a:rPr lang="es-ES" sz="1400" dirty="0" smtClean="0">
                <a:latin typeface="Century Gothic" pitchFamily="34" charset="0"/>
              </a:rPr>
              <a:t> 4.1. Utiliza, de forma autónoma, diversas fuentes de información integrando los conocimientos adquiridos en sus discursos orales o escritos. </a:t>
            </a:r>
          </a:p>
          <a:p>
            <a:pPr algn="just"/>
            <a:r>
              <a:rPr lang="es-ES" sz="1400" dirty="0" smtClean="0">
                <a:latin typeface="Century Gothic" pitchFamily="34" charset="0"/>
              </a:rPr>
              <a:t>4.2. Conoce y maneja habitualmente diccionarios  impresos o en versión digital. </a:t>
            </a:r>
          </a:p>
          <a:p>
            <a:pPr algn="just"/>
            <a:r>
              <a:rPr lang="es-ES" sz="1400" dirty="0" smtClean="0">
                <a:latin typeface="Century Gothic" pitchFamily="34" charset="0"/>
              </a:rPr>
              <a:t>4.3. Conoce el funcionamiento de bibliotecas (escolares, locales…), así como de bibliotecas digitales y es capaz de solicitar libros, vídeos… autónomamente. </a:t>
            </a:r>
          </a:p>
          <a:p>
            <a:pPr algn="just"/>
            <a:r>
              <a:rPr lang="es-ES" sz="1400" dirty="0" smtClean="0">
                <a:latin typeface="Century Gothic" pitchFamily="34" charset="0"/>
              </a:rPr>
              <a:t>5.1. Aplica técnicas diversas para planificar sus escritos: esquemas, árboles, mapas conceptuales etc. y redacta borradores de escritura.</a:t>
            </a:r>
          </a:p>
          <a:p>
            <a:pPr algn="just"/>
            <a:endParaRPr lang="es-ES" sz="1400" dirty="0" smtClean="0">
              <a:latin typeface="Century Gothic" pitchFamily="34" charset="0"/>
            </a:endParaRPr>
          </a:p>
        </p:txBody>
      </p:sp>
      <p:sp>
        <p:nvSpPr>
          <p:cNvPr id="6" name="5 Rectángulo"/>
          <p:cNvSpPr/>
          <p:nvPr/>
        </p:nvSpPr>
        <p:spPr>
          <a:xfrm>
            <a:off x="5076056" y="1340768"/>
            <a:ext cx="3025187"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REAL DECRETO 1105/2014</a:t>
            </a:r>
            <a:endParaRPr lang="es-ES" dirty="0">
              <a:latin typeface="Century Gothic" pitchFamily="34" charset="0"/>
            </a:endParaRPr>
          </a:p>
        </p:txBody>
      </p:sp>
      <p:sp>
        <p:nvSpPr>
          <p:cNvPr id="7" name="6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pic>
        <p:nvPicPr>
          <p:cNvPr id="8" name="Picture 13"/>
          <p:cNvPicPr>
            <a:picLocks noChangeAspect="1" noChangeArrowheads="1"/>
          </p:cNvPicPr>
          <p:nvPr/>
        </p:nvPicPr>
        <p:blipFill>
          <a:blip r:embed="rId2" cstate="print"/>
          <a:srcRect t="19452" b="33157"/>
          <a:stretch>
            <a:fillRect/>
          </a:stretch>
        </p:blipFill>
        <p:spPr bwMode="auto">
          <a:xfrm>
            <a:off x="0" y="260648"/>
            <a:ext cx="5057775" cy="1512168"/>
          </a:xfrm>
          <a:prstGeom prst="rect">
            <a:avLst/>
          </a:prstGeom>
          <a:noFill/>
          <a:ln w="9525">
            <a:noFill/>
            <a:miter lim="800000"/>
            <a:headEnd/>
            <a:tailEnd/>
          </a:ln>
        </p:spPr>
      </p:pic>
      <p:sp>
        <p:nvSpPr>
          <p:cNvPr id="9" name="8 Rectángulo"/>
          <p:cNvSpPr/>
          <p:nvPr/>
        </p:nvSpPr>
        <p:spPr>
          <a:xfrm>
            <a:off x="5580112" y="131148"/>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ESO</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79512" y="1692097"/>
            <a:ext cx="8964488"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Lengua Castellana y Literatura . 1º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5" name="10 CuadroTexto"/>
          <p:cNvSpPr txBox="1">
            <a:spLocks noChangeArrowheads="1"/>
          </p:cNvSpPr>
          <p:nvPr/>
        </p:nvSpPr>
        <p:spPr bwMode="auto">
          <a:xfrm>
            <a:off x="395536" y="2204864"/>
            <a:ext cx="8208912" cy="2677656"/>
          </a:xfrm>
          <a:prstGeom prst="rect">
            <a:avLst/>
          </a:prstGeom>
          <a:noFill/>
          <a:ln w="9525">
            <a:noFill/>
            <a:miter lim="800000"/>
            <a:headEnd/>
            <a:tailEnd/>
          </a:ln>
        </p:spPr>
        <p:txBody>
          <a:bodyPr wrap="square">
            <a:spAutoFit/>
          </a:bodyPr>
          <a:lstStyle/>
          <a:p>
            <a:pPr algn="just"/>
            <a:r>
              <a:rPr lang="es-ES" sz="1400" b="1" dirty="0" err="1" smtClean="0">
                <a:latin typeface="Century Gothic" pitchFamily="34" charset="0"/>
              </a:rPr>
              <a:t>fBLOQUE</a:t>
            </a:r>
            <a:r>
              <a:rPr lang="es-ES" sz="1400" b="1" dirty="0" smtClean="0">
                <a:latin typeface="Century Gothic" pitchFamily="34" charset="0"/>
              </a:rPr>
              <a:t> 3. CONOCIMIENTO DE LA LENGUA</a:t>
            </a:r>
          </a:p>
          <a:p>
            <a:pPr algn="just"/>
            <a:r>
              <a:rPr lang="es-ES" sz="1400" dirty="0" smtClean="0">
                <a:latin typeface="Century Gothic" pitchFamily="34" charset="0"/>
              </a:rPr>
              <a:t> 6.1. Utiliza fuentes variadas de consulta en formatos diversos para resolver sus dudas sobre el uso de la lengua y para ampliar su vocabulario ( Usar de forma efectiva los diccionarios y otras  fuentes de consulta, tanto en papel como en formato digital para resolver dudas en relación al manejo de la lengua y para enriquecer el propio vocabulario.) </a:t>
            </a:r>
          </a:p>
          <a:p>
            <a:pPr algn="just"/>
            <a:endParaRPr lang="es-ES" sz="1400" dirty="0" smtClean="0">
              <a:latin typeface="Century Gothic" pitchFamily="34" charset="0"/>
            </a:endParaRPr>
          </a:p>
          <a:p>
            <a:pPr algn="just"/>
            <a:r>
              <a:rPr lang="es-ES" sz="1400" b="1" dirty="0" smtClean="0">
                <a:latin typeface="Century Gothic" pitchFamily="34" charset="0"/>
              </a:rPr>
              <a:t>BLOQUE 4. EDUCACIÓN LITERARIA</a:t>
            </a:r>
          </a:p>
          <a:p>
            <a:pPr algn="just"/>
            <a:r>
              <a:rPr lang="es-ES" sz="1400" dirty="0" smtClean="0">
                <a:latin typeface="Century Gothic" pitchFamily="34" charset="0"/>
              </a:rPr>
              <a:t>7.2. Utiliza recursos variados de las Tecnologías de la Información y la Comunicación para la realización de sus trabajos académicos. (7. Consultar y citar adecuadamente fuentes de </a:t>
            </a:r>
          </a:p>
          <a:p>
            <a:pPr algn="just"/>
            <a:r>
              <a:rPr lang="es-ES" sz="1400" dirty="0" smtClean="0">
                <a:latin typeface="Century Gothic" pitchFamily="34" charset="0"/>
              </a:rPr>
              <a:t>información variadas, para realizar un trabajo digitales)</a:t>
            </a:r>
          </a:p>
          <a:p>
            <a:pPr algn="just"/>
            <a:endParaRPr lang="es-ES" sz="1400" dirty="0" smtClean="0">
              <a:latin typeface="Century Gothic" pitchFamily="34" charset="0"/>
            </a:endParaRPr>
          </a:p>
          <a:p>
            <a:pPr algn="just"/>
            <a:endParaRPr lang="es-ES" sz="1400" dirty="0" smtClean="0">
              <a:latin typeface="Century Gothic" pitchFamily="34" charset="0"/>
            </a:endParaRPr>
          </a:p>
        </p:txBody>
      </p:sp>
      <p:sp>
        <p:nvSpPr>
          <p:cNvPr id="6" name="5 Rectángulo"/>
          <p:cNvSpPr/>
          <p:nvPr/>
        </p:nvSpPr>
        <p:spPr>
          <a:xfrm>
            <a:off x="179512" y="4563705"/>
            <a:ext cx="8964488"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Educación  Física . 1º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7" name="10 CuadroTexto"/>
          <p:cNvSpPr txBox="1">
            <a:spLocks noChangeArrowheads="1"/>
          </p:cNvSpPr>
          <p:nvPr/>
        </p:nvSpPr>
        <p:spPr bwMode="auto">
          <a:xfrm>
            <a:off x="395536" y="5067761"/>
            <a:ext cx="8208912" cy="1169551"/>
          </a:xfrm>
          <a:prstGeom prst="rect">
            <a:avLst/>
          </a:prstGeom>
          <a:noFill/>
          <a:ln w="9525">
            <a:noFill/>
            <a:miter lim="800000"/>
            <a:headEnd/>
            <a:tailEnd/>
          </a:ln>
        </p:spPr>
        <p:txBody>
          <a:bodyPr wrap="square">
            <a:spAutoFit/>
          </a:bodyPr>
          <a:lstStyle/>
          <a:p>
            <a:pPr algn="just"/>
            <a:r>
              <a:rPr lang="es-ES" sz="1400" dirty="0" smtClean="0">
                <a:latin typeface="Century Gothic" pitchFamily="34" charset="0"/>
              </a:rPr>
              <a:t>10.1. Utiliza las TIC para elaborar documentos digitales propios (texto, presentación, imagen, video, sonido,…), como resultado del proceso de búsqueda, análisis y selección de información relevante. </a:t>
            </a:r>
          </a:p>
          <a:p>
            <a:pPr algn="just"/>
            <a:r>
              <a:rPr lang="es-ES" sz="1400" dirty="0" smtClean="0">
                <a:latin typeface="Century Gothic" pitchFamily="34" charset="0"/>
              </a:rPr>
              <a:t>10.2. Expone y defiende trabajos elaborados sobre temas vigentes en el contexto social, </a:t>
            </a:r>
          </a:p>
          <a:p>
            <a:pPr algn="just"/>
            <a:r>
              <a:rPr lang="es-ES" sz="1400" dirty="0" smtClean="0">
                <a:latin typeface="Century Gothic" pitchFamily="34" charset="0"/>
              </a:rPr>
              <a:t>relacionados con la actividad física o la corporalidad, utilizando recursos tecnológicos.</a:t>
            </a:r>
          </a:p>
        </p:txBody>
      </p:sp>
      <p:sp>
        <p:nvSpPr>
          <p:cNvPr id="8" name="7 Rectángulo"/>
          <p:cNvSpPr/>
          <p:nvPr/>
        </p:nvSpPr>
        <p:spPr>
          <a:xfrm>
            <a:off x="5076056" y="1340768"/>
            <a:ext cx="3025187"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REAL DECRETO 1105/2014</a:t>
            </a:r>
            <a:endParaRPr lang="es-ES" dirty="0">
              <a:latin typeface="Century Gothic" pitchFamily="34" charset="0"/>
            </a:endParaRPr>
          </a:p>
        </p:txBody>
      </p:sp>
      <p:sp>
        <p:nvSpPr>
          <p:cNvPr id="9" name="8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pic>
        <p:nvPicPr>
          <p:cNvPr id="10" name="Picture 13"/>
          <p:cNvPicPr>
            <a:picLocks noChangeAspect="1" noChangeArrowheads="1"/>
          </p:cNvPicPr>
          <p:nvPr/>
        </p:nvPicPr>
        <p:blipFill>
          <a:blip r:embed="rId2" cstate="print"/>
          <a:srcRect t="19452" b="33157"/>
          <a:stretch>
            <a:fillRect/>
          </a:stretch>
        </p:blipFill>
        <p:spPr bwMode="auto">
          <a:xfrm>
            <a:off x="0" y="260648"/>
            <a:ext cx="5057775" cy="1512168"/>
          </a:xfrm>
          <a:prstGeom prst="rect">
            <a:avLst/>
          </a:prstGeom>
          <a:noFill/>
          <a:ln w="9525">
            <a:noFill/>
            <a:miter lim="800000"/>
            <a:headEnd/>
            <a:tailEnd/>
          </a:ln>
        </p:spPr>
      </p:pic>
      <p:sp>
        <p:nvSpPr>
          <p:cNvPr id="11" name="10 Rectángulo"/>
          <p:cNvSpPr/>
          <p:nvPr/>
        </p:nvSpPr>
        <p:spPr>
          <a:xfrm>
            <a:off x="5580112" y="131148"/>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ESO</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7 Rectángulo"/>
          <p:cNvSpPr/>
          <p:nvPr/>
        </p:nvSpPr>
        <p:spPr>
          <a:xfrm>
            <a:off x="76536" y="1683380"/>
            <a:ext cx="6727712"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Física y Química 2º y 3º </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20" name="10 CuadroTexto"/>
          <p:cNvSpPr txBox="1">
            <a:spLocks noChangeArrowheads="1"/>
          </p:cNvSpPr>
          <p:nvPr/>
        </p:nvSpPr>
        <p:spPr bwMode="auto">
          <a:xfrm>
            <a:off x="323528" y="2052131"/>
            <a:ext cx="8208912" cy="4401205"/>
          </a:xfrm>
          <a:prstGeom prst="rect">
            <a:avLst/>
          </a:prstGeom>
          <a:noFill/>
          <a:ln w="9525">
            <a:noFill/>
            <a:miter lim="800000"/>
            <a:headEnd/>
            <a:tailEnd/>
          </a:ln>
        </p:spPr>
        <p:txBody>
          <a:bodyPr wrap="square">
            <a:spAutoFit/>
          </a:bodyPr>
          <a:lstStyle/>
          <a:p>
            <a:pPr algn="just"/>
            <a:r>
              <a:rPr lang="es-ES" sz="1400" b="1" dirty="0" smtClean="0">
                <a:latin typeface="Century Gothic" pitchFamily="34" charset="0"/>
              </a:rPr>
              <a:t>BLOQUE 1. ACTIVIDAD CIENTÍFICA</a:t>
            </a:r>
          </a:p>
          <a:p>
            <a:pPr algn="just"/>
            <a:r>
              <a:rPr lang="es-ES" sz="1400" dirty="0" smtClean="0">
                <a:latin typeface="Century Gothic" pitchFamily="34" charset="0"/>
              </a:rPr>
              <a:t>5.1.  Selecciona, comprende e interpreta información relevante en un texto de divulgación científica y transmite las conclusiones  obtenidas     . </a:t>
            </a:r>
          </a:p>
          <a:p>
            <a:pPr algn="just"/>
            <a:r>
              <a:rPr lang="es-ES" sz="1400" dirty="0" smtClean="0">
                <a:latin typeface="Century Gothic" pitchFamily="34" charset="0"/>
              </a:rPr>
              <a:t>5.2.  Identifica las principales características ligadas a la fiabilidad  y objetividad del flujo de información existente en internet y otros  medios digitales. </a:t>
            </a:r>
          </a:p>
          <a:p>
            <a:pPr algn="just"/>
            <a:r>
              <a:rPr lang="es-ES" sz="1400" dirty="0" smtClean="0">
                <a:latin typeface="Century Gothic" pitchFamily="34" charset="0"/>
              </a:rPr>
              <a:t>6.1.  Realiza pequeños trabajos de investigación sobre algún tema objeto de estudio aplicando el método científico, y utilizando las TIC para la búsqueda y selección de información y presentación de conclusiones.</a:t>
            </a:r>
          </a:p>
          <a:p>
            <a:pPr algn="just"/>
            <a:endParaRPr lang="es-ES" sz="1400" b="0" dirty="0" smtClean="0">
              <a:latin typeface="Century Gothic" pitchFamily="34" charset="0"/>
            </a:endParaRPr>
          </a:p>
          <a:p>
            <a:pPr algn="just"/>
            <a:r>
              <a:rPr lang="es-ES" sz="1400" b="1" dirty="0" smtClean="0">
                <a:latin typeface="Century Gothic" pitchFamily="34" charset="0"/>
              </a:rPr>
              <a:t>BLOQUE 2. LA MATERIA</a:t>
            </a:r>
          </a:p>
          <a:p>
            <a:pPr algn="just"/>
            <a:r>
              <a:rPr lang="es-ES" sz="1400" dirty="0" smtClean="0">
                <a:latin typeface="Century Gothic" pitchFamily="34" charset="0"/>
              </a:rPr>
              <a:t>10.2.  Presenta, utilizando las TIC, las propiedades y aplicaciones de algún elemento y/o compuesto químico de especial interés a partir de una búsqueda guiada de información bibliográfica y/o digital. </a:t>
            </a:r>
          </a:p>
          <a:p>
            <a:pPr algn="just"/>
            <a:endParaRPr lang="es-ES" sz="1400" b="0" dirty="0" smtClean="0">
              <a:latin typeface="Century Gothic" pitchFamily="34" charset="0"/>
            </a:endParaRPr>
          </a:p>
          <a:p>
            <a:pPr algn="just"/>
            <a:r>
              <a:rPr lang="es-ES" sz="1400" b="1" dirty="0" smtClean="0">
                <a:latin typeface="Century Gothic" pitchFamily="34" charset="0"/>
              </a:rPr>
              <a:t>BLOQUE 4. EL MOVIMIENTO Y LAS FUERZAS</a:t>
            </a:r>
          </a:p>
          <a:p>
            <a:pPr algn="just"/>
            <a:r>
              <a:rPr lang="es-ES" sz="1400" dirty="0" smtClean="0">
                <a:latin typeface="Century Gothic" pitchFamily="34" charset="0"/>
              </a:rPr>
              <a:t>2.1. Determina, experimentalmente o a través de aplicaciones informáticas, la velocidad media de un cuerpo interpretando el resultado.</a:t>
            </a:r>
          </a:p>
          <a:p>
            <a:pPr algn="just"/>
            <a:r>
              <a:rPr lang="es-ES" sz="1400" dirty="0" smtClean="0">
                <a:latin typeface="Century Gothic" pitchFamily="34" charset="0"/>
              </a:rPr>
              <a:t>12.1. Realiza un informe empleando las TIC a partir de observaciones o búsqueda guiada de información que relacione las distintas fuerzas que aparecen en la naturaleza y los distintos </a:t>
            </a:r>
          </a:p>
          <a:p>
            <a:pPr algn="just"/>
            <a:r>
              <a:rPr lang="es-ES" sz="1400" dirty="0" smtClean="0">
                <a:latin typeface="Century Gothic" pitchFamily="34" charset="0"/>
              </a:rPr>
              <a:t>fenómenos asociados a ellas.</a:t>
            </a:r>
            <a:endParaRPr lang="es-ES" sz="1400" b="0" dirty="0">
              <a:latin typeface="Century Gothic" pitchFamily="34" charset="0"/>
            </a:endParaRPr>
          </a:p>
        </p:txBody>
      </p:sp>
      <p:sp>
        <p:nvSpPr>
          <p:cNvPr id="10" name="9 Rectángulo"/>
          <p:cNvSpPr/>
          <p:nvPr/>
        </p:nvSpPr>
        <p:spPr>
          <a:xfrm>
            <a:off x="5076056" y="1340768"/>
            <a:ext cx="3025187"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REAL DECRETO 1105/2014</a:t>
            </a:r>
            <a:endParaRPr lang="es-ES" dirty="0">
              <a:latin typeface="Century Gothic" pitchFamily="34" charset="0"/>
            </a:endParaRPr>
          </a:p>
        </p:txBody>
      </p:sp>
      <p:sp>
        <p:nvSpPr>
          <p:cNvPr id="11" name="10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pic>
        <p:nvPicPr>
          <p:cNvPr id="12" name="Picture 13"/>
          <p:cNvPicPr>
            <a:picLocks noChangeAspect="1" noChangeArrowheads="1"/>
          </p:cNvPicPr>
          <p:nvPr/>
        </p:nvPicPr>
        <p:blipFill>
          <a:blip r:embed="rId3" cstate="print"/>
          <a:srcRect t="19452" b="33157"/>
          <a:stretch>
            <a:fillRect/>
          </a:stretch>
        </p:blipFill>
        <p:spPr bwMode="auto">
          <a:xfrm>
            <a:off x="0" y="260648"/>
            <a:ext cx="5057775" cy="1512168"/>
          </a:xfrm>
          <a:prstGeom prst="rect">
            <a:avLst/>
          </a:prstGeom>
          <a:noFill/>
          <a:ln w="9525">
            <a:noFill/>
            <a:miter lim="800000"/>
            <a:headEnd/>
            <a:tailEnd/>
          </a:ln>
        </p:spPr>
      </p:pic>
      <p:sp>
        <p:nvSpPr>
          <p:cNvPr id="13" name="12 Rectángulo"/>
          <p:cNvSpPr/>
          <p:nvPr/>
        </p:nvSpPr>
        <p:spPr>
          <a:xfrm>
            <a:off x="5580112" y="131148"/>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ESO</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79512" y="1692097"/>
            <a:ext cx="8964488"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Matemáticas 1º y 2º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5" name="10 CuadroTexto"/>
          <p:cNvSpPr txBox="1">
            <a:spLocks noChangeArrowheads="1"/>
          </p:cNvSpPr>
          <p:nvPr/>
        </p:nvSpPr>
        <p:spPr bwMode="auto">
          <a:xfrm>
            <a:off x="395536" y="2204864"/>
            <a:ext cx="8208912" cy="4616648"/>
          </a:xfrm>
          <a:prstGeom prst="rect">
            <a:avLst/>
          </a:prstGeom>
          <a:noFill/>
          <a:ln w="9525">
            <a:noFill/>
            <a:miter lim="800000"/>
            <a:headEnd/>
            <a:tailEnd/>
          </a:ln>
        </p:spPr>
        <p:txBody>
          <a:bodyPr wrap="square">
            <a:spAutoFit/>
          </a:bodyPr>
          <a:lstStyle/>
          <a:p>
            <a:pPr algn="just"/>
            <a:endParaRPr lang="es-ES" sz="1400" dirty="0" smtClean="0">
              <a:latin typeface="Century Gothic" pitchFamily="34" charset="0"/>
            </a:endParaRPr>
          </a:p>
          <a:p>
            <a:pPr algn="just"/>
            <a:r>
              <a:rPr lang="es-ES" sz="1400" b="1" dirty="0" smtClean="0">
                <a:latin typeface="Century Gothic" pitchFamily="34" charset="0"/>
              </a:rPr>
              <a:t>BLOQUE 1. PROCESOS, MÉTODOS Y ACTITUDES EN MATEMÁTICAS </a:t>
            </a:r>
          </a:p>
          <a:p>
            <a:pPr algn="just"/>
            <a:r>
              <a:rPr lang="es-ES" sz="1400" dirty="0" smtClean="0">
                <a:latin typeface="Century Gothic" pitchFamily="34" charset="0"/>
              </a:rPr>
              <a:t>6.5.  Realiza simulaciones y predicciones, en el contexto real, para valorar la adecuación y las limitaciones de los  modelos, proponiendo mejoras que aumenten su eficacia.. </a:t>
            </a:r>
          </a:p>
          <a:p>
            <a:pPr algn="just"/>
            <a:r>
              <a:rPr lang="es-ES" sz="1400" dirty="0" smtClean="0">
                <a:latin typeface="Century Gothic" pitchFamily="34" charset="0"/>
              </a:rPr>
              <a:t>11.1.  Selecciona herramientas tecnológicas adecuadas y las utiliza para la realización de cálculos numéricos, algebraicos o estadísticos cuando la dificultad de los mismos impide o no aconseja hacerlos manualmente. </a:t>
            </a:r>
          </a:p>
          <a:p>
            <a:pPr algn="just"/>
            <a:r>
              <a:rPr lang="es-ES" sz="1400" dirty="0" smtClean="0">
                <a:latin typeface="Century Gothic" pitchFamily="34" charset="0"/>
              </a:rPr>
              <a:t>11.2. Utiliza medios tecnológicos para hacer representaciones gráficas con expresiones  algebraicas complejas y extraer información cualitativa y cuantitativa sobre ellas. </a:t>
            </a:r>
          </a:p>
          <a:p>
            <a:pPr algn="just"/>
            <a:r>
              <a:rPr lang="es-ES" sz="1400" dirty="0" smtClean="0">
                <a:latin typeface="Century Gothic" pitchFamily="34" charset="0"/>
              </a:rPr>
              <a:t>11.3. Diseña representaciones gráficas para explicar el  proceso seguido en la solución de problemas, mediante la utilización de medios tecnológicos. </a:t>
            </a:r>
          </a:p>
          <a:p>
            <a:pPr algn="just"/>
            <a:r>
              <a:rPr lang="es-ES" sz="1400" dirty="0" smtClean="0">
                <a:latin typeface="Century Gothic" pitchFamily="34" charset="0"/>
              </a:rPr>
              <a:t>11.4. Recrea entornos y objetos geométricos con  herramientas tecnológicas interactivas para mostrar,  analizar y comprender propiedades geométricas. </a:t>
            </a:r>
          </a:p>
          <a:p>
            <a:pPr algn="just"/>
            <a:r>
              <a:rPr lang="es-ES" sz="1400" dirty="0" smtClean="0">
                <a:latin typeface="Century Gothic" pitchFamily="34" charset="0"/>
              </a:rPr>
              <a:t>12.1. Elabora documentos digitales propios (texto, presentación, imagen, video, sonido,…), como resultado del proceso de búsqueda, análisis y selección de información  relevante, con la herramienta tecnológica adecuada y los comparte para su discusión o difusión. </a:t>
            </a:r>
          </a:p>
          <a:p>
            <a:pPr algn="just"/>
            <a:r>
              <a:rPr lang="es-ES" sz="1400" dirty="0" smtClean="0">
                <a:latin typeface="Century Gothic" pitchFamily="34" charset="0"/>
              </a:rPr>
              <a:t>12.2. Utiliza los recursos creados para apoyar la exposición oral de los contenidos trabajados en el aula. </a:t>
            </a:r>
          </a:p>
          <a:p>
            <a:pPr algn="just"/>
            <a:r>
              <a:rPr lang="es-ES" sz="1400" dirty="0" smtClean="0">
                <a:latin typeface="Century Gothic" pitchFamily="34" charset="0"/>
              </a:rPr>
              <a:t>12.3.  Usa adecuadamente los medios tecnológicos para estructurar y mejorar su proceso de aprendizaje recogiendo la información de las actividades, analizando puntos fuertes </a:t>
            </a:r>
          </a:p>
          <a:p>
            <a:pPr algn="just"/>
            <a:r>
              <a:rPr lang="es-ES" sz="1400" dirty="0" smtClean="0">
                <a:latin typeface="Century Gothic" pitchFamily="34" charset="0"/>
              </a:rPr>
              <a:t>y débiles de su proceso académico y estableciendo pautas de mejora</a:t>
            </a:r>
          </a:p>
        </p:txBody>
      </p:sp>
      <p:sp>
        <p:nvSpPr>
          <p:cNvPr id="6" name="5 Rectángulo"/>
          <p:cNvSpPr/>
          <p:nvPr/>
        </p:nvSpPr>
        <p:spPr>
          <a:xfrm>
            <a:off x="5076056" y="1340768"/>
            <a:ext cx="3025187"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REAL DECRETO 1105/2014</a:t>
            </a:r>
            <a:endParaRPr lang="es-ES" dirty="0">
              <a:latin typeface="Century Gothic" pitchFamily="34" charset="0"/>
            </a:endParaRPr>
          </a:p>
        </p:txBody>
      </p:sp>
      <p:sp>
        <p:nvSpPr>
          <p:cNvPr id="7" name="6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pic>
        <p:nvPicPr>
          <p:cNvPr id="8" name="Picture 13"/>
          <p:cNvPicPr>
            <a:picLocks noChangeAspect="1" noChangeArrowheads="1"/>
          </p:cNvPicPr>
          <p:nvPr/>
        </p:nvPicPr>
        <p:blipFill>
          <a:blip r:embed="rId2" cstate="print"/>
          <a:srcRect t="19452" b="33157"/>
          <a:stretch>
            <a:fillRect/>
          </a:stretch>
        </p:blipFill>
        <p:spPr bwMode="auto">
          <a:xfrm>
            <a:off x="0" y="260648"/>
            <a:ext cx="5057775" cy="15121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 CuadroTexto"/>
          <p:cNvSpPr txBox="1">
            <a:spLocks noChangeArrowheads="1"/>
          </p:cNvSpPr>
          <p:nvPr/>
        </p:nvSpPr>
        <p:spPr bwMode="auto">
          <a:xfrm>
            <a:off x="467544" y="1903472"/>
            <a:ext cx="8208912" cy="2677656"/>
          </a:xfrm>
          <a:prstGeom prst="rect">
            <a:avLst/>
          </a:prstGeom>
          <a:noFill/>
          <a:ln w="9525">
            <a:noFill/>
            <a:miter lim="800000"/>
            <a:headEnd/>
            <a:tailEnd/>
          </a:ln>
        </p:spPr>
        <p:txBody>
          <a:bodyPr wrap="square">
            <a:spAutoFit/>
          </a:bodyPr>
          <a:lstStyle/>
          <a:p>
            <a:pPr algn="just"/>
            <a:endParaRPr lang="es-ES" sz="1400" dirty="0" smtClean="0">
              <a:latin typeface="Century Gothic" pitchFamily="34" charset="0"/>
            </a:endParaRPr>
          </a:p>
          <a:p>
            <a:pPr algn="just"/>
            <a:r>
              <a:rPr lang="es-ES" sz="1400" b="1" dirty="0" smtClean="0">
                <a:latin typeface="Century Gothic" pitchFamily="34" charset="0"/>
              </a:rPr>
              <a:t>BLOQUE 3. GEOMETRÍA </a:t>
            </a:r>
          </a:p>
          <a:p>
            <a:pPr algn="just"/>
            <a:r>
              <a:rPr lang="es-ES" sz="1400" dirty="0" smtClean="0">
                <a:latin typeface="Century Gothic" pitchFamily="34" charset="0"/>
              </a:rPr>
              <a:t>5.2. Construye secciones sencillas de los cuerpos geométricos, a partir de cortes con planos, mentalmente y utilizando los medios tecnológicos adecuados (Uso de herramientas informáticas para estudiar formas, configuraciones y relaciones Geométricas)</a:t>
            </a:r>
          </a:p>
          <a:p>
            <a:pPr algn="just"/>
            <a:endParaRPr lang="es-ES" sz="1400" dirty="0" smtClean="0">
              <a:latin typeface="Century Gothic" pitchFamily="34" charset="0"/>
            </a:endParaRPr>
          </a:p>
          <a:p>
            <a:pPr algn="just"/>
            <a:r>
              <a:rPr lang="es-ES" sz="1400" b="1" dirty="0" smtClean="0">
                <a:latin typeface="Century Gothic" pitchFamily="34" charset="0"/>
              </a:rPr>
              <a:t>BLOQUE 5. ESTADÍSTICA Y PROBABILIDAD </a:t>
            </a:r>
          </a:p>
          <a:p>
            <a:pPr algn="just"/>
            <a:r>
              <a:rPr lang="es-ES" sz="1400" dirty="0" smtClean="0">
                <a:latin typeface="Century Gothic" pitchFamily="34" charset="0"/>
              </a:rPr>
              <a:t>2.1.  Emplea la calculadora y herramientas tecnológicas para organizar datos, generar gráficos estadísticos y calcular las medidas de tendencia central y el rango de variables </a:t>
            </a:r>
          </a:p>
          <a:p>
            <a:pPr algn="just"/>
            <a:r>
              <a:rPr lang="es-ES" sz="1400" dirty="0" smtClean="0">
                <a:latin typeface="Century Gothic" pitchFamily="34" charset="0"/>
              </a:rPr>
              <a:t>estadísticas cuantitativas. </a:t>
            </a:r>
          </a:p>
          <a:p>
            <a:pPr algn="just"/>
            <a:r>
              <a:rPr lang="es-ES" sz="1400" dirty="0" smtClean="0">
                <a:latin typeface="Century Gothic" pitchFamily="34" charset="0"/>
              </a:rPr>
              <a:t>2.2. Utiliza las tecnologías de la información y de la comunicación para comunicar información resumida y relevante sobre una variable estadística analizada..</a:t>
            </a:r>
          </a:p>
        </p:txBody>
      </p:sp>
      <p:sp>
        <p:nvSpPr>
          <p:cNvPr id="6" name="5 Rectángulo"/>
          <p:cNvSpPr/>
          <p:nvPr/>
        </p:nvSpPr>
        <p:spPr>
          <a:xfrm>
            <a:off x="179512" y="1620089"/>
            <a:ext cx="8964488"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Matemáticas 1º y 2º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7" name="6 Rectángulo"/>
          <p:cNvSpPr/>
          <p:nvPr/>
        </p:nvSpPr>
        <p:spPr>
          <a:xfrm>
            <a:off x="179512" y="4421430"/>
            <a:ext cx="8964488"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Música. 1º.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8" name="10 CuadroTexto"/>
          <p:cNvSpPr txBox="1">
            <a:spLocks noChangeArrowheads="1"/>
          </p:cNvSpPr>
          <p:nvPr/>
        </p:nvSpPr>
        <p:spPr bwMode="auto">
          <a:xfrm>
            <a:off x="467544" y="4781470"/>
            <a:ext cx="8208912" cy="1815882"/>
          </a:xfrm>
          <a:prstGeom prst="rect">
            <a:avLst/>
          </a:prstGeom>
          <a:noFill/>
          <a:ln w="9525">
            <a:noFill/>
            <a:miter lim="800000"/>
            <a:headEnd/>
            <a:tailEnd/>
          </a:ln>
        </p:spPr>
        <p:txBody>
          <a:bodyPr wrap="square">
            <a:spAutoFit/>
          </a:bodyPr>
          <a:lstStyle/>
          <a:p>
            <a:pPr algn="just"/>
            <a:endParaRPr lang="es-ES" sz="1400" dirty="0" smtClean="0">
              <a:latin typeface="Century Gothic" pitchFamily="34" charset="0"/>
            </a:endParaRPr>
          </a:p>
          <a:p>
            <a:pPr algn="just"/>
            <a:r>
              <a:rPr lang="es-ES" sz="1400" b="1" dirty="0" smtClean="0">
                <a:latin typeface="Century Gothic" pitchFamily="34" charset="0"/>
              </a:rPr>
              <a:t>BLOQUE 4. MÚSICA Y TECNOLOGÍAS</a:t>
            </a:r>
          </a:p>
          <a:p>
            <a:pPr algn="just"/>
            <a:r>
              <a:rPr lang="es-ES" sz="1400" dirty="0" smtClean="0">
                <a:latin typeface="Century Gothic" pitchFamily="34" charset="0"/>
              </a:rPr>
              <a:t>1.1. Conoce algunas de las posibilidades que ofrecen las tecnologías y las utiliza como herramientas para la actividad musical. </a:t>
            </a:r>
          </a:p>
          <a:p>
            <a:pPr algn="just"/>
            <a:r>
              <a:rPr lang="es-ES" sz="1400" dirty="0" smtClean="0">
                <a:latin typeface="Century Gothic" pitchFamily="34" charset="0"/>
              </a:rPr>
              <a:t>1.2. Participa en todos los aspectos de la producción musical demostrando el uso adecuado de los materiales relacionados, métodos y tecnologías. </a:t>
            </a:r>
          </a:p>
          <a:p>
            <a:pPr algn="just"/>
            <a:r>
              <a:rPr lang="es-ES" sz="1400" dirty="0" smtClean="0">
                <a:latin typeface="Century Gothic" pitchFamily="34" charset="0"/>
              </a:rPr>
              <a:t>2.1. Utiliza con autonomía las fuentes y los procedimientos apropiados para elaborar trabajos sobre temas relacionados con el hecho musical.</a:t>
            </a:r>
          </a:p>
        </p:txBody>
      </p:sp>
      <p:sp>
        <p:nvSpPr>
          <p:cNvPr id="9" name="8 Rectángulo"/>
          <p:cNvSpPr/>
          <p:nvPr/>
        </p:nvSpPr>
        <p:spPr>
          <a:xfrm>
            <a:off x="5076056" y="1340768"/>
            <a:ext cx="3025187"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REAL DECRETO 1105/2014</a:t>
            </a:r>
            <a:endParaRPr lang="es-ES" dirty="0">
              <a:latin typeface="Century Gothic" pitchFamily="34" charset="0"/>
            </a:endParaRPr>
          </a:p>
        </p:txBody>
      </p:sp>
      <p:sp>
        <p:nvSpPr>
          <p:cNvPr id="10" name="9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pic>
        <p:nvPicPr>
          <p:cNvPr id="11"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sp>
        <p:nvSpPr>
          <p:cNvPr id="12" name="11 Rectángulo"/>
          <p:cNvSpPr/>
          <p:nvPr/>
        </p:nvSpPr>
        <p:spPr>
          <a:xfrm>
            <a:off x="5580112" y="131148"/>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ESO</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 CuadroTexto"/>
          <p:cNvSpPr txBox="1">
            <a:spLocks noChangeArrowheads="1"/>
          </p:cNvSpPr>
          <p:nvPr/>
        </p:nvSpPr>
        <p:spPr bwMode="auto">
          <a:xfrm>
            <a:off x="395536" y="2060848"/>
            <a:ext cx="8208912" cy="3323987"/>
          </a:xfrm>
          <a:prstGeom prst="rect">
            <a:avLst/>
          </a:prstGeom>
          <a:noFill/>
          <a:ln w="9525">
            <a:noFill/>
            <a:miter lim="800000"/>
            <a:headEnd/>
            <a:tailEnd/>
          </a:ln>
        </p:spPr>
        <p:txBody>
          <a:bodyPr wrap="square">
            <a:spAutoFit/>
          </a:bodyPr>
          <a:lstStyle/>
          <a:p>
            <a:pPr algn="just"/>
            <a:endParaRPr lang="es-ES" sz="1400" dirty="0" smtClean="0">
              <a:latin typeface="Century Gothic" pitchFamily="34" charset="0"/>
            </a:endParaRPr>
          </a:p>
          <a:p>
            <a:pPr algn="just"/>
            <a:r>
              <a:rPr lang="es-ES" sz="1400" b="1" dirty="0" smtClean="0">
                <a:latin typeface="Century Gothic" pitchFamily="34" charset="0"/>
              </a:rPr>
              <a:t>BLOQUE 1. EXPRESIÓN PLÁSTICA</a:t>
            </a:r>
          </a:p>
          <a:p>
            <a:pPr algn="just"/>
            <a:r>
              <a:rPr lang="es-ES" sz="1400" dirty="0" smtClean="0">
                <a:latin typeface="Century Gothic" pitchFamily="34" charset="0"/>
              </a:rPr>
              <a:t>6.1. Realiza modificaciones del color y sus propiedades empleando técnicas propias del color pigmento y de color luz, aplicando las TIC, para expresar sensaciones en composiciones sencillas. </a:t>
            </a:r>
          </a:p>
          <a:p>
            <a:pPr algn="just"/>
            <a:endParaRPr lang="es-ES" sz="1400" dirty="0" smtClean="0">
              <a:latin typeface="Century Gothic" pitchFamily="34" charset="0"/>
            </a:endParaRPr>
          </a:p>
          <a:p>
            <a:pPr algn="just"/>
            <a:r>
              <a:rPr lang="es-ES" sz="1400" b="1" dirty="0" smtClean="0">
                <a:latin typeface="Century Gothic" pitchFamily="34" charset="0"/>
              </a:rPr>
              <a:t>BLOQUE 2. COMUNICACIÓN AUDIOVISUAL</a:t>
            </a:r>
          </a:p>
          <a:p>
            <a:pPr algn="just"/>
            <a:r>
              <a:rPr lang="es-ES" sz="1400" dirty="0" smtClean="0">
                <a:latin typeface="Century Gothic" pitchFamily="34" charset="0"/>
              </a:rPr>
              <a:t>7.1. Identifica distintos encuadres y puntos de vista en una fotografía. </a:t>
            </a:r>
          </a:p>
          <a:p>
            <a:pPr algn="just"/>
            <a:r>
              <a:rPr lang="es-ES" sz="1400" dirty="0" smtClean="0">
                <a:latin typeface="Century Gothic" pitchFamily="34" charset="0"/>
              </a:rPr>
              <a:t>7.2. Realiza fotografías con distintos encuadres y puntos de vista aplicando diferentes leyes compositivas. </a:t>
            </a:r>
          </a:p>
          <a:p>
            <a:pPr algn="just"/>
            <a:r>
              <a:rPr lang="es-ES" sz="1400" dirty="0" smtClean="0">
                <a:latin typeface="Century Gothic" pitchFamily="34" charset="0"/>
              </a:rPr>
              <a:t>8.1. Diseña un cómic utilizando de manera adecuada viñetas y cartelas, globos, líneas cinéticas y onomatopeyas. </a:t>
            </a:r>
          </a:p>
          <a:p>
            <a:pPr algn="just"/>
            <a:r>
              <a:rPr lang="es-ES" sz="1400" dirty="0" smtClean="0">
                <a:latin typeface="Century Gothic" pitchFamily="34" charset="0"/>
              </a:rPr>
              <a:t>9.1. Elabora una animación con medios digitales y/o analógicos. </a:t>
            </a:r>
          </a:p>
          <a:p>
            <a:pPr algn="just"/>
            <a:r>
              <a:rPr lang="es-ES" sz="1400" dirty="0" smtClean="0">
                <a:latin typeface="Century Gothic" pitchFamily="34" charset="0"/>
              </a:rPr>
              <a:t>16.1. Elabora documentos multimedia para presentar un tema o proyecto, empleando los recursos digitales de manera adecuada </a:t>
            </a:r>
          </a:p>
        </p:txBody>
      </p:sp>
      <p:sp>
        <p:nvSpPr>
          <p:cNvPr id="6" name="5 Rectángulo"/>
          <p:cNvSpPr/>
          <p:nvPr/>
        </p:nvSpPr>
        <p:spPr>
          <a:xfrm>
            <a:off x="179512" y="1628800"/>
            <a:ext cx="8964488"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Educación Plástica, Visual y Audiovisual. 1º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4" name="3 Rectángulo"/>
          <p:cNvSpPr/>
          <p:nvPr/>
        </p:nvSpPr>
        <p:spPr>
          <a:xfrm>
            <a:off x="5076056" y="1340768"/>
            <a:ext cx="3025187"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REAL DECRETO 1105/2014</a:t>
            </a:r>
            <a:endParaRPr lang="es-ES" dirty="0">
              <a:latin typeface="Century Gothic" pitchFamily="34" charset="0"/>
            </a:endParaRPr>
          </a:p>
        </p:txBody>
      </p:sp>
      <p:sp>
        <p:nvSpPr>
          <p:cNvPr id="7" name="6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pic>
        <p:nvPicPr>
          <p:cNvPr id="8"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sp>
        <p:nvSpPr>
          <p:cNvPr id="9" name="8 Rectángulo"/>
          <p:cNvSpPr/>
          <p:nvPr/>
        </p:nvSpPr>
        <p:spPr>
          <a:xfrm>
            <a:off x="5580112" y="131148"/>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ESO</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 CuadroTexto"/>
          <p:cNvSpPr txBox="1">
            <a:spLocks noChangeArrowheads="1"/>
          </p:cNvSpPr>
          <p:nvPr/>
        </p:nvSpPr>
        <p:spPr bwMode="auto">
          <a:xfrm>
            <a:off x="395536" y="2204864"/>
            <a:ext cx="8424936" cy="2893100"/>
          </a:xfrm>
          <a:prstGeom prst="rect">
            <a:avLst/>
          </a:prstGeom>
          <a:noFill/>
          <a:ln w="9525">
            <a:noFill/>
            <a:miter lim="800000"/>
            <a:headEnd/>
            <a:tailEnd/>
          </a:ln>
        </p:spPr>
        <p:txBody>
          <a:bodyPr wrap="square">
            <a:spAutoFit/>
          </a:bodyPr>
          <a:lstStyle/>
          <a:p>
            <a:pPr algn="just"/>
            <a:r>
              <a:rPr lang="es-ES" sz="1400" b="1" dirty="0" smtClean="0">
                <a:latin typeface="Century Gothic" pitchFamily="34" charset="0"/>
              </a:rPr>
              <a:t>BLOQUE 4. ESTRUCTURAS Y MECANISMOS: MÁQUINAS Y SISTEMAS </a:t>
            </a:r>
          </a:p>
          <a:p>
            <a:pPr algn="just"/>
            <a:r>
              <a:rPr lang="es-ES" sz="1400" dirty="0" smtClean="0">
                <a:latin typeface="Century Gothic" pitchFamily="34" charset="0"/>
              </a:rPr>
              <a:t>1.1. Describe apoyándote en información escrita, audiovisual o digital, las características propias que configuran las tipologías de estructura.</a:t>
            </a:r>
          </a:p>
          <a:p>
            <a:pPr algn="just"/>
            <a:r>
              <a:rPr lang="es-ES" sz="1400" dirty="0" smtClean="0">
                <a:latin typeface="Century Gothic" pitchFamily="34" charset="0"/>
              </a:rPr>
              <a:t>2.4. Simula mediante software específico y mediante simbología normalizada circulitos mecánicos</a:t>
            </a:r>
          </a:p>
          <a:p>
            <a:pPr algn="just"/>
            <a:r>
              <a:rPr lang="es-ES" sz="1400" b="1" dirty="0" smtClean="0">
                <a:latin typeface="Century Gothic" pitchFamily="34" charset="0"/>
              </a:rPr>
              <a:t>BLOQUE 5. TECNOLOGÍAS DE LA INFORMACIÓN Y LA COMUNICACIÓN </a:t>
            </a:r>
          </a:p>
          <a:p>
            <a:pPr algn="just"/>
            <a:r>
              <a:rPr lang="es-ES" sz="1400" dirty="0" smtClean="0">
                <a:latin typeface="Century Gothic" pitchFamily="34" charset="0"/>
              </a:rPr>
              <a:t>1.1. Identifica las partes de un ordenador y es capaz de sustituir y montar piezas clave. </a:t>
            </a:r>
          </a:p>
          <a:p>
            <a:pPr algn="just"/>
            <a:r>
              <a:rPr lang="es-ES" sz="1400" dirty="0" smtClean="0">
                <a:latin typeface="Century Gothic" pitchFamily="34" charset="0"/>
              </a:rPr>
              <a:t>1.2.  Instala y maneja programas y software básicos. </a:t>
            </a:r>
          </a:p>
          <a:p>
            <a:pPr algn="just"/>
            <a:r>
              <a:rPr lang="es-ES" sz="1400" dirty="0" smtClean="0">
                <a:latin typeface="Century Gothic" pitchFamily="34" charset="0"/>
              </a:rPr>
              <a:t>1.3.  Utiliza adecuadamente equipos informáticos y dispositivos electrónicos. </a:t>
            </a:r>
          </a:p>
          <a:p>
            <a:pPr algn="just"/>
            <a:r>
              <a:rPr lang="es-ES" sz="1400" dirty="0" smtClean="0">
                <a:latin typeface="Century Gothic" pitchFamily="34" charset="0"/>
              </a:rPr>
              <a:t>2.1. Maneja espacios web, plataformas y otros sistemas de intercambio de información. </a:t>
            </a:r>
          </a:p>
          <a:p>
            <a:pPr algn="just"/>
            <a:r>
              <a:rPr lang="es-ES" sz="1400" dirty="0" smtClean="0">
                <a:latin typeface="Century Gothic" pitchFamily="34" charset="0"/>
              </a:rPr>
              <a:t>2.2.  Conoce las medidas de seguridad aplicables a cada situación de riesgo. </a:t>
            </a:r>
          </a:p>
          <a:p>
            <a:pPr algn="just"/>
            <a:r>
              <a:rPr lang="es-ES" sz="1400" dirty="0" smtClean="0">
                <a:latin typeface="Century Gothic" pitchFamily="34" charset="0"/>
              </a:rPr>
              <a:t>3.1. Elabora proyectos técnicos con equipos informáticos, y es capaz de presentarlos y difundirlos.</a:t>
            </a:r>
          </a:p>
        </p:txBody>
      </p:sp>
      <p:sp>
        <p:nvSpPr>
          <p:cNvPr id="6" name="5 Rectángulo"/>
          <p:cNvSpPr/>
          <p:nvPr/>
        </p:nvSpPr>
        <p:spPr>
          <a:xfrm>
            <a:off x="179512" y="1628800"/>
            <a:ext cx="8964488"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Tecnología . 1º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4" name="3 Rectángulo"/>
          <p:cNvSpPr/>
          <p:nvPr/>
        </p:nvSpPr>
        <p:spPr>
          <a:xfrm>
            <a:off x="5076056" y="1340768"/>
            <a:ext cx="3025187"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REAL DECRETO 1105/2014</a:t>
            </a:r>
            <a:endParaRPr lang="es-ES" dirty="0">
              <a:latin typeface="Century Gothic" pitchFamily="34" charset="0"/>
            </a:endParaRPr>
          </a:p>
        </p:txBody>
      </p:sp>
      <p:sp>
        <p:nvSpPr>
          <p:cNvPr id="7" name="6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pic>
        <p:nvPicPr>
          <p:cNvPr id="8"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sp>
        <p:nvSpPr>
          <p:cNvPr id="9" name="8 Rectángulo"/>
          <p:cNvSpPr/>
          <p:nvPr/>
        </p:nvSpPr>
        <p:spPr>
          <a:xfrm>
            <a:off x="5580112" y="131148"/>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ESO</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 CuadroTexto"/>
          <p:cNvSpPr txBox="1">
            <a:spLocks noChangeArrowheads="1"/>
          </p:cNvSpPr>
          <p:nvPr/>
        </p:nvSpPr>
        <p:spPr bwMode="auto">
          <a:xfrm>
            <a:off x="395536" y="2204864"/>
            <a:ext cx="8424936" cy="2677656"/>
          </a:xfrm>
          <a:prstGeom prst="rect">
            <a:avLst/>
          </a:prstGeom>
          <a:noFill/>
          <a:ln w="9525">
            <a:noFill/>
            <a:miter lim="800000"/>
            <a:headEnd/>
            <a:tailEnd/>
          </a:ln>
        </p:spPr>
        <p:txBody>
          <a:bodyPr wrap="square">
            <a:spAutoFit/>
          </a:bodyPr>
          <a:lstStyle/>
          <a:p>
            <a:pPr algn="just"/>
            <a:r>
              <a:rPr lang="es-ES" sz="1400" b="1" dirty="0" smtClean="0">
                <a:latin typeface="Century Gothic" pitchFamily="34" charset="0"/>
              </a:rPr>
              <a:t>BLOQUE 6. LOS VALORES ÉTICOS Y SU RELACIÓN CON LA CIENCIA Y LA TECNOLOGÍA</a:t>
            </a:r>
          </a:p>
          <a:p>
            <a:pPr algn="just"/>
            <a:r>
              <a:rPr lang="es-ES" sz="1400" dirty="0" smtClean="0">
                <a:latin typeface="Century Gothic" pitchFamily="34" charset="0"/>
              </a:rPr>
              <a:t>1.1. Utiliza información de distintas fuentes para analizar la dimensión moral de la ciencia y </a:t>
            </a:r>
          </a:p>
          <a:p>
            <a:pPr algn="just"/>
            <a:r>
              <a:rPr lang="es-ES" sz="1400" dirty="0" smtClean="0">
                <a:latin typeface="Century Gothic" pitchFamily="34" charset="0"/>
              </a:rPr>
              <a:t>la tecnología, evaluando el impacto positivo y negativo que éstas pueden tener en todos los </a:t>
            </a:r>
          </a:p>
          <a:p>
            <a:pPr algn="just"/>
            <a:r>
              <a:rPr lang="es-ES" sz="1400" dirty="0" smtClean="0">
                <a:latin typeface="Century Gothic" pitchFamily="34" charset="0"/>
              </a:rPr>
              <a:t>ámbitos de la vida humana, </a:t>
            </a:r>
          </a:p>
          <a:p>
            <a:pPr algn="just"/>
            <a:r>
              <a:rPr lang="es-ES" sz="1400" dirty="0" smtClean="0">
                <a:latin typeface="Century Gothic" pitchFamily="34" charset="0"/>
              </a:rPr>
              <a:t>1.3. Recurre a su iniciativa personal para exponer sus conclusiones acerca del tema tratado, </a:t>
            </a:r>
          </a:p>
          <a:p>
            <a:pPr algn="just"/>
            <a:r>
              <a:rPr lang="es-ES" sz="1400" dirty="0" smtClean="0">
                <a:latin typeface="Century Gothic" pitchFamily="34" charset="0"/>
              </a:rPr>
              <a:t>utilizando medios informáticos y audiovisuales, de forma argumentada y ordenada racionalmente. </a:t>
            </a:r>
          </a:p>
          <a:p>
            <a:pPr algn="just"/>
            <a:r>
              <a:rPr lang="es-ES" sz="1400" dirty="0" smtClean="0">
                <a:latin typeface="Century Gothic" pitchFamily="34" charset="0"/>
              </a:rPr>
              <a:t>2.1. Destaca el problema y el peligro que representa para el ser humano la </a:t>
            </a:r>
          </a:p>
          <a:p>
            <a:pPr algn="just"/>
            <a:r>
              <a:rPr lang="es-ES" sz="1400" dirty="0" err="1" smtClean="0">
                <a:latin typeface="Century Gothic" pitchFamily="34" charset="0"/>
              </a:rPr>
              <a:t>tecnodependencia</a:t>
            </a:r>
            <a:endParaRPr lang="es-ES" sz="1400" dirty="0" smtClean="0">
              <a:latin typeface="Century Gothic" pitchFamily="34" charset="0"/>
            </a:endParaRPr>
          </a:p>
          <a:p>
            <a:pPr algn="just"/>
            <a:r>
              <a:rPr lang="es-ES" sz="1400" dirty="0" smtClean="0">
                <a:latin typeface="Century Gothic" pitchFamily="34" charset="0"/>
              </a:rPr>
              <a:t>4.2. Diserta, en colaboración grupal, acerca de la idea de “progreso” en la ciencia y su </a:t>
            </a:r>
          </a:p>
          <a:p>
            <a:pPr algn="just"/>
            <a:r>
              <a:rPr lang="es-ES" sz="1400" dirty="0" smtClean="0">
                <a:latin typeface="Century Gothic" pitchFamily="34" charset="0"/>
              </a:rPr>
              <a:t>relación con los valores éticos, el respeto a la dignidad humana y su entorno, elaborando y </a:t>
            </a:r>
          </a:p>
          <a:p>
            <a:pPr algn="just"/>
            <a:r>
              <a:rPr lang="es-ES" sz="1400" dirty="0" smtClean="0">
                <a:latin typeface="Century Gothic" pitchFamily="34" charset="0"/>
              </a:rPr>
              <a:t>exponiendo conclusiones. </a:t>
            </a:r>
          </a:p>
        </p:txBody>
      </p:sp>
      <p:sp>
        <p:nvSpPr>
          <p:cNvPr id="6" name="5 Rectángulo"/>
          <p:cNvSpPr/>
          <p:nvPr/>
        </p:nvSpPr>
        <p:spPr>
          <a:xfrm>
            <a:off x="179512" y="1628800"/>
            <a:ext cx="8964488"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Valores éticos. 1º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4" name="3 Rectángulo"/>
          <p:cNvSpPr/>
          <p:nvPr/>
        </p:nvSpPr>
        <p:spPr>
          <a:xfrm>
            <a:off x="5076056" y="1340768"/>
            <a:ext cx="3025187"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REAL DECRETO 1105/2014</a:t>
            </a:r>
            <a:endParaRPr lang="es-ES" dirty="0">
              <a:latin typeface="Century Gothic" pitchFamily="34" charset="0"/>
            </a:endParaRPr>
          </a:p>
        </p:txBody>
      </p:sp>
      <p:sp>
        <p:nvSpPr>
          <p:cNvPr id="7" name="6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pic>
        <p:nvPicPr>
          <p:cNvPr id="8"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sp>
        <p:nvSpPr>
          <p:cNvPr id="12" name="11 Rectángulo"/>
          <p:cNvSpPr/>
          <p:nvPr/>
        </p:nvSpPr>
        <p:spPr>
          <a:xfrm>
            <a:off x="5580112" y="131148"/>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ESO</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 CuadroTexto"/>
          <p:cNvSpPr txBox="1">
            <a:spLocks noChangeArrowheads="1"/>
          </p:cNvSpPr>
          <p:nvPr/>
        </p:nvSpPr>
        <p:spPr bwMode="auto">
          <a:xfrm>
            <a:off x="395536" y="2204864"/>
            <a:ext cx="8208912" cy="5262979"/>
          </a:xfrm>
          <a:prstGeom prst="rect">
            <a:avLst/>
          </a:prstGeom>
          <a:noFill/>
          <a:ln w="9525">
            <a:noFill/>
            <a:miter lim="800000"/>
            <a:headEnd/>
            <a:tailEnd/>
          </a:ln>
        </p:spPr>
        <p:txBody>
          <a:bodyPr wrap="square">
            <a:spAutoFit/>
          </a:bodyPr>
          <a:lstStyle/>
          <a:p>
            <a:pPr algn="just"/>
            <a:endParaRPr lang="es-ES" sz="1400" dirty="0" smtClean="0">
              <a:latin typeface="Century Gothic" pitchFamily="34" charset="0"/>
            </a:endParaRPr>
          </a:p>
          <a:p>
            <a:pPr algn="just"/>
            <a:r>
              <a:rPr lang="es-ES" sz="1400" b="1" dirty="0" smtClean="0">
                <a:latin typeface="Century Gothic" pitchFamily="34" charset="0"/>
              </a:rPr>
              <a:t>BLOQUE 2. PRODUCCIÓN DE TEXTOS ORALES: EXPRESIÓN E INTERACCIÓN </a:t>
            </a:r>
          </a:p>
          <a:p>
            <a:pPr algn="just"/>
            <a:r>
              <a:rPr lang="es-ES" sz="1400" dirty="0" smtClean="0">
                <a:latin typeface="Century Gothic" pitchFamily="34" charset="0"/>
              </a:rPr>
              <a:t>1. Hace presentaciones breves y ensayadas, bien estructuradas y con apoyo visual (p. e. transparencias o PowerPoint), sobre aspectos concretos de temas de su interés o relacionados con sus estudios u ocupación, y responde a preguntas breves y sencillas de los oyentes sobre el contenido de las mismas</a:t>
            </a:r>
          </a:p>
          <a:p>
            <a:pPr algn="just"/>
            <a:endParaRPr lang="es-ES" sz="1400" dirty="0" smtClean="0">
              <a:latin typeface="Century Gothic" pitchFamily="34" charset="0"/>
            </a:endParaRPr>
          </a:p>
          <a:p>
            <a:pPr algn="just"/>
            <a:r>
              <a:rPr lang="es-ES" sz="1400" b="1" dirty="0" smtClean="0">
                <a:latin typeface="Century Gothic" pitchFamily="34" charset="0"/>
              </a:rPr>
              <a:t>BLOQUE 3: COMPRENSIÓN DE TEXTOS  ESCRITOS</a:t>
            </a:r>
          </a:p>
          <a:p>
            <a:pPr algn="just"/>
            <a:r>
              <a:rPr lang="es-ES" sz="1400" dirty="0" smtClean="0">
                <a:latin typeface="Century Gothic" pitchFamily="34" charset="0"/>
              </a:rPr>
              <a:t>6. Entiende información específica esencial en páginas Web y otros materiales de referencia o consulta claramente estructurados sobre temas relativos a materias académicas, </a:t>
            </a:r>
          </a:p>
          <a:p>
            <a:pPr algn="just"/>
            <a:r>
              <a:rPr lang="es-ES" sz="1400" dirty="0" smtClean="0">
                <a:latin typeface="Century Gothic" pitchFamily="34" charset="0"/>
              </a:rPr>
              <a:t>asuntos ocupacionales, o de su interés</a:t>
            </a:r>
          </a:p>
          <a:p>
            <a:pPr algn="just"/>
            <a:endParaRPr lang="es-ES" sz="1400" dirty="0" smtClean="0">
              <a:latin typeface="Century Gothic" pitchFamily="34" charset="0"/>
            </a:endParaRPr>
          </a:p>
          <a:p>
            <a:pPr algn="just"/>
            <a:r>
              <a:rPr lang="es-ES" sz="1400" b="1" dirty="0" smtClean="0">
                <a:latin typeface="Century Gothic" pitchFamily="34" charset="0"/>
              </a:rPr>
              <a:t>BLOQUE 4. PRODUCCIÓN DE TEXTOS ESCRITOS: EXPRESIÓN E INTERACCIÓN</a:t>
            </a:r>
          </a:p>
          <a:p>
            <a:pPr algn="just"/>
            <a:r>
              <a:rPr lang="es-ES" sz="1400" b="1" dirty="0" smtClean="0">
                <a:latin typeface="Century Gothic" pitchFamily="34" charset="0"/>
              </a:rPr>
              <a:t>1</a:t>
            </a:r>
            <a:r>
              <a:rPr lang="es-ES" sz="1400" dirty="0" smtClean="0">
                <a:latin typeface="Century Gothic" pitchFamily="34" charset="0"/>
              </a:rPr>
              <a:t>. Completa un cuestionario sencillo con información personal y relativa a su formación, </a:t>
            </a:r>
          </a:p>
          <a:p>
            <a:pPr algn="just"/>
            <a:r>
              <a:rPr lang="es-ES" sz="1400" dirty="0" smtClean="0">
                <a:latin typeface="Century Gothic" pitchFamily="34" charset="0"/>
              </a:rPr>
              <a:t>ocupación, intereses o aficiones </a:t>
            </a:r>
          </a:p>
          <a:p>
            <a:pPr algn="just"/>
            <a:r>
              <a:rPr lang="es-ES" sz="1400" dirty="0" smtClean="0">
                <a:latin typeface="Century Gothic" pitchFamily="34" charset="0"/>
              </a:rPr>
              <a:t> 2. Escribe notas y mensajes (SMS, </a:t>
            </a:r>
            <a:r>
              <a:rPr lang="es-ES" sz="1400" dirty="0" err="1" smtClean="0">
                <a:latin typeface="Century Gothic" pitchFamily="34" charset="0"/>
              </a:rPr>
              <a:t>WhatsApp</a:t>
            </a:r>
            <a:r>
              <a:rPr lang="es-ES" sz="1400" dirty="0" smtClean="0">
                <a:latin typeface="Century Gothic" pitchFamily="34" charset="0"/>
              </a:rPr>
              <a:t>, chats), en los que se hacen breves </a:t>
            </a:r>
          </a:p>
          <a:p>
            <a:pPr algn="just"/>
            <a:r>
              <a:rPr lang="es-ES" sz="1400" dirty="0" smtClean="0">
                <a:latin typeface="Century Gothic" pitchFamily="34" charset="0"/>
              </a:rPr>
              <a:t>comentarios o se dan instrucciones e indicaciones relacionadas con actividades y </a:t>
            </a:r>
          </a:p>
          <a:p>
            <a:pPr algn="just"/>
            <a:r>
              <a:rPr lang="es-ES" sz="1400" dirty="0" smtClean="0">
                <a:latin typeface="Century Gothic" pitchFamily="34" charset="0"/>
              </a:rPr>
              <a:t>situaciones de la vida cotidiana y de su interés. </a:t>
            </a:r>
          </a:p>
          <a:p>
            <a:pPr algn="just"/>
            <a:r>
              <a:rPr lang="es-ES" sz="1400" dirty="0" smtClean="0">
                <a:latin typeface="Century Gothic" pitchFamily="34" charset="0"/>
              </a:rPr>
              <a:t>3. Escribe notas, anuncios y mensajes breves (p. e. en </a:t>
            </a:r>
            <a:r>
              <a:rPr lang="es-ES" sz="1400" dirty="0" err="1" smtClean="0">
                <a:latin typeface="Century Gothic" pitchFamily="34" charset="0"/>
              </a:rPr>
              <a:t>Twitter</a:t>
            </a:r>
            <a:r>
              <a:rPr lang="es-ES" sz="1400" dirty="0" smtClean="0">
                <a:latin typeface="Century Gothic" pitchFamily="34" charset="0"/>
              </a:rPr>
              <a:t> o </a:t>
            </a:r>
            <a:r>
              <a:rPr lang="es-ES" sz="1400" dirty="0" err="1" smtClean="0">
                <a:latin typeface="Century Gothic" pitchFamily="34" charset="0"/>
              </a:rPr>
              <a:t>Facebook</a:t>
            </a:r>
            <a:r>
              <a:rPr lang="es-ES" sz="1400" dirty="0" smtClean="0">
                <a:latin typeface="Century Gothic" pitchFamily="34" charset="0"/>
              </a:rPr>
              <a:t>) relacionados con actividades y situaciones de la vida cotidiana, de su interés personal </a:t>
            </a:r>
            <a:r>
              <a:rPr lang="es-ES" sz="1400" dirty="0" err="1" smtClean="0">
                <a:latin typeface="Century Gothic" pitchFamily="34" charset="0"/>
              </a:rPr>
              <a:t>osobre</a:t>
            </a:r>
            <a:r>
              <a:rPr lang="es-ES" sz="1400" dirty="0" smtClean="0">
                <a:latin typeface="Century Gothic" pitchFamily="34" charset="0"/>
              </a:rPr>
              <a:t> temas de actualidad, respetando las convenciones y normas de cortesía y de la </a:t>
            </a:r>
            <a:r>
              <a:rPr lang="es-ES" sz="1400" dirty="0" err="1" smtClean="0">
                <a:latin typeface="Century Gothic" pitchFamily="34" charset="0"/>
              </a:rPr>
              <a:t>netiqueta</a:t>
            </a:r>
            <a:r>
              <a:rPr lang="es-ES" sz="1400" dirty="0" smtClean="0">
                <a:latin typeface="Century Gothic" pitchFamily="34" charset="0"/>
              </a:rPr>
              <a:t>.</a:t>
            </a:r>
          </a:p>
          <a:p>
            <a:pPr algn="just"/>
            <a:endParaRPr lang="es-ES" sz="1400" dirty="0" smtClean="0">
              <a:latin typeface="Century Gothic" pitchFamily="34" charset="0"/>
            </a:endParaRPr>
          </a:p>
          <a:p>
            <a:pPr algn="just"/>
            <a:endParaRPr lang="es-ES" sz="1400" dirty="0" smtClean="0">
              <a:latin typeface="Century Gothic" pitchFamily="34" charset="0"/>
            </a:endParaRPr>
          </a:p>
          <a:p>
            <a:pPr algn="just"/>
            <a:endParaRPr lang="es-ES" sz="1400" dirty="0" smtClean="0">
              <a:latin typeface="Century Gothic" pitchFamily="34" charset="0"/>
            </a:endParaRPr>
          </a:p>
        </p:txBody>
      </p:sp>
      <p:sp>
        <p:nvSpPr>
          <p:cNvPr id="6" name="5 Rectángulo"/>
          <p:cNvSpPr/>
          <p:nvPr/>
        </p:nvSpPr>
        <p:spPr>
          <a:xfrm>
            <a:off x="179512" y="1628800"/>
            <a:ext cx="8964488"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Primera Lengua Extranjera. 1º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4" name="3 Rectángulo"/>
          <p:cNvSpPr/>
          <p:nvPr/>
        </p:nvSpPr>
        <p:spPr>
          <a:xfrm>
            <a:off x="5076056" y="1340768"/>
            <a:ext cx="3025187"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REAL DECRETO 1105/2014</a:t>
            </a:r>
            <a:endParaRPr lang="es-ES" dirty="0">
              <a:latin typeface="Century Gothic" pitchFamily="34" charset="0"/>
            </a:endParaRPr>
          </a:p>
        </p:txBody>
      </p:sp>
      <p:sp>
        <p:nvSpPr>
          <p:cNvPr id="7" name="6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pic>
        <p:nvPicPr>
          <p:cNvPr id="8"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sp>
        <p:nvSpPr>
          <p:cNvPr id="9" name="8 Rectángulo"/>
          <p:cNvSpPr/>
          <p:nvPr/>
        </p:nvSpPr>
        <p:spPr>
          <a:xfrm>
            <a:off x="5580112" y="131148"/>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ESO</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79512" y="1628800"/>
            <a:ext cx="8964488"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Matemáticas orientadas a las enseñanzas </a:t>
            </a:r>
            <a:r>
              <a:rPr lang="es-ES" sz="320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acad</a:t>
            </a: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3º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5" name="10 CuadroTexto"/>
          <p:cNvSpPr txBox="1">
            <a:spLocks noChangeArrowheads="1"/>
          </p:cNvSpPr>
          <p:nvPr/>
        </p:nvSpPr>
        <p:spPr bwMode="auto">
          <a:xfrm>
            <a:off x="395536" y="2204864"/>
            <a:ext cx="8208912" cy="3539430"/>
          </a:xfrm>
          <a:prstGeom prst="rect">
            <a:avLst/>
          </a:prstGeom>
          <a:noFill/>
          <a:ln w="9525">
            <a:noFill/>
            <a:miter lim="800000"/>
            <a:headEnd/>
            <a:tailEnd/>
          </a:ln>
        </p:spPr>
        <p:txBody>
          <a:bodyPr wrap="square">
            <a:spAutoFit/>
          </a:bodyPr>
          <a:lstStyle/>
          <a:p>
            <a:pPr algn="just"/>
            <a:endParaRPr lang="es-ES" sz="1400" dirty="0" smtClean="0">
              <a:latin typeface="Century Gothic" pitchFamily="34" charset="0"/>
            </a:endParaRPr>
          </a:p>
          <a:p>
            <a:pPr algn="just"/>
            <a:r>
              <a:rPr lang="es-ES" sz="1400" b="1" dirty="0" smtClean="0">
                <a:latin typeface="Century Gothic" pitchFamily="34" charset="0"/>
              </a:rPr>
              <a:t>BLOQUE 2. NÚMEROS Y ÁLGEBRA</a:t>
            </a:r>
          </a:p>
          <a:p>
            <a:pPr algn="just"/>
            <a:r>
              <a:rPr lang="es-ES" sz="1400" dirty="0" smtClean="0">
                <a:latin typeface="Century Gothic" pitchFamily="34" charset="0"/>
              </a:rPr>
              <a:t>2.1. Opera con eficacia empleando cálculo mental, algoritmos de lápiz y papel, calculadora o programas informáticos, y utilizando la notación más adecuada. </a:t>
            </a:r>
          </a:p>
          <a:p>
            <a:pPr algn="just"/>
            <a:endParaRPr lang="es-ES" sz="1400" b="1" dirty="0" smtClean="0">
              <a:latin typeface="Century Gothic" pitchFamily="34" charset="0"/>
            </a:endParaRPr>
          </a:p>
          <a:p>
            <a:pPr algn="just"/>
            <a:r>
              <a:rPr lang="es-ES" sz="1400" b="1" dirty="0" smtClean="0">
                <a:latin typeface="Century Gothic" pitchFamily="34" charset="0"/>
              </a:rPr>
              <a:t>BLOQUE 3. GEOMETRÍA</a:t>
            </a:r>
          </a:p>
          <a:p>
            <a:pPr algn="just"/>
            <a:r>
              <a:rPr lang="es-ES" sz="1400" dirty="0" smtClean="0">
                <a:latin typeface="Century Gothic" pitchFamily="34" charset="0"/>
              </a:rPr>
              <a:t>2.1. Utiliza las herramientas tecnológicas, estrategias y fórmulas apropiadas para calcular ángulos, longitudes, áreas y volúmenes de cuerpos y figuras geométricas.</a:t>
            </a:r>
          </a:p>
          <a:p>
            <a:pPr algn="just"/>
            <a:r>
              <a:rPr lang="es-ES" sz="1400" dirty="0" smtClean="0">
                <a:latin typeface="Century Gothic" pitchFamily="34" charset="0"/>
              </a:rPr>
              <a:t>3.6.  Utiliza recursos tecnológicos interactivos para crear  figuras geométricas y observar sus propiedades y características.</a:t>
            </a:r>
          </a:p>
          <a:p>
            <a:pPr algn="just"/>
            <a:endParaRPr lang="es-ES" sz="1400" dirty="0" smtClean="0">
              <a:latin typeface="Century Gothic" pitchFamily="34" charset="0"/>
            </a:endParaRPr>
          </a:p>
          <a:p>
            <a:pPr algn="just"/>
            <a:r>
              <a:rPr lang="es-ES" sz="1400" b="1" dirty="0" smtClean="0">
                <a:latin typeface="Century Gothic" pitchFamily="34" charset="0"/>
              </a:rPr>
              <a:t>BLOQUE 5. ESTADÍSTICA Y PROBABILIDAD</a:t>
            </a:r>
          </a:p>
          <a:p>
            <a:pPr algn="just"/>
            <a:r>
              <a:rPr lang="es-ES" sz="1400" dirty="0" smtClean="0">
                <a:latin typeface="Century Gothic" pitchFamily="34" charset="0"/>
              </a:rPr>
              <a:t>4.2. Representa datos mediante tablas y gráficos estadísticos utilizando los medios tecnológicos más  adecuados. </a:t>
            </a:r>
          </a:p>
          <a:p>
            <a:pPr algn="just"/>
            <a:r>
              <a:rPr lang="es-ES" sz="1400" dirty="0" smtClean="0">
                <a:latin typeface="Century Gothic" pitchFamily="34" charset="0"/>
              </a:rPr>
              <a:t>4.3.  Calcula e interpreta los parámetros estadísticos de una distribución de datos utilizando los medios más adecuados (lápiz y papel, calculadora u ordenador). </a:t>
            </a:r>
          </a:p>
        </p:txBody>
      </p:sp>
      <p:sp>
        <p:nvSpPr>
          <p:cNvPr id="6" name="5 Rectángulo"/>
          <p:cNvSpPr/>
          <p:nvPr/>
        </p:nvSpPr>
        <p:spPr>
          <a:xfrm>
            <a:off x="5076056" y="1340768"/>
            <a:ext cx="3025187"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REAL DECRETO 1105/2014</a:t>
            </a:r>
            <a:endParaRPr lang="es-ES" dirty="0">
              <a:latin typeface="Century Gothic" pitchFamily="34" charset="0"/>
            </a:endParaRPr>
          </a:p>
        </p:txBody>
      </p:sp>
      <p:sp>
        <p:nvSpPr>
          <p:cNvPr id="7" name="6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pic>
        <p:nvPicPr>
          <p:cNvPr id="8"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sp>
        <p:nvSpPr>
          <p:cNvPr id="9" name="8 Rectángulo"/>
          <p:cNvSpPr/>
          <p:nvPr/>
        </p:nvSpPr>
        <p:spPr>
          <a:xfrm>
            <a:off x="5580112" y="131148"/>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ESO</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79512" y="1628800"/>
            <a:ext cx="8964488"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Matemáticas orientadas a las enseñanzas </a:t>
            </a:r>
            <a:r>
              <a:rPr lang="es-ES" sz="320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acad</a:t>
            </a: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3º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5" name="10 CuadroTexto"/>
          <p:cNvSpPr txBox="1">
            <a:spLocks noChangeArrowheads="1"/>
          </p:cNvSpPr>
          <p:nvPr/>
        </p:nvSpPr>
        <p:spPr bwMode="auto">
          <a:xfrm>
            <a:off x="395536" y="2204864"/>
            <a:ext cx="8208912" cy="4401205"/>
          </a:xfrm>
          <a:prstGeom prst="rect">
            <a:avLst/>
          </a:prstGeom>
          <a:noFill/>
          <a:ln w="9525">
            <a:noFill/>
            <a:miter lim="800000"/>
            <a:headEnd/>
            <a:tailEnd/>
          </a:ln>
        </p:spPr>
        <p:txBody>
          <a:bodyPr wrap="square">
            <a:spAutoFit/>
          </a:bodyPr>
          <a:lstStyle/>
          <a:p>
            <a:pPr algn="just"/>
            <a:endParaRPr lang="es-ES" sz="1400" dirty="0" smtClean="0">
              <a:latin typeface="Century Gothic" pitchFamily="34" charset="0"/>
            </a:endParaRPr>
          </a:p>
          <a:p>
            <a:pPr algn="just"/>
            <a:r>
              <a:rPr lang="es-ES" sz="1400" b="1" dirty="0" smtClean="0">
                <a:latin typeface="Century Gothic" pitchFamily="34" charset="0"/>
              </a:rPr>
              <a:t>BLOQUE 1. PROCESOS, MÉTODOS Y ACTITUDES EN MATEMÁTICAS</a:t>
            </a:r>
          </a:p>
          <a:p>
            <a:pPr algn="just"/>
            <a:r>
              <a:rPr lang="es-ES" sz="1400" dirty="0" smtClean="0">
                <a:latin typeface="Century Gothic" pitchFamily="34" charset="0"/>
              </a:rPr>
              <a:t>11.1.  Selecciona herramientas tecnológicas adecuadas </a:t>
            </a:r>
            <a:r>
              <a:rPr lang="es-ES" sz="1400" dirty="0" err="1" smtClean="0">
                <a:latin typeface="Century Gothic" pitchFamily="34" charset="0"/>
              </a:rPr>
              <a:t>ylas</a:t>
            </a:r>
            <a:r>
              <a:rPr lang="es-ES" sz="1400" dirty="0" smtClean="0">
                <a:latin typeface="Century Gothic" pitchFamily="34" charset="0"/>
              </a:rPr>
              <a:t> utiliza para la realización de cálculos numéricos,  algebraicos o estadísticos cuando la dificultad de los </a:t>
            </a:r>
          </a:p>
          <a:p>
            <a:pPr algn="just"/>
            <a:r>
              <a:rPr lang="es-ES" sz="1400" dirty="0" smtClean="0">
                <a:latin typeface="Century Gothic" pitchFamily="34" charset="0"/>
              </a:rPr>
              <a:t>mismos impide o no aconseja hacerlos manualmente. </a:t>
            </a:r>
          </a:p>
          <a:p>
            <a:pPr algn="just"/>
            <a:r>
              <a:rPr lang="es-ES" sz="1400" dirty="0" smtClean="0">
                <a:latin typeface="Century Gothic" pitchFamily="34" charset="0"/>
              </a:rPr>
              <a:t>11.2. Utiliza medios tecnológicos para hacer representaciones gráficas s con expresiones  algebraicas complejas y extraer información cualitativa y cuantitativa sobre ellas. </a:t>
            </a:r>
          </a:p>
          <a:p>
            <a:pPr algn="just"/>
            <a:r>
              <a:rPr lang="es-ES" sz="1400" dirty="0" smtClean="0">
                <a:latin typeface="Century Gothic" pitchFamily="34" charset="0"/>
              </a:rPr>
              <a:t>11.3. Diseña representaciones gráficas para explicar el proceso seguido en la solución de problemas, mediante la utilización de medios tecnológicos. </a:t>
            </a:r>
          </a:p>
          <a:p>
            <a:pPr algn="just"/>
            <a:r>
              <a:rPr lang="es-ES" sz="1400" dirty="0" smtClean="0">
                <a:latin typeface="Century Gothic" pitchFamily="34" charset="0"/>
              </a:rPr>
              <a:t>11.4. Recrea entornos y objetos geométricos con  herramientas tecnológicas interactivas para mostrar,  analizar y comprender propiedades geométricas. </a:t>
            </a:r>
          </a:p>
          <a:p>
            <a:pPr algn="just"/>
            <a:r>
              <a:rPr lang="es-ES" sz="1400" dirty="0" smtClean="0">
                <a:latin typeface="Century Gothic" pitchFamily="34" charset="0"/>
              </a:rPr>
              <a:t>12.1. Elabora documentos digitales propios (texto, presentación, imagen, video, sonido,…), como resultado del proceso de búsqueda, análisis y selección de información relevante, con la herramienta tecnológica adecuada, y los comparte para su discusión o difusión. </a:t>
            </a:r>
          </a:p>
          <a:p>
            <a:pPr algn="just"/>
            <a:r>
              <a:rPr lang="es-ES" sz="1400" dirty="0" smtClean="0">
                <a:latin typeface="Century Gothic" pitchFamily="34" charset="0"/>
              </a:rPr>
              <a:t>12.2. Utiliza los recursos creados para apoyar la exposición oral de los contenidos trabajados en el aula. </a:t>
            </a:r>
          </a:p>
          <a:p>
            <a:pPr algn="just"/>
            <a:r>
              <a:rPr lang="es-ES" sz="1400" dirty="0" smtClean="0">
                <a:latin typeface="Century Gothic" pitchFamily="34" charset="0"/>
              </a:rPr>
              <a:t>12.3.  Usa adecuadamente los medios tecnológicos para estructurar y mejorar su proceso de aprendizaje recogiendo la información de las actividades, analizando puntos fuertes </a:t>
            </a:r>
          </a:p>
          <a:p>
            <a:pPr algn="just"/>
            <a:r>
              <a:rPr lang="es-ES" sz="1400" dirty="0" smtClean="0">
                <a:latin typeface="Century Gothic" pitchFamily="34" charset="0"/>
              </a:rPr>
              <a:t>y débiles de su proceso académico y estableciendo pautas de mejora..</a:t>
            </a:r>
          </a:p>
          <a:p>
            <a:pPr algn="just"/>
            <a:endParaRPr lang="es-ES" sz="1400" dirty="0" smtClean="0">
              <a:latin typeface="Century Gothic" pitchFamily="34" charset="0"/>
            </a:endParaRPr>
          </a:p>
        </p:txBody>
      </p:sp>
      <p:sp>
        <p:nvSpPr>
          <p:cNvPr id="6" name="5 Rectángulo"/>
          <p:cNvSpPr/>
          <p:nvPr/>
        </p:nvSpPr>
        <p:spPr>
          <a:xfrm>
            <a:off x="5076056" y="1340768"/>
            <a:ext cx="3025187"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REAL DECRETO 1105/2014</a:t>
            </a:r>
            <a:endParaRPr lang="es-ES" dirty="0">
              <a:latin typeface="Century Gothic" pitchFamily="34" charset="0"/>
            </a:endParaRPr>
          </a:p>
        </p:txBody>
      </p:sp>
      <p:sp>
        <p:nvSpPr>
          <p:cNvPr id="7" name="6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pic>
        <p:nvPicPr>
          <p:cNvPr id="8"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sp>
        <p:nvSpPr>
          <p:cNvPr id="9" name="8 Rectángulo"/>
          <p:cNvSpPr/>
          <p:nvPr/>
        </p:nvSpPr>
        <p:spPr>
          <a:xfrm>
            <a:off x="5580112" y="131148"/>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ESO</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79512" y="1628800"/>
            <a:ext cx="8964488"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Matemáticas orientadas a las enseñanzas </a:t>
            </a:r>
            <a:r>
              <a:rPr lang="es-ES" sz="320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acad</a:t>
            </a: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3º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5" name="10 CuadroTexto"/>
          <p:cNvSpPr txBox="1">
            <a:spLocks noChangeArrowheads="1"/>
          </p:cNvSpPr>
          <p:nvPr/>
        </p:nvSpPr>
        <p:spPr bwMode="auto">
          <a:xfrm>
            <a:off x="395536" y="2204864"/>
            <a:ext cx="8208912" cy="2893100"/>
          </a:xfrm>
          <a:prstGeom prst="rect">
            <a:avLst/>
          </a:prstGeom>
          <a:noFill/>
          <a:ln w="9525">
            <a:noFill/>
            <a:miter lim="800000"/>
            <a:headEnd/>
            <a:tailEnd/>
          </a:ln>
        </p:spPr>
        <p:txBody>
          <a:bodyPr wrap="square">
            <a:spAutoFit/>
          </a:bodyPr>
          <a:lstStyle/>
          <a:p>
            <a:pPr algn="just"/>
            <a:endParaRPr lang="es-ES" sz="1400" dirty="0" smtClean="0">
              <a:latin typeface="Century Gothic" pitchFamily="34" charset="0"/>
            </a:endParaRPr>
          </a:p>
          <a:p>
            <a:pPr algn="just"/>
            <a:r>
              <a:rPr lang="es-ES" sz="1400" b="1" dirty="0" smtClean="0">
                <a:latin typeface="Century Gothic" pitchFamily="34" charset="0"/>
              </a:rPr>
              <a:t>BLOQUE 3. GEOMETRÍA</a:t>
            </a:r>
          </a:p>
          <a:p>
            <a:pPr algn="just"/>
            <a:r>
              <a:rPr lang="es-ES" sz="1400" dirty="0" smtClean="0">
                <a:latin typeface="Century Gothic" pitchFamily="34" charset="0"/>
              </a:rPr>
              <a:t>4.2.  Genera creaciones propias mediante la composición de movimientos, empleando herramientas tecnológicas cuando sea necesario</a:t>
            </a:r>
          </a:p>
          <a:p>
            <a:pPr algn="just"/>
            <a:endParaRPr lang="es-ES" sz="1400" b="1" dirty="0" smtClean="0">
              <a:latin typeface="Century Gothic" pitchFamily="34" charset="0"/>
            </a:endParaRPr>
          </a:p>
          <a:p>
            <a:pPr algn="just"/>
            <a:r>
              <a:rPr lang="es-ES" sz="1400" b="1" dirty="0" smtClean="0">
                <a:latin typeface="Century Gothic" pitchFamily="34" charset="0"/>
              </a:rPr>
              <a:t>BLOQUE 5. ESTADÍSTICA Y PROBABILIDAD</a:t>
            </a:r>
          </a:p>
          <a:p>
            <a:pPr algn="just"/>
            <a:r>
              <a:rPr lang="es-ES" sz="1400" dirty="0" smtClean="0">
                <a:latin typeface="Century Gothic" pitchFamily="34" charset="0"/>
              </a:rPr>
              <a:t>1.5. Construye, con la ayuda de herramientas  tecnológicas si fuese necesario, gráficos estadísticos adecuados a distintas situaciones relacionadas con variables asociadas a problemas sociales, económicos y de la vida cotidiana.</a:t>
            </a:r>
          </a:p>
          <a:p>
            <a:pPr algn="just"/>
            <a:r>
              <a:rPr lang="es-ES" sz="1400" dirty="0" smtClean="0">
                <a:latin typeface="Century Gothic" pitchFamily="34" charset="0"/>
              </a:rPr>
              <a:t>3.2. Emplea la calculadora y medios tecnológicos para organizar los datos, generar gráficos estadísticos y calcular  parámetros de tendencia central y dispersión. </a:t>
            </a:r>
          </a:p>
          <a:p>
            <a:pPr algn="just"/>
            <a:r>
              <a:rPr lang="es-ES" sz="1400" dirty="0" smtClean="0">
                <a:latin typeface="Century Gothic" pitchFamily="34" charset="0"/>
              </a:rPr>
              <a:t>3.3. Emplea medios tecnológicos para comunicar  información resumida y relevante sobre una variable  estadística analizada.</a:t>
            </a:r>
          </a:p>
        </p:txBody>
      </p:sp>
      <p:sp>
        <p:nvSpPr>
          <p:cNvPr id="6" name="5 Rectángulo"/>
          <p:cNvSpPr/>
          <p:nvPr/>
        </p:nvSpPr>
        <p:spPr>
          <a:xfrm>
            <a:off x="5076056" y="1340768"/>
            <a:ext cx="3025187"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REAL DECRETO 1105/2014</a:t>
            </a:r>
            <a:endParaRPr lang="es-ES" dirty="0">
              <a:latin typeface="Century Gothic" pitchFamily="34" charset="0"/>
            </a:endParaRPr>
          </a:p>
        </p:txBody>
      </p:sp>
      <p:sp>
        <p:nvSpPr>
          <p:cNvPr id="7" name="6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pic>
        <p:nvPicPr>
          <p:cNvPr id="8"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sp>
        <p:nvSpPr>
          <p:cNvPr id="9" name="8 Rectángulo"/>
          <p:cNvSpPr/>
          <p:nvPr/>
        </p:nvSpPr>
        <p:spPr>
          <a:xfrm>
            <a:off x="5580112" y="131148"/>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ESO</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79512" y="1628800"/>
            <a:ext cx="8964488"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Matemáticas orientadas a las enseñanzas </a:t>
            </a:r>
            <a:r>
              <a:rPr lang="es-ES" sz="320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aplic</a:t>
            </a: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3º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5" name="10 CuadroTexto"/>
          <p:cNvSpPr txBox="1">
            <a:spLocks noChangeArrowheads="1"/>
          </p:cNvSpPr>
          <p:nvPr/>
        </p:nvSpPr>
        <p:spPr bwMode="auto">
          <a:xfrm>
            <a:off x="395536" y="2204864"/>
            <a:ext cx="8208912" cy="4401205"/>
          </a:xfrm>
          <a:prstGeom prst="rect">
            <a:avLst/>
          </a:prstGeom>
          <a:noFill/>
          <a:ln w="9525">
            <a:noFill/>
            <a:miter lim="800000"/>
            <a:headEnd/>
            <a:tailEnd/>
          </a:ln>
        </p:spPr>
        <p:txBody>
          <a:bodyPr wrap="square">
            <a:spAutoFit/>
          </a:bodyPr>
          <a:lstStyle/>
          <a:p>
            <a:pPr algn="just"/>
            <a:endParaRPr lang="es-ES" sz="1400" dirty="0" smtClean="0">
              <a:latin typeface="Century Gothic" pitchFamily="34" charset="0"/>
            </a:endParaRPr>
          </a:p>
          <a:p>
            <a:pPr algn="just"/>
            <a:r>
              <a:rPr lang="es-ES" sz="1400" b="1" dirty="0" smtClean="0">
                <a:latin typeface="Century Gothic" pitchFamily="34" charset="0"/>
              </a:rPr>
              <a:t>BLOQUE 1. PROCESOS, MÉTODOS Y ACTITUDES EN MATEMÁTICAS </a:t>
            </a:r>
          </a:p>
          <a:p>
            <a:pPr algn="just"/>
            <a:r>
              <a:rPr lang="es-ES" sz="1400" dirty="0" smtClean="0">
                <a:latin typeface="Century Gothic" pitchFamily="34" charset="0"/>
              </a:rPr>
              <a:t>6.5.  Realiza simulaciones y predicciones, en el contexto real, para valorar la adecuación y las limitaciones de los  modelos, proponiendo mejoras que aumenten su eficacia.. </a:t>
            </a:r>
          </a:p>
          <a:p>
            <a:pPr algn="just"/>
            <a:r>
              <a:rPr lang="es-ES" sz="1400" dirty="0" smtClean="0">
                <a:latin typeface="Century Gothic" pitchFamily="34" charset="0"/>
              </a:rPr>
              <a:t>11.1. Selecciona herramientas tecnológicas adecuadas y las utiliza para la realización de cálculos numéricos,  algebraicos o estadísticos cuando la dificultad de los  mismos impide.</a:t>
            </a:r>
          </a:p>
          <a:p>
            <a:pPr algn="just"/>
            <a:r>
              <a:rPr lang="es-ES" sz="1400" dirty="0" smtClean="0">
                <a:latin typeface="Century Gothic" pitchFamily="34" charset="0"/>
              </a:rPr>
              <a:t>11.2. Utiliza medios tecnológicos para hacer representaciones gráficas con expresiones algebraicas complejas y extraer información cualitativa y cuantitativa sobre ellas. </a:t>
            </a:r>
          </a:p>
          <a:p>
            <a:pPr algn="just"/>
            <a:r>
              <a:rPr lang="es-ES" sz="1400" dirty="0" smtClean="0">
                <a:latin typeface="Century Gothic" pitchFamily="34" charset="0"/>
              </a:rPr>
              <a:t>11.3. Diseña representaciones gráficas para explicar el proceso seguido en la solución de problemas, mediante la utilización de medios tecnológicos. </a:t>
            </a:r>
          </a:p>
          <a:p>
            <a:pPr algn="just"/>
            <a:r>
              <a:rPr lang="es-ES" sz="1400" dirty="0" smtClean="0">
                <a:latin typeface="Century Gothic" pitchFamily="34" charset="0"/>
              </a:rPr>
              <a:t>11.4. Recrea entornos y objetos geométricos con herramientas tecnológicas interactivas para mostrar, analizar y comprender propiedades geométricas. </a:t>
            </a:r>
          </a:p>
          <a:p>
            <a:pPr algn="just"/>
            <a:r>
              <a:rPr lang="es-ES" sz="1400" dirty="0" smtClean="0">
                <a:latin typeface="Century Gothic" pitchFamily="34" charset="0"/>
              </a:rPr>
              <a:t>12.1. Elabora documentos digitales propios (texto, presentación, imagen, video, sonido,…), como resultado del proceso de búsqueda, análisis y selección de información, con la herramienta tecnológica adecuada, y los comparte para su discusión o difusión. </a:t>
            </a:r>
          </a:p>
          <a:p>
            <a:pPr algn="just"/>
            <a:r>
              <a:rPr lang="es-ES" sz="1400" dirty="0" smtClean="0">
                <a:latin typeface="Century Gothic" pitchFamily="34" charset="0"/>
              </a:rPr>
              <a:t>12.2. Utiliza los recursos creados para apoyar la exposición oral de los contenidos trabajados en el aula. </a:t>
            </a:r>
          </a:p>
          <a:p>
            <a:pPr algn="just"/>
            <a:r>
              <a:rPr lang="es-ES" sz="1400" dirty="0" smtClean="0">
                <a:latin typeface="Century Gothic" pitchFamily="34" charset="0"/>
              </a:rPr>
              <a:t>12.3.  Usa adecuadamente los medios tecnológicos para estructurar y mejorar su proceso de aprendizaje recogiendo la información de las actividades, analizando puntos fuertes </a:t>
            </a:r>
          </a:p>
          <a:p>
            <a:pPr algn="just"/>
            <a:r>
              <a:rPr lang="es-ES" sz="1400" dirty="0" smtClean="0">
                <a:latin typeface="Century Gothic" pitchFamily="34" charset="0"/>
              </a:rPr>
              <a:t>y débiles de su proceso académico y estableciendo pautas de mejora. </a:t>
            </a:r>
          </a:p>
        </p:txBody>
      </p:sp>
      <p:sp>
        <p:nvSpPr>
          <p:cNvPr id="6" name="5 Rectángulo"/>
          <p:cNvSpPr/>
          <p:nvPr/>
        </p:nvSpPr>
        <p:spPr>
          <a:xfrm>
            <a:off x="5076056" y="1340768"/>
            <a:ext cx="3025187"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REAL DECRETO 1105/2014</a:t>
            </a:r>
            <a:endParaRPr lang="es-ES" dirty="0">
              <a:latin typeface="Century Gothic" pitchFamily="34" charset="0"/>
            </a:endParaRPr>
          </a:p>
        </p:txBody>
      </p:sp>
      <p:sp>
        <p:nvSpPr>
          <p:cNvPr id="7" name="6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pic>
        <p:nvPicPr>
          <p:cNvPr id="8"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sp>
        <p:nvSpPr>
          <p:cNvPr id="9" name="8 Rectángulo"/>
          <p:cNvSpPr/>
          <p:nvPr/>
        </p:nvSpPr>
        <p:spPr>
          <a:xfrm>
            <a:off x="5580112" y="131148"/>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ESO</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7 Rectángulo"/>
          <p:cNvSpPr/>
          <p:nvPr/>
        </p:nvSpPr>
        <p:spPr>
          <a:xfrm>
            <a:off x="0" y="1556792"/>
            <a:ext cx="6727712"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Biología y Geología 4º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20" name="10 CuadroTexto"/>
          <p:cNvSpPr txBox="1">
            <a:spLocks noChangeArrowheads="1"/>
          </p:cNvSpPr>
          <p:nvPr/>
        </p:nvSpPr>
        <p:spPr bwMode="auto">
          <a:xfrm>
            <a:off x="323528" y="2060848"/>
            <a:ext cx="8208912" cy="738664"/>
          </a:xfrm>
          <a:prstGeom prst="rect">
            <a:avLst/>
          </a:prstGeom>
          <a:noFill/>
          <a:ln w="9525">
            <a:noFill/>
            <a:miter lim="800000"/>
            <a:headEnd/>
            <a:tailEnd/>
          </a:ln>
        </p:spPr>
        <p:txBody>
          <a:bodyPr wrap="square">
            <a:spAutoFit/>
          </a:bodyPr>
          <a:lstStyle/>
          <a:p>
            <a:pPr algn="just"/>
            <a:r>
              <a:rPr lang="es-ES" sz="1400" b="1" dirty="0" smtClean="0">
                <a:latin typeface="Century Gothic" pitchFamily="34" charset="0"/>
              </a:rPr>
              <a:t>BLOQUE 7. PROYECTO DE INVESTIGACIÓN</a:t>
            </a:r>
          </a:p>
          <a:p>
            <a:pPr algn="just"/>
            <a:r>
              <a:rPr lang="es-ES" sz="1400" dirty="0" smtClean="0">
                <a:latin typeface="Century Gothic" pitchFamily="34" charset="0"/>
              </a:rPr>
              <a:t>3.1. Utiliza diferentes fuentes de información, apoyándose en las TIC, para la elaboración y </a:t>
            </a:r>
          </a:p>
          <a:p>
            <a:pPr algn="just"/>
            <a:r>
              <a:rPr lang="es-ES" sz="1400" dirty="0" smtClean="0">
                <a:latin typeface="Century Gothic" pitchFamily="34" charset="0"/>
              </a:rPr>
              <a:t>presentación de sus investigaciones</a:t>
            </a:r>
            <a:endParaRPr lang="es-ES" sz="1400" b="0" dirty="0">
              <a:latin typeface="Century Gothic" pitchFamily="34" charset="0"/>
            </a:endParaRPr>
          </a:p>
        </p:txBody>
      </p:sp>
      <p:sp>
        <p:nvSpPr>
          <p:cNvPr id="22" name="21 Rectángulo"/>
          <p:cNvSpPr/>
          <p:nvPr/>
        </p:nvSpPr>
        <p:spPr>
          <a:xfrm>
            <a:off x="0" y="2708920"/>
            <a:ext cx="9144000" cy="523220"/>
          </a:xfrm>
          <a:prstGeom prst="rect">
            <a:avLst/>
          </a:prstGeom>
          <a:noFill/>
        </p:spPr>
        <p:txBody>
          <a:bodyPr wrap="square">
            <a:spAutoFit/>
          </a:bodyPr>
          <a:lstStyle/>
          <a:p>
            <a:pPr>
              <a:defRPr/>
            </a:pPr>
            <a:r>
              <a:rPr lang="es-ES" sz="28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Ciencia aplicada a la actividad profesional 4º</a:t>
            </a:r>
            <a:endParaRPr lang="es-ES" sz="28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28" name="10 CuadroTexto"/>
          <p:cNvSpPr txBox="1">
            <a:spLocks noChangeArrowheads="1"/>
          </p:cNvSpPr>
          <p:nvPr/>
        </p:nvSpPr>
        <p:spPr bwMode="auto">
          <a:xfrm>
            <a:off x="395536" y="3128769"/>
            <a:ext cx="8748464" cy="3108543"/>
          </a:xfrm>
          <a:prstGeom prst="rect">
            <a:avLst/>
          </a:prstGeom>
          <a:noFill/>
          <a:ln w="9525">
            <a:noFill/>
            <a:miter lim="800000"/>
            <a:headEnd/>
            <a:tailEnd/>
          </a:ln>
        </p:spPr>
        <p:txBody>
          <a:bodyPr wrap="square">
            <a:spAutoFit/>
          </a:bodyPr>
          <a:lstStyle/>
          <a:p>
            <a:pPr algn="just"/>
            <a:r>
              <a:rPr lang="es-ES" sz="1400" b="1" dirty="0" smtClean="0">
                <a:latin typeface="Century Gothic" pitchFamily="34" charset="0"/>
              </a:rPr>
              <a:t>BLOQUE 1. TÉCNICAS INSTRUMENTALES BÁSICAS </a:t>
            </a:r>
          </a:p>
          <a:p>
            <a:pPr algn="just"/>
            <a:r>
              <a:rPr lang="es-ES" sz="1400" dirty="0" smtClean="0">
                <a:latin typeface="Century Gothic" pitchFamily="34" charset="0"/>
              </a:rPr>
              <a:t>3.1. Recoge y relaciona datos obtenidos por distintos medios para transferir información de carácter científico  (</a:t>
            </a:r>
            <a:r>
              <a:rPr lang="es-ES" sz="1400" i="1" dirty="0" smtClean="0">
                <a:latin typeface="Century Gothic" pitchFamily="34" charset="0"/>
              </a:rPr>
              <a:t>Utilización de herramientas TIC para el trabajo experimental del laboratorio</a:t>
            </a:r>
            <a:r>
              <a:rPr lang="es-ES" sz="1400" dirty="0" smtClean="0">
                <a:latin typeface="Century Gothic" pitchFamily="34" charset="0"/>
              </a:rPr>
              <a:t>)</a:t>
            </a:r>
          </a:p>
          <a:p>
            <a:pPr algn="just"/>
            <a:endParaRPr lang="es-ES" sz="1400" b="1" dirty="0" smtClean="0">
              <a:latin typeface="Century Gothic" pitchFamily="34" charset="0"/>
            </a:endParaRPr>
          </a:p>
          <a:p>
            <a:pPr algn="just"/>
            <a:r>
              <a:rPr lang="es-ES" sz="1400" b="1" dirty="0" smtClean="0">
                <a:latin typeface="Century Gothic" pitchFamily="34" charset="0"/>
              </a:rPr>
              <a:t>BLOQUE 3. INVESTIGACIÓN, DESARROLLO E INNOVACIÓN (I+D+I)</a:t>
            </a:r>
          </a:p>
          <a:p>
            <a:pPr algn="just"/>
            <a:r>
              <a:rPr lang="es-ES" sz="1400" dirty="0" smtClean="0">
                <a:latin typeface="Century Gothic" pitchFamily="34" charset="0"/>
              </a:rPr>
              <a:t>4.1. Discrimina sobre la importancia que tienen las  Tecnologías de la Información y la Comunicación en el ciclo  de investigación y desarrollo (</a:t>
            </a:r>
            <a:r>
              <a:rPr lang="es-ES" sz="1400" i="1" dirty="0" smtClean="0">
                <a:latin typeface="Century Gothic" pitchFamily="34" charset="0"/>
              </a:rPr>
              <a:t>4. Utilizar adecuadamente las TIC en la </a:t>
            </a:r>
          </a:p>
          <a:p>
            <a:pPr algn="just"/>
            <a:r>
              <a:rPr lang="es-ES" sz="1400" i="1" dirty="0" smtClean="0">
                <a:latin typeface="Century Gothic" pitchFamily="34" charset="0"/>
              </a:rPr>
              <a:t>búsqueda, selección y proceso de la información  encaminadas a la investigación o estudio que </a:t>
            </a:r>
          </a:p>
          <a:p>
            <a:pPr algn="just"/>
            <a:r>
              <a:rPr lang="es-ES" sz="1400" i="1" dirty="0" smtClean="0">
                <a:latin typeface="Century Gothic" pitchFamily="34" charset="0"/>
              </a:rPr>
              <a:t>relacione el conocimiento científico aplicado a la  actividad profesional</a:t>
            </a:r>
            <a:r>
              <a:rPr lang="es-ES" sz="1400" dirty="0" smtClean="0">
                <a:latin typeface="Century Gothic" pitchFamily="34" charset="0"/>
              </a:rPr>
              <a:t>.)</a:t>
            </a:r>
          </a:p>
          <a:p>
            <a:pPr algn="just"/>
            <a:endParaRPr lang="es-ES" sz="1400" b="1" dirty="0" smtClean="0">
              <a:latin typeface="Century Gothic" pitchFamily="34" charset="0"/>
            </a:endParaRPr>
          </a:p>
          <a:p>
            <a:pPr algn="just"/>
            <a:r>
              <a:rPr lang="es-ES" sz="1400" b="1" dirty="0" smtClean="0">
                <a:latin typeface="Century Gothic" pitchFamily="34" charset="0"/>
              </a:rPr>
              <a:t>BLOQUE 4. PROYECTO DE INVESTIGACIÓN</a:t>
            </a:r>
          </a:p>
          <a:p>
            <a:pPr algn="just"/>
            <a:r>
              <a:rPr lang="es-ES" sz="1400" dirty="0" smtClean="0">
                <a:latin typeface="Century Gothic" pitchFamily="34" charset="0"/>
              </a:rPr>
              <a:t>3.1. Utiliza diferentes fuentes de información, apoyándose en las TIC, para la elaboración y presentación de sus investigaciones.</a:t>
            </a:r>
          </a:p>
          <a:p>
            <a:pPr algn="just"/>
            <a:endParaRPr lang="es-ES" sz="1400" b="0" dirty="0">
              <a:latin typeface="Century Gothic" pitchFamily="34" charset="0"/>
            </a:endParaRPr>
          </a:p>
        </p:txBody>
      </p:sp>
      <p:sp>
        <p:nvSpPr>
          <p:cNvPr id="12" name="11 Rectángulo"/>
          <p:cNvSpPr/>
          <p:nvPr/>
        </p:nvSpPr>
        <p:spPr>
          <a:xfrm>
            <a:off x="5076056" y="1340768"/>
            <a:ext cx="3025187"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REAL DECRETO 1105/2014</a:t>
            </a:r>
            <a:endParaRPr lang="es-ES" dirty="0">
              <a:latin typeface="Century Gothic" pitchFamily="34" charset="0"/>
            </a:endParaRPr>
          </a:p>
        </p:txBody>
      </p:sp>
      <p:sp>
        <p:nvSpPr>
          <p:cNvPr id="13" name="12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pic>
        <p:nvPicPr>
          <p:cNvPr id="14" name="Picture 13"/>
          <p:cNvPicPr>
            <a:picLocks noChangeAspect="1" noChangeArrowheads="1"/>
          </p:cNvPicPr>
          <p:nvPr/>
        </p:nvPicPr>
        <p:blipFill>
          <a:blip r:embed="rId3" cstate="print"/>
          <a:srcRect t="19452" b="33157"/>
          <a:stretch>
            <a:fillRect/>
          </a:stretch>
        </p:blipFill>
        <p:spPr bwMode="auto">
          <a:xfrm>
            <a:off x="0" y="188640"/>
            <a:ext cx="5057775" cy="1512168"/>
          </a:xfrm>
          <a:prstGeom prst="rect">
            <a:avLst/>
          </a:prstGeom>
          <a:noFill/>
          <a:ln w="9525">
            <a:noFill/>
            <a:miter lim="800000"/>
            <a:headEnd/>
            <a:tailEnd/>
          </a:ln>
        </p:spPr>
      </p:pic>
      <p:sp>
        <p:nvSpPr>
          <p:cNvPr id="15" name="14 Rectángulo"/>
          <p:cNvSpPr/>
          <p:nvPr/>
        </p:nvSpPr>
        <p:spPr>
          <a:xfrm>
            <a:off x="5580112" y="131148"/>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ESO</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7 Rectángulo"/>
          <p:cNvSpPr/>
          <p:nvPr/>
        </p:nvSpPr>
        <p:spPr>
          <a:xfrm>
            <a:off x="0" y="1908121"/>
            <a:ext cx="6727712"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Física y Química 4º </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20" name="10 CuadroTexto"/>
          <p:cNvSpPr txBox="1">
            <a:spLocks noChangeArrowheads="1"/>
          </p:cNvSpPr>
          <p:nvPr/>
        </p:nvSpPr>
        <p:spPr bwMode="auto">
          <a:xfrm>
            <a:off x="323528" y="2621811"/>
            <a:ext cx="8208912" cy="2031325"/>
          </a:xfrm>
          <a:prstGeom prst="rect">
            <a:avLst/>
          </a:prstGeom>
          <a:noFill/>
          <a:ln w="9525">
            <a:noFill/>
            <a:miter lim="800000"/>
            <a:headEnd/>
            <a:tailEnd/>
          </a:ln>
        </p:spPr>
        <p:txBody>
          <a:bodyPr wrap="square">
            <a:spAutoFit/>
          </a:bodyPr>
          <a:lstStyle/>
          <a:p>
            <a:pPr algn="just"/>
            <a:r>
              <a:rPr lang="es-ES" sz="1400" b="1" dirty="0" smtClean="0">
                <a:latin typeface="Century Gothic" pitchFamily="34" charset="0"/>
              </a:rPr>
              <a:t>BLOQUE 1. ACTIVIDAD CIENTÍFICA</a:t>
            </a:r>
          </a:p>
          <a:p>
            <a:pPr algn="just"/>
            <a:r>
              <a:rPr lang="es-ES" sz="1400" dirty="0" smtClean="0">
                <a:latin typeface="Century Gothic" pitchFamily="34" charset="0"/>
              </a:rPr>
              <a:t>8.1. Elabora y defiende un proyecto de investigación, sobre un tema de interés científico, utilizando las TIC.</a:t>
            </a:r>
          </a:p>
          <a:p>
            <a:pPr algn="just"/>
            <a:endParaRPr lang="es-ES" sz="1400" dirty="0" smtClean="0">
              <a:latin typeface="Century Gothic" pitchFamily="34" charset="0"/>
            </a:endParaRPr>
          </a:p>
          <a:p>
            <a:pPr algn="just"/>
            <a:r>
              <a:rPr lang="es-ES" sz="1400" b="1" dirty="0" smtClean="0">
                <a:latin typeface="Century Gothic" pitchFamily="34" charset="0"/>
              </a:rPr>
              <a:t>BLOQUE 5. LA ENERGÍA </a:t>
            </a:r>
          </a:p>
          <a:p>
            <a:pPr algn="just"/>
            <a:r>
              <a:rPr lang="es-ES" sz="1400" dirty="0" smtClean="0">
                <a:latin typeface="Century Gothic" pitchFamily="34" charset="0"/>
              </a:rPr>
              <a:t>5.2.  Realiza un trabajo sobre la importancia histórica del motor de  explosión y lo presenta empleando las TIC. </a:t>
            </a:r>
          </a:p>
          <a:p>
            <a:pPr algn="just"/>
            <a:r>
              <a:rPr lang="es-ES" sz="1400" dirty="0" smtClean="0">
                <a:latin typeface="Century Gothic" pitchFamily="34" charset="0"/>
              </a:rPr>
              <a:t>6.2.  Emplea simulaciones virtuales interactivas para determinar la degradación de la energía en diferentes máquinas y expone los resultados empleando las TIC. </a:t>
            </a:r>
          </a:p>
        </p:txBody>
      </p:sp>
      <p:sp>
        <p:nvSpPr>
          <p:cNvPr id="14" name="10 CuadroTexto"/>
          <p:cNvSpPr txBox="1">
            <a:spLocks noChangeArrowheads="1"/>
          </p:cNvSpPr>
          <p:nvPr/>
        </p:nvSpPr>
        <p:spPr bwMode="auto">
          <a:xfrm>
            <a:off x="395536" y="5426640"/>
            <a:ext cx="8568952" cy="738664"/>
          </a:xfrm>
          <a:prstGeom prst="rect">
            <a:avLst/>
          </a:prstGeom>
          <a:noFill/>
          <a:ln w="9525">
            <a:noFill/>
            <a:miter lim="800000"/>
            <a:headEnd/>
            <a:tailEnd/>
          </a:ln>
        </p:spPr>
        <p:txBody>
          <a:bodyPr wrap="square">
            <a:spAutoFit/>
          </a:bodyPr>
          <a:lstStyle/>
          <a:p>
            <a:r>
              <a:rPr lang="es-ES" sz="1400" b="1" dirty="0" smtClean="0">
                <a:latin typeface="Century Gothic" pitchFamily="34" charset="0"/>
              </a:rPr>
              <a:t>BLOQUE 3. ECONOMÍA PERSONAL </a:t>
            </a:r>
          </a:p>
          <a:p>
            <a:r>
              <a:rPr lang="es-ES" sz="1400" dirty="0" smtClean="0">
                <a:latin typeface="Century Gothic" pitchFamily="34" charset="0"/>
              </a:rPr>
              <a:t>1.2. Utiliza herramientas informáticas en la preparación y desarrollo de un presupuesto o plan financiero personalizado.</a:t>
            </a:r>
            <a:endParaRPr lang="es-ES" sz="1400" b="0" dirty="0">
              <a:latin typeface="Century Gothic" pitchFamily="34" charset="0"/>
            </a:endParaRPr>
          </a:p>
        </p:txBody>
      </p:sp>
      <p:sp>
        <p:nvSpPr>
          <p:cNvPr id="15" name="14 Rectángulo"/>
          <p:cNvSpPr/>
          <p:nvPr/>
        </p:nvSpPr>
        <p:spPr>
          <a:xfrm>
            <a:off x="0" y="4941168"/>
            <a:ext cx="7776864"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Economía 4º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2" name="11 Rectángulo"/>
          <p:cNvSpPr/>
          <p:nvPr/>
        </p:nvSpPr>
        <p:spPr>
          <a:xfrm>
            <a:off x="5076056" y="1340768"/>
            <a:ext cx="3025187"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REAL DECRETO 1105/2014</a:t>
            </a:r>
            <a:endParaRPr lang="es-ES" dirty="0">
              <a:latin typeface="Century Gothic" pitchFamily="34" charset="0"/>
            </a:endParaRPr>
          </a:p>
        </p:txBody>
      </p:sp>
      <p:sp>
        <p:nvSpPr>
          <p:cNvPr id="13" name="12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pic>
        <p:nvPicPr>
          <p:cNvPr id="16" name="Picture 13"/>
          <p:cNvPicPr>
            <a:picLocks noChangeAspect="1" noChangeArrowheads="1"/>
          </p:cNvPicPr>
          <p:nvPr/>
        </p:nvPicPr>
        <p:blipFill>
          <a:blip r:embed="rId3" cstate="print"/>
          <a:srcRect t="19452" b="33157"/>
          <a:stretch>
            <a:fillRect/>
          </a:stretch>
        </p:blipFill>
        <p:spPr bwMode="auto">
          <a:xfrm>
            <a:off x="0" y="188640"/>
            <a:ext cx="5057775" cy="1512168"/>
          </a:xfrm>
          <a:prstGeom prst="rect">
            <a:avLst/>
          </a:prstGeom>
          <a:noFill/>
          <a:ln w="9525">
            <a:noFill/>
            <a:miter lim="800000"/>
            <a:headEnd/>
            <a:tailEnd/>
          </a:ln>
        </p:spPr>
      </p:pic>
      <p:sp>
        <p:nvSpPr>
          <p:cNvPr id="17" name="16 Rectángulo"/>
          <p:cNvSpPr/>
          <p:nvPr/>
        </p:nvSpPr>
        <p:spPr>
          <a:xfrm>
            <a:off x="5580112" y="131148"/>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ESO</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Rectángulo"/>
          <p:cNvSpPr/>
          <p:nvPr/>
        </p:nvSpPr>
        <p:spPr>
          <a:xfrm>
            <a:off x="76536" y="1548081"/>
            <a:ext cx="6727712"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Geografía e Historia 4º </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3" name="10 CuadroTexto"/>
          <p:cNvSpPr txBox="1">
            <a:spLocks noChangeArrowheads="1"/>
          </p:cNvSpPr>
          <p:nvPr/>
        </p:nvSpPr>
        <p:spPr bwMode="auto">
          <a:xfrm>
            <a:off x="395536" y="1974899"/>
            <a:ext cx="8208912" cy="2462213"/>
          </a:xfrm>
          <a:prstGeom prst="rect">
            <a:avLst/>
          </a:prstGeom>
          <a:noFill/>
          <a:ln w="9525">
            <a:noFill/>
            <a:miter lim="800000"/>
            <a:headEnd/>
            <a:tailEnd/>
          </a:ln>
        </p:spPr>
        <p:txBody>
          <a:bodyPr wrap="square">
            <a:spAutoFit/>
          </a:bodyPr>
          <a:lstStyle/>
          <a:p>
            <a:pPr algn="just"/>
            <a:r>
              <a:rPr lang="es-ES" sz="1400" b="1" dirty="0" smtClean="0">
                <a:latin typeface="Century Gothic" pitchFamily="34" charset="0"/>
              </a:rPr>
              <a:t>BLOQUE 9. LA REVOLUCIÓN TECNOLÓGICA Y LA GLOBALIZACIÓN A FINALES DEL SIGLO XX Y PRINCIPIOS DEL XXI </a:t>
            </a:r>
          </a:p>
          <a:p>
            <a:pPr algn="just"/>
            <a:r>
              <a:rPr lang="es-ES" sz="1400" dirty="0" smtClean="0">
                <a:latin typeface="Century Gothic" pitchFamily="34" charset="0"/>
              </a:rPr>
              <a:t>2.1.  Analiza algunas ideas de progreso y retroceso en la implantación de las recientes tecnologías de la Información y la comunicación, a distintos niveles geográficos. </a:t>
            </a:r>
          </a:p>
          <a:p>
            <a:pPr algn="just"/>
            <a:r>
              <a:rPr lang="es-ES" sz="1400" dirty="0" smtClean="0">
                <a:latin typeface="Century Gothic" pitchFamily="34" charset="0"/>
              </a:rPr>
              <a:t>3.1.  Crea contenidos que incluyan recursos como textos, mapas, gráficos, para presentar algún aspecto conflictivo de  las condiciones sociales del proceso de globalización</a:t>
            </a:r>
          </a:p>
          <a:p>
            <a:pPr algn="just"/>
            <a:endParaRPr lang="es-ES" sz="1400" dirty="0" smtClean="0">
              <a:latin typeface="Century Gothic" pitchFamily="34" charset="0"/>
            </a:endParaRPr>
          </a:p>
          <a:p>
            <a:pPr algn="just"/>
            <a:r>
              <a:rPr lang="es-ES" sz="1400" b="1" dirty="0" smtClean="0">
                <a:latin typeface="Century Gothic" pitchFamily="34" charset="0"/>
              </a:rPr>
              <a:t>BLOQUE 10. LA RELACIÓN ENTRE EL PASADO, EL PRESENTE Y ELFUTURO A TRAVÉS DE LA HISTORIA Y LA GEOGRAFÍA</a:t>
            </a:r>
          </a:p>
          <a:p>
            <a:pPr algn="just"/>
            <a:r>
              <a:rPr lang="es-ES" sz="1400" dirty="0" smtClean="0">
                <a:latin typeface="Century Gothic" pitchFamily="34" charset="0"/>
              </a:rPr>
              <a:t>1.3. Compara (en uno o varios aspectos) las revoluciones industriales del siglo XIX con la revolución tecnológica de finales del siglo XX y principios del XXI.</a:t>
            </a:r>
          </a:p>
        </p:txBody>
      </p:sp>
      <p:sp>
        <p:nvSpPr>
          <p:cNvPr id="14" name="13 Rectángulo"/>
          <p:cNvSpPr/>
          <p:nvPr/>
        </p:nvSpPr>
        <p:spPr>
          <a:xfrm>
            <a:off x="179512" y="4221088"/>
            <a:ext cx="8964488" cy="584775"/>
          </a:xfrm>
          <a:prstGeom prst="rect">
            <a:avLst/>
          </a:prstGeom>
          <a:noFill/>
        </p:spPr>
        <p:txBody>
          <a:bodyPr wrap="square">
            <a:spAutoFit/>
          </a:bodyPr>
          <a:lstStyle/>
          <a:p>
            <a:pPr>
              <a:defRPr/>
            </a:pPr>
            <a:r>
              <a:rPr lang="es-ES" sz="320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Inici</a:t>
            </a: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 la Actividad Emprendedora y Empresarial. 4º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6" name="10 CuadroTexto"/>
          <p:cNvSpPr txBox="1">
            <a:spLocks noChangeArrowheads="1"/>
          </p:cNvSpPr>
          <p:nvPr/>
        </p:nvSpPr>
        <p:spPr bwMode="auto">
          <a:xfrm>
            <a:off x="395536" y="4797152"/>
            <a:ext cx="8208912" cy="2246769"/>
          </a:xfrm>
          <a:prstGeom prst="rect">
            <a:avLst/>
          </a:prstGeom>
          <a:noFill/>
          <a:ln w="9525">
            <a:noFill/>
            <a:miter lim="800000"/>
            <a:headEnd/>
            <a:tailEnd/>
          </a:ln>
        </p:spPr>
        <p:txBody>
          <a:bodyPr wrap="square">
            <a:spAutoFit/>
          </a:bodyPr>
          <a:lstStyle/>
          <a:p>
            <a:pPr algn="just"/>
            <a:r>
              <a:rPr lang="es-ES" sz="1400" b="1" dirty="0" smtClean="0">
                <a:latin typeface="Century Gothic" pitchFamily="34" charset="0"/>
              </a:rPr>
              <a:t>BLOQUE 2. PROYECTO DE EMPRESA </a:t>
            </a:r>
          </a:p>
          <a:p>
            <a:pPr algn="just"/>
            <a:r>
              <a:rPr lang="es-ES" sz="1400" dirty="0" smtClean="0">
                <a:latin typeface="Century Gothic" pitchFamily="34" charset="0"/>
              </a:rPr>
              <a:t>2.1. Maneja como usuario a nivel básico la aplicación informática de control y seguimiento de clientes, proveedores y otros, aplicando las técnicas básicas de contabilidad, gestión </a:t>
            </a:r>
          </a:p>
          <a:p>
            <a:pPr algn="just"/>
            <a:r>
              <a:rPr lang="es-ES" sz="1400" dirty="0" smtClean="0">
                <a:latin typeface="Century Gothic" pitchFamily="34" charset="0"/>
              </a:rPr>
              <a:t>financiera y comercial y administración de personal para la organización de la información del proyecto de empresa. </a:t>
            </a:r>
          </a:p>
          <a:p>
            <a:pPr algn="just"/>
            <a:r>
              <a:rPr lang="es-ES" sz="1400" dirty="0" smtClean="0">
                <a:latin typeface="Century Gothic" pitchFamily="34" charset="0"/>
              </a:rPr>
              <a:t>2.2. Transmite información entre las distintas áreas y a clientes internos y externos del proyecto de empresa reconociendo y aplicando técnicas de comunicación y negociación y aplicando el tratamiento protocolario adecuado mediante medios telemáticos y presenciales.</a:t>
            </a:r>
          </a:p>
          <a:p>
            <a:pPr algn="just"/>
            <a:endParaRPr lang="es-ES" sz="1400" dirty="0" smtClean="0">
              <a:latin typeface="Century Gothic" pitchFamily="34" charset="0"/>
            </a:endParaRPr>
          </a:p>
        </p:txBody>
      </p:sp>
      <p:sp>
        <p:nvSpPr>
          <p:cNvPr id="15" name="14 Rectángulo"/>
          <p:cNvSpPr/>
          <p:nvPr/>
        </p:nvSpPr>
        <p:spPr>
          <a:xfrm>
            <a:off x="5076056" y="1340768"/>
            <a:ext cx="3025187"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REAL DECRETO 1105/2014</a:t>
            </a:r>
            <a:endParaRPr lang="es-ES" dirty="0">
              <a:latin typeface="Century Gothic" pitchFamily="34" charset="0"/>
            </a:endParaRPr>
          </a:p>
        </p:txBody>
      </p:sp>
      <p:sp>
        <p:nvSpPr>
          <p:cNvPr id="17" name="16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pic>
        <p:nvPicPr>
          <p:cNvPr id="18" name="Picture 13"/>
          <p:cNvPicPr>
            <a:picLocks noChangeAspect="1" noChangeArrowheads="1"/>
          </p:cNvPicPr>
          <p:nvPr/>
        </p:nvPicPr>
        <p:blipFill>
          <a:blip r:embed="rId3" cstate="print"/>
          <a:srcRect t="19452" b="33157"/>
          <a:stretch>
            <a:fillRect/>
          </a:stretch>
        </p:blipFill>
        <p:spPr bwMode="auto">
          <a:xfrm>
            <a:off x="0" y="188640"/>
            <a:ext cx="5057775" cy="1512168"/>
          </a:xfrm>
          <a:prstGeom prst="rect">
            <a:avLst/>
          </a:prstGeom>
          <a:noFill/>
          <a:ln w="9525">
            <a:noFill/>
            <a:miter lim="800000"/>
            <a:headEnd/>
            <a:tailEnd/>
          </a:ln>
        </p:spPr>
      </p:pic>
      <p:sp>
        <p:nvSpPr>
          <p:cNvPr id="19" name="18 Rectángulo"/>
          <p:cNvSpPr/>
          <p:nvPr/>
        </p:nvSpPr>
        <p:spPr>
          <a:xfrm>
            <a:off x="5580112" y="131148"/>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ESO</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Rectángulo"/>
          <p:cNvSpPr/>
          <p:nvPr/>
        </p:nvSpPr>
        <p:spPr>
          <a:xfrm>
            <a:off x="76536" y="1629960"/>
            <a:ext cx="6727712"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Geografía e Historia 4º </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3" name="10 CuadroTexto"/>
          <p:cNvSpPr txBox="1">
            <a:spLocks noChangeArrowheads="1"/>
          </p:cNvSpPr>
          <p:nvPr/>
        </p:nvSpPr>
        <p:spPr bwMode="auto">
          <a:xfrm>
            <a:off x="395536" y="2118915"/>
            <a:ext cx="8208912" cy="2462213"/>
          </a:xfrm>
          <a:prstGeom prst="rect">
            <a:avLst/>
          </a:prstGeom>
          <a:noFill/>
          <a:ln w="9525">
            <a:noFill/>
            <a:miter lim="800000"/>
            <a:headEnd/>
            <a:tailEnd/>
          </a:ln>
        </p:spPr>
        <p:txBody>
          <a:bodyPr wrap="square">
            <a:spAutoFit/>
          </a:bodyPr>
          <a:lstStyle/>
          <a:p>
            <a:pPr algn="just"/>
            <a:r>
              <a:rPr lang="es-ES" sz="1400" b="1" dirty="0" smtClean="0">
                <a:latin typeface="Century Gothic" pitchFamily="34" charset="0"/>
              </a:rPr>
              <a:t>BLOQUE 9. LA REVOLUCIÓN TECNOLÓGICA Y LA GLOBALIZACIÓN A FINALES DEL SIGLO XX Y PRINCIPIOS DEL XXI </a:t>
            </a:r>
          </a:p>
          <a:p>
            <a:pPr algn="just"/>
            <a:r>
              <a:rPr lang="es-ES" sz="1400" dirty="0" smtClean="0">
                <a:latin typeface="Century Gothic" pitchFamily="34" charset="0"/>
              </a:rPr>
              <a:t>2.1.  Analiza algunas ideas de progreso y retroceso en la implantación de las recientes tecnologías de la Información y la comunicación, a distintos niveles geográficos. </a:t>
            </a:r>
          </a:p>
          <a:p>
            <a:pPr algn="just"/>
            <a:r>
              <a:rPr lang="es-ES" sz="1400" dirty="0" smtClean="0">
                <a:latin typeface="Century Gothic" pitchFamily="34" charset="0"/>
              </a:rPr>
              <a:t>3.1.  Crea contenidos que incluyan recursos como textos, mapas, gráficos, para presentar algún aspecto conflictivo de  las condiciones sociales del proceso de globalización</a:t>
            </a:r>
          </a:p>
          <a:p>
            <a:pPr algn="just"/>
            <a:endParaRPr lang="es-ES" sz="1400" dirty="0" smtClean="0">
              <a:latin typeface="Century Gothic" pitchFamily="34" charset="0"/>
            </a:endParaRPr>
          </a:p>
          <a:p>
            <a:pPr algn="just"/>
            <a:r>
              <a:rPr lang="es-ES" sz="1400" b="1" dirty="0" smtClean="0">
                <a:latin typeface="Century Gothic" pitchFamily="34" charset="0"/>
              </a:rPr>
              <a:t>BLOQUE 10. LA RELACIÓN ENTRE EL PASADO, EL PRESENTE Y ELFUTURO A TRAVÉS DE LA HISTORIA Y LA GEOGRAFÍA</a:t>
            </a:r>
          </a:p>
          <a:p>
            <a:pPr algn="just"/>
            <a:r>
              <a:rPr lang="es-ES" sz="1400" dirty="0" smtClean="0">
                <a:latin typeface="Century Gothic" pitchFamily="34" charset="0"/>
              </a:rPr>
              <a:t>1.3. Compara (en uno o varios aspectos) las revoluciones industriales del siglo XIX con la revolución tecnológica de finales del siglo XX y principios del XXI.</a:t>
            </a:r>
          </a:p>
        </p:txBody>
      </p:sp>
      <p:sp>
        <p:nvSpPr>
          <p:cNvPr id="10" name="9 Rectángulo"/>
          <p:cNvSpPr/>
          <p:nvPr/>
        </p:nvSpPr>
        <p:spPr>
          <a:xfrm>
            <a:off x="5076056" y="1340768"/>
            <a:ext cx="3025187"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REAL DECRETO 1105/2014</a:t>
            </a:r>
            <a:endParaRPr lang="es-ES" dirty="0">
              <a:latin typeface="Century Gothic" pitchFamily="34" charset="0"/>
            </a:endParaRPr>
          </a:p>
        </p:txBody>
      </p:sp>
      <p:sp>
        <p:nvSpPr>
          <p:cNvPr id="11" name="10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pic>
        <p:nvPicPr>
          <p:cNvPr id="14" name="Picture 13"/>
          <p:cNvPicPr>
            <a:picLocks noChangeAspect="1" noChangeArrowheads="1"/>
          </p:cNvPicPr>
          <p:nvPr/>
        </p:nvPicPr>
        <p:blipFill>
          <a:blip r:embed="rId3" cstate="print"/>
          <a:srcRect t="19452" b="33157"/>
          <a:stretch>
            <a:fillRect/>
          </a:stretch>
        </p:blipFill>
        <p:spPr bwMode="auto">
          <a:xfrm>
            <a:off x="0" y="188640"/>
            <a:ext cx="5057775" cy="1512168"/>
          </a:xfrm>
          <a:prstGeom prst="rect">
            <a:avLst/>
          </a:prstGeom>
          <a:noFill/>
          <a:ln w="9525">
            <a:noFill/>
            <a:miter lim="800000"/>
            <a:headEnd/>
            <a:tailEnd/>
          </a:ln>
        </p:spPr>
      </p:pic>
      <p:sp>
        <p:nvSpPr>
          <p:cNvPr id="15" name="14 Rectángulo"/>
          <p:cNvSpPr/>
          <p:nvPr/>
        </p:nvSpPr>
        <p:spPr>
          <a:xfrm>
            <a:off x="5580112" y="131148"/>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ESO</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3 Rectángulo"/>
          <p:cNvSpPr/>
          <p:nvPr/>
        </p:nvSpPr>
        <p:spPr>
          <a:xfrm>
            <a:off x="179512" y="1628800"/>
            <a:ext cx="8964488" cy="584775"/>
          </a:xfrm>
          <a:prstGeom prst="rect">
            <a:avLst/>
          </a:prstGeom>
          <a:noFill/>
        </p:spPr>
        <p:txBody>
          <a:bodyPr wrap="square">
            <a:spAutoFit/>
          </a:bodyPr>
          <a:lstStyle/>
          <a:p>
            <a:pPr>
              <a:defRPr/>
            </a:pPr>
            <a:r>
              <a:rPr lang="es-ES" sz="320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Inici</a:t>
            </a: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 la Actividad Emprendedora y Empresarial. 4º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6" name="10 CuadroTexto"/>
          <p:cNvSpPr txBox="1">
            <a:spLocks noChangeArrowheads="1"/>
          </p:cNvSpPr>
          <p:nvPr/>
        </p:nvSpPr>
        <p:spPr bwMode="auto">
          <a:xfrm>
            <a:off x="395536" y="2204864"/>
            <a:ext cx="8208912" cy="4616648"/>
          </a:xfrm>
          <a:prstGeom prst="rect">
            <a:avLst/>
          </a:prstGeom>
          <a:noFill/>
          <a:ln w="9525">
            <a:noFill/>
            <a:miter lim="800000"/>
            <a:headEnd/>
            <a:tailEnd/>
          </a:ln>
        </p:spPr>
        <p:txBody>
          <a:bodyPr wrap="square">
            <a:spAutoFit/>
          </a:bodyPr>
          <a:lstStyle/>
          <a:p>
            <a:pPr algn="just"/>
            <a:r>
              <a:rPr lang="es-ES" sz="1400" b="1" dirty="0" smtClean="0">
                <a:latin typeface="Century Gothic" pitchFamily="34" charset="0"/>
              </a:rPr>
              <a:t>BLOQUE 2. PROYECTO DE EMPRESA </a:t>
            </a:r>
          </a:p>
          <a:p>
            <a:pPr algn="just"/>
            <a:r>
              <a:rPr lang="es-ES" sz="1400" dirty="0" smtClean="0">
                <a:latin typeface="Century Gothic" pitchFamily="34" charset="0"/>
              </a:rPr>
              <a:t>2.1. Maneja como usuario a nivel básico la aplicación informática de control y seguimiento de clientes, proveedores y otros, aplicando las técnicas básicas de contabilidad, gestión </a:t>
            </a:r>
          </a:p>
          <a:p>
            <a:pPr algn="just"/>
            <a:r>
              <a:rPr lang="es-ES" sz="1400" dirty="0" smtClean="0">
                <a:latin typeface="Century Gothic" pitchFamily="34" charset="0"/>
              </a:rPr>
              <a:t>financiera y comercial y administración de personal para la organización de la información del proyecto de empresa. </a:t>
            </a:r>
          </a:p>
          <a:p>
            <a:pPr algn="just"/>
            <a:r>
              <a:rPr lang="es-ES" sz="1400" dirty="0" smtClean="0">
                <a:latin typeface="Century Gothic" pitchFamily="34" charset="0"/>
              </a:rPr>
              <a:t>2.2. Transmite información entre las distintas áreas y a clientes internos y externos del proyecto de empresa reconociendo y aplicando técnicas de comunicación y negociación y aplicando el tratamiento protocolario adecuado mediante medios telemáticos y presenciales.</a:t>
            </a:r>
          </a:p>
          <a:p>
            <a:pPr algn="just"/>
            <a:r>
              <a:rPr lang="es-ES" sz="1400" dirty="0" smtClean="0">
                <a:latin typeface="Century Gothic" pitchFamily="34" charset="0"/>
              </a:rPr>
              <a:t>3.1. Crea materiales de difusión y publicidad de los  productos y/o servicios del proyecto de empresa incluyendo un plan de comunicación en internet y en redes sociales aplicando </a:t>
            </a:r>
          </a:p>
          <a:p>
            <a:pPr algn="just"/>
            <a:r>
              <a:rPr lang="es-ES" sz="1400" dirty="0" smtClean="0">
                <a:latin typeface="Century Gothic" pitchFamily="34" charset="0"/>
              </a:rPr>
              <a:t>los principios del marketing.</a:t>
            </a:r>
          </a:p>
          <a:p>
            <a:pPr algn="just"/>
            <a:endParaRPr lang="es-ES" sz="1400" dirty="0" smtClean="0">
              <a:latin typeface="Century Gothic" pitchFamily="34" charset="0"/>
            </a:endParaRPr>
          </a:p>
          <a:p>
            <a:pPr algn="just"/>
            <a:r>
              <a:rPr lang="es-ES" sz="1400" b="1" dirty="0" smtClean="0">
                <a:latin typeface="Century Gothic" pitchFamily="34" charset="0"/>
              </a:rPr>
              <a:t>BLOQUE 3. FINANZAS</a:t>
            </a:r>
          </a:p>
          <a:p>
            <a:pPr algn="just"/>
            <a:r>
              <a:rPr lang="es-ES" sz="1400" dirty="0" smtClean="0">
                <a:latin typeface="Century Gothic" pitchFamily="34" charset="0"/>
              </a:rPr>
              <a:t>3.1. Presenta un estudio  de viabilidad económico financiero a medio plazo del proyecto de empresa aplicando condiciones reales de productos financieros analizados y </a:t>
            </a:r>
          </a:p>
          <a:p>
            <a:pPr algn="just"/>
            <a:r>
              <a:rPr lang="es-ES" sz="1400" dirty="0" smtClean="0">
                <a:latin typeface="Century Gothic" pitchFamily="34" charset="0"/>
              </a:rPr>
              <a:t>previsiones de ventas según un estudio del entorno mediante una aplicación informática tipo hoja de cálculo manejando ratios financieros básicos</a:t>
            </a:r>
          </a:p>
          <a:p>
            <a:pPr algn="just"/>
            <a:endParaRPr lang="es-ES" sz="1400" dirty="0" smtClean="0">
              <a:latin typeface="Century Gothic" pitchFamily="34" charset="0"/>
            </a:endParaRPr>
          </a:p>
          <a:p>
            <a:pPr algn="just"/>
            <a:endParaRPr lang="es-ES" sz="1400" dirty="0" smtClean="0">
              <a:latin typeface="Century Gothic" pitchFamily="34" charset="0"/>
            </a:endParaRPr>
          </a:p>
          <a:p>
            <a:pPr algn="just"/>
            <a:endParaRPr lang="es-ES" sz="1400" dirty="0" smtClean="0">
              <a:latin typeface="Century Gothic" pitchFamily="34" charset="0"/>
            </a:endParaRPr>
          </a:p>
        </p:txBody>
      </p:sp>
      <p:sp>
        <p:nvSpPr>
          <p:cNvPr id="10" name="9 Rectángulo"/>
          <p:cNvSpPr/>
          <p:nvPr/>
        </p:nvSpPr>
        <p:spPr>
          <a:xfrm>
            <a:off x="5076056" y="1340768"/>
            <a:ext cx="3025187"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REAL DECRETO 1105/2014</a:t>
            </a:r>
            <a:endParaRPr lang="es-ES" dirty="0">
              <a:latin typeface="Century Gothic" pitchFamily="34" charset="0"/>
            </a:endParaRPr>
          </a:p>
        </p:txBody>
      </p:sp>
      <p:sp>
        <p:nvSpPr>
          <p:cNvPr id="11" name="10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pic>
        <p:nvPicPr>
          <p:cNvPr id="12" name="Picture 13"/>
          <p:cNvPicPr>
            <a:picLocks noChangeAspect="1" noChangeArrowheads="1"/>
          </p:cNvPicPr>
          <p:nvPr/>
        </p:nvPicPr>
        <p:blipFill>
          <a:blip r:embed="rId3" cstate="print"/>
          <a:srcRect t="19452" b="33157"/>
          <a:stretch>
            <a:fillRect/>
          </a:stretch>
        </p:blipFill>
        <p:spPr bwMode="auto">
          <a:xfrm>
            <a:off x="0" y="188640"/>
            <a:ext cx="5057775" cy="1512168"/>
          </a:xfrm>
          <a:prstGeom prst="rect">
            <a:avLst/>
          </a:prstGeom>
          <a:noFill/>
          <a:ln w="9525">
            <a:noFill/>
            <a:miter lim="800000"/>
            <a:headEnd/>
            <a:tailEnd/>
          </a:ln>
        </p:spPr>
      </p:pic>
      <p:sp>
        <p:nvSpPr>
          <p:cNvPr id="13" name="12 Rectángulo"/>
          <p:cNvSpPr/>
          <p:nvPr/>
        </p:nvSpPr>
        <p:spPr>
          <a:xfrm>
            <a:off x="5580112" y="131148"/>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ESO</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79512" y="1628800"/>
            <a:ext cx="8964488"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Lengua Castellana y Literatura . 4º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5" name="10 CuadroTexto"/>
          <p:cNvSpPr txBox="1">
            <a:spLocks noChangeArrowheads="1"/>
          </p:cNvSpPr>
          <p:nvPr/>
        </p:nvSpPr>
        <p:spPr bwMode="auto">
          <a:xfrm>
            <a:off x="395536" y="2204864"/>
            <a:ext cx="8208912" cy="5047536"/>
          </a:xfrm>
          <a:prstGeom prst="rect">
            <a:avLst/>
          </a:prstGeom>
          <a:noFill/>
          <a:ln w="9525">
            <a:noFill/>
            <a:miter lim="800000"/>
            <a:headEnd/>
            <a:tailEnd/>
          </a:ln>
        </p:spPr>
        <p:txBody>
          <a:bodyPr wrap="square">
            <a:spAutoFit/>
          </a:bodyPr>
          <a:lstStyle/>
          <a:p>
            <a:pPr algn="just"/>
            <a:r>
              <a:rPr lang="es-ES" sz="1400" b="1" dirty="0" smtClean="0">
                <a:latin typeface="Century Gothic" pitchFamily="34" charset="0"/>
              </a:rPr>
              <a:t>BLOQUE 1. COMUNICACIÓN ORAL: ESCUCHAR Y HABLAR</a:t>
            </a:r>
          </a:p>
          <a:p>
            <a:pPr algn="just"/>
            <a:r>
              <a:rPr lang="es-ES" sz="1400" dirty="0" smtClean="0">
                <a:latin typeface="Century Gothic" pitchFamily="34" charset="0"/>
              </a:rPr>
              <a:t>1.5. Distingue entre información y opinión en mensajes procedentes de los medios de comunicación y entre información y persuasión en mensajes publicitarios orales. </a:t>
            </a:r>
          </a:p>
          <a:p>
            <a:pPr algn="just"/>
            <a:r>
              <a:rPr lang="es-ES" sz="1400" dirty="0" smtClean="0">
                <a:latin typeface="Century Gothic" pitchFamily="34" charset="0"/>
              </a:rPr>
              <a:t>2.5 Utiliza progresivamente los instrumentos adecuados para localizar el significado de palabras o enunciados desconocidos</a:t>
            </a:r>
          </a:p>
          <a:p>
            <a:pPr algn="just"/>
            <a:r>
              <a:rPr lang="es-ES" sz="1400" dirty="0" smtClean="0">
                <a:latin typeface="Century Gothic" pitchFamily="34" charset="0"/>
              </a:rPr>
              <a:t>4.2. Reconoce la importancia de los aspectos prosódicos mirada, posicionamiento, lenguaje corporal, etc., gestión de tiempos y empleo de ayudas audiovisuales en cualquier tipo de discurso. </a:t>
            </a:r>
          </a:p>
          <a:p>
            <a:pPr algn="just"/>
            <a:r>
              <a:rPr lang="es-ES" sz="1400" dirty="0" smtClean="0">
                <a:latin typeface="Century Gothic" pitchFamily="34" charset="0"/>
              </a:rPr>
              <a:t>6.1. Realiza presentaciones orales de forma individual o en grupo, planificando el proceso de oralidad, organizando el contenido, consultando fuentes de información diversas, </a:t>
            </a:r>
          </a:p>
          <a:p>
            <a:pPr algn="just"/>
            <a:r>
              <a:rPr lang="es-ES" sz="1400" dirty="0" smtClean="0">
                <a:latin typeface="Century Gothic" pitchFamily="34" charset="0"/>
              </a:rPr>
              <a:t>gestionando el tiempo y transmitiendo la información de forma coherente aprovechando vídeos, grabaciones u otros soportes digitales. </a:t>
            </a:r>
          </a:p>
          <a:p>
            <a:pPr algn="just"/>
            <a:endParaRPr lang="es-ES" sz="1400" dirty="0" smtClean="0">
              <a:latin typeface="Century Gothic" pitchFamily="34" charset="0"/>
            </a:endParaRPr>
          </a:p>
          <a:p>
            <a:pPr algn="just"/>
            <a:r>
              <a:rPr lang="es-ES" sz="1400" b="1" dirty="0" smtClean="0">
                <a:latin typeface="Century Gothic" pitchFamily="34" charset="0"/>
              </a:rPr>
              <a:t>BLOQUE 2. COMUNICACIÓN ESCRITA: LEER Y ESCRIBIR</a:t>
            </a:r>
          </a:p>
          <a:p>
            <a:pPr algn="just"/>
            <a:r>
              <a:rPr lang="es-ES" sz="1400" dirty="0" smtClean="0">
                <a:latin typeface="Century Gothic" pitchFamily="34" charset="0"/>
              </a:rPr>
              <a:t>4.2. Conoce y maneja habitualmente diccionarios impresos o en versión digital, diccionarios de dudas e irregularidades de la lengua, etc. </a:t>
            </a:r>
          </a:p>
          <a:p>
            <a:pPr algn="just"/>
            <a:r>
              <a:rPr lang="es-ES" sz="1400" dirty="0" smtClean="0">
                <a:latin typeface="Century Gothic" pitchFamily="34" charset="0"/>
              </a:rPr>
              <a:t>4.3. Conoce el funcionamiento de bibliotecas (escolares, locales…), así como de bibliotecas digitales y es capaz de solicitar libros, vídeos… autónomamente. </a:t>
            </a:r>
          </a:p>
          <a:p>
            <a:pPr algn="just"/>
            <a:r>
              <a:rPr lang="es-ES" sz="1400" dirty="0" smtClean="0">
                <a:latin typeface="Century Gothic" pitchFamily="34" charset="0"/>
              </a:rPr>
              <a:t>5.1. Aplica técnicas diversas para planificar sus escritos</a:t>
            </a:r>
          </a:p>
          <a:p>
            <a:pPr algn="just"/>
            <a:r>
              <a:rPr lang="es-ES" sz="1400" dirty="0" smtClean="0">
                <a:latin typeface="Century Gothic" pitchFamily="34" charset="0"/>
              </a:rPr>
              <a:t>5.3. Escribe textos en diferentes soportes usando el registro adecuado, organizando las ideas con claridad, enlazando enunciados en secuencias lineales</a:t>
            </a:r>
          </a:p>
          <a:p>
            <a:pPr algn="just"/>
            <a:endParaRPr lang="es-ES" sz="1400" dirty="0" smtClean="0">
              <a:latin typeface="Century Gothic" pitchFamily="34" charset="0"/>
            </a:endParaRPr>
          </a:p>
          <a:p>
            <a:pPr algn="just"/>
            <a:endParaRPr lang="es-ES" sz="1400" dirty="0" smtClean="0">
              <a:latin typeface="Century Gothic" pitchFamily="34" charset="0"/>
            </a:endParaRPr>
          </a:p>
        </p:txBody>
      </p:sp>
      <p:sp>
        <p:nvSpPr>
          <p:cNvPr id="6" name="5 Rectángulo"/>
          <p:cNvSpPr/>
          <p:nvPr/>
        </p:nvSpPr>
        <p:spPr>
          <a:xfrm>
            <a:off x="5076056" y="1340768"/>
            <a:ext cx="3025187"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REAL DECRETO 1105/2014</a:t>
            </a:r>
            <a:endParaRPr lang="es-ES" dirty="0">
              <a:latin typeface="Century Gothic" pitchFamily="34" charset="0"/>
            </a:endParaRPr>
          </a:p>
        </p:txBody>
      </p:sp>
      <p:sp>
        <p:nvSpPr>
          <p:cNvPr id="7" name="6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pic>
        <p:nvPicPr>
          <p:cNvPr id="8"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sp>
        <p:nvSpPr>
          <p:cNvPr id="9" name="8 Rectángulo"/>
          <p:cNvSpPr/>
          <p:nvPr/>
        </p:nvSpPr>
        <p:spPr>
          <a:xfrm>
            <a:off x="5580112" y="131148"/>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ESO</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79512" y="1628800"/>
            <a:ext cx="8964488"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Matemáticas orientadas a las enseñanzas </a:t>
            </a:r>
            <a:r>
              <a:rPr lang="es-ES" sz="320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acad</a:t>
            </a: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4º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5" name="10 CuadroTexto"/>
          <p:cNvSpPr txBox="1">
            <a:spLocks noChangeArrowheads="1"/>
          </p:cNvSpPr>
          <p:nvPr/>
        </p:nvSpPr>
        <p:spPr bwMode="auto">
          <a:xfrm>
            <a:off x="395536" y="2204864"/>
            <a:ext cx="8208912" cy="4401205"/>
          </a:xfrm>
          <a:prstGeom prst="rect">
            <a:avLst/>
          </a:prstGeom>
          <a:noFill/>
          <a:ln w="9525">
            <a:noFill/>
            <a:miter lim="800000"/>
            <a:headEnd/>
            <a:tailEnd/>
          </a:ln>
        </p:spPr>
        <p:txBody>
          <a:bodyPr wrap="square">
            <a:spAutoFit/>
          </a:bodyPr>
          <a:lstStyle/>
          <a:p>
            <a:pPr algn="just"/>
            <a:endParaRPr lang="es-ES" sz="1400" dirty="0" smtClean="0">
              <a:latin typeface="Century Gothic" pitchFamily="34" charset="0"/>
            </a:endParaRPr>
          </a:p>
          <a:p>
            <a:pPr algn="just"/>
            <a:r>
              <a:rPr lang="es-ES" sz="1400" b="1" dirty="0" smtClean="0">
                <a:latin typeface="Century Gothic" pitchFamily="34" charset="0"/>
              </a:rPr>
              <a:t>BLOQUE 1. PROCESOS, MÉTODOS Y ACTITUDES EN MATEMÁTICAS</a:t>
            </a:r>
          </a:p>
          <a:p>
            <a:pPr algn="just"/>
            <a:r>
              <a:rPr lang="es-ES" sz="1400" dirty="0" smtClean="0">
                <a:latin typeface="Century Gothic" pitchFamily="34" charset="0"/>
              </a:rPr>
              <a:t>11.1.  Selecciona herramientas tecnológicas adecuadas </a:t>
            </a:r>
            <a:r>
              <a:rPr lang="es-ES" sz="1400" dirty="0" err="1" smtClean="0">
                <a:latin typeface="Century Gothic" pitchFamily="34" charset="0"/>
              </a:rPr>
              <a:t>ylas</a:t>
            </a:r>
            <a:r>
              <a:rPr lang="es-ES" sz="1400" dirty="0" smtClean="0">
                <a:latin typeface="Century Gothic" pitchFamily="34" charset="0"/>
              </a:rPr>
              <a:t> utiliza para la realización de cálculos numéricos,  algebraicos o estadísticos cuando la dificultad de los mismos impide o no aconseja hacerlos manualmente. </a:t>
            </a:r>
          </a:p>
          <a:p>
            <a:pPr algn="just"/>
            <a:r>
              <a:rPr lang="es-ES" sz="1400" dirty="0" smtClean="0">
                <a:latin typeface="Century Gothic" pitchFamily="34" charset="0"/>
              </a:rPr>
              <a:t>11.2. Utiliza medios tecnológicos para hacer representaciones gráficas s con expresiones  algebraicas complejas y extraer información cualitativa y cuantitativa sobre ellas. </a:t>
            </a:r>
          </a:p>
          <a:p>
            <a:pPr algn="just"/>
            <a:r>
              <a:rPr lang="es-ES" sz="1400" dirty="0" smtClean="0">
                <a:latin typeface="Century Gothic" pitchFamily="34" charset="0"/>
              </a:rPr>
              <a:t>11.3. Diseña representaciones gráficas para explicar el proceso seguido en la solución de problemas, mediante la utilización de medios tecnológicos. </a:t>
            </a:r>
          </a:p>
          <a:p>
            <a:pPr algn="just"/>
            <a:r>
              <a:rPr lang="es-ES" sz="1400" dirty="0" smtClean="0">
                <a:latin typeface="Century Gothic" pitchFamily="34" charset="0"/>
              </a:rPr>
              <a:t>11.4. Recrea entornos y objetos geométricos con  herramientas tecnológicas interactivas para mostrar,  analizar y comprender propiedades geométricas. </a:t>
            </a:r>
          </a:p>
          <a:p>
            <a:pPr algn="just"/>
            <a:r>
              <a:rPr lang="es-ES" sz="1400" dirty="0" smtClean="0">
                <a:latin typeface="Century Gothic" pitchFamily="34" charset="0"/>
              </a:rPr>
              <a:t>12.1. Elabora documentos digitales propios (texto, presentación, imagen, video, sonido,…), como resultado del proceso de búsqueda, análisis y selección de información relevante, con la herramienta tecnológica adecuada, y los comparte para su discusión o difusión. </a:t>
            </a:r>
          </a:p>
          <a:p>
            <a:pPr algn="just"/>
            <a:r>
              <a:rPr lang="es-ES" sz="1400" dirty="0" smtClean="0">
                <a:latin typeface="Century Gothic" pitchFamily="34" charset="0"/>
              </a:rPr>
              <a:t>12.2. Utiliza los recursos creados para apoyar la exposición oral de los contenidos trabajados en el aula. </a:t>
            </a:r>
          </a:p>
          <a:p>
            <a:pPr algn="just"/>
            <a:r>
              <a:rPr lang="es-ES" sz="1400" dirty="0" smtClean="0">
                <a:latin typeface="Century Gothic" pitchFamily="34" charset="0"/>
              </a:rPr>
              <a:t>12.3.  Usa adecuadamente los medios tecnológicos para estructurar y mejorar su proceso de aprendizaje recogiendo la información de las actividades, analizando puntos fuertes </a:t>
            </a:r>
          </a:p>
          <a:p>
            <a:pPr algn="just"/>
            <a:r>
              <a:rPr lang="es-ES" sz="1400" dirty="0" smtClean="0">
                <a:latin typeface="Century Gothic" pitchFamily="34" charset="0"/>
              </a:rPr>
              <a:t>y débiles de su proceso académico y estableciendo pautas de mejora..</a:t>
            </a:r>
          </a:p>
          <a:p>
            <a:pPr algn="just"/>
            <a:endParaRPr lang="es-ES" sz="1400" dirty="0" smtClean="0">
              <a:latin typeface="Century Gothic" pitchFamily="34" charset="0"/>
            </a:endParaRPr>
          </a:p>
        </p:txBody>
      </p:sp>
      <p:sp>
        <p:nvSpPr>
          <p:cNvPr id="6" name="5 Rectángulo"/>
          <p:cNvSpPr/>
          <p:nvPr/>
        </p:nvSpPr>
        <p:spPr>
          <a:xfrm>
            <a:off x="5076056" y="1340768"/>
            <a:ext cx="3025187"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REAL DECRETO 1105/2014</a:t>
            </a:r>
            <a:endParaRPr lang="es-ES" dirty="0">
              <a:latin typeface="Century Gothic" pitchFamily="34" charset="0"/>
            </a:endParaRPr>
          </a:p>
        </p:txBody>
      </p:sp>
      <p:sp>
        <p:nvSpPr>
          <p:cNvPr id="7" name="6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pic>
        <p:nvPicPr>
          <p:cNvPr id="8"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sp>
        <p:nvSpPr>
          <p:cNvPr id="9" name="8 Rectángulo"/>
          <p:cNvSpPr/>
          <p:nvPr/>
        </p:nvSpPr>
        <p:spPr>
          <a:xfrm>
            <a:off x="5580112" y="131148"/>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ESO</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79512" y="1628800"/>
            <a:ext cx="8964488"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Matemáticas orientadas a las enseñanzas </a:t>
            </a:r>
            <a:r>
              <a:rPr lang="es-ES" sz="320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aplic</a:t>
            </a: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3º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5" name="10 CuadroTexto"/>
          <p:cNvSpPr txBox="1">
            <a:spLocks noChangeArrowheads="1"/>
          </p:cNvSpPr>
          <p:nvPr/>
        </p:nvSpPr>
        <p:spPr bwMode="auto">
          <a:xfrm>
            <a:off x="395536" y="2204864"/>
            <a:ext cx="8208912" cy="4185761"/>
          </a:xfrm>
          <a:prstGeom prst="rect">
            <a:avLst/>
          </a:prstGeom>
          <a:noFill/>
          <a:ln w="9525">
            <a:noFill/>
            <a:miter lim="800000"/>
            <a:headEnd/>
            <a:tailEnd/>
          </a:ln>
        </p:spPr>
        <p:txBody>
          <a:bodyPr wrap="square">
            <a:spAutoFit/>
          </a:bodyPr>
          <a:lstStyle/>
          <a:p>
            <a:pPr algn="just"/>
            <a:endParaRPr lang="es-ES" sz="1400" dirty="0" smtClean="0">
              <a:latin typeface="Century Gothic" pitchFamily="34" charset="0"/>
            </a:endParaRPr>
          </a:p>
          <a:p>
            <a:pPr algn="just"/>
            <a:r>
              <a:rPr lang="es-ES" sz="1400" b="1" dirty="0" smtClean="0">
                <a:latin typeface="Century Gothic" pitchFamily="34" charset="0"/>
              </a:rPr>
              <a:t>BLOQUE 3. GEOMETRÍA </a:t>
            </a:r>
          </a:p>
          <a:p>
            <a:pPr algn="just"/>
            <a:r>
              <a:rPr lang="es-ES" sz="1400" dirty="0" smtClean="0">
                <a:latin typeface="Century Gothic" pitchFamily="34" charset="0"/>
              </a:rPr>
              <a:t>4.2.  Genera creaciones propias mediante la composición de movimientos, empleando herramientas tecnológicas </a:t>
            </a:r>
          </a:p>
          <a:p>
            <a:pPr algn="just"/>
            <a:endParaRPr lang="es-ES" sz="1400" dirty="0" smtClean="0">
              <a:latin typeface="Century Gothic" pitchFamily="34" charset="0"/>
            </a:endParaRPr>
          </a:p>
          <a:p>
            <a:pPr algn="just"/>
            <a:r>
              <a:rPr lang="es-ES" sz="1400" b="1" dirty="0" smtClean="0">
                <a:latin typeface="Century Gothic" pitchFamily="34" charset="0"/>
              </a:rPr>
              <a:t>BLOQUE 5. ESTADÍSTICA Y PROBABILIDAD</a:t>
            </a:r>
          </a:p>
          <a:p>
            <a:pPr algn="just"/>
            <a:r>
              <a:rPr lang="es-ES" sz="1400" dirty="0" smtClean="0">
                <a:latin typeface="Century Gothic" pitchFamily="34" charset="0"/>
              </a:rPr>
              <a:t>1.5. Construye, con la ayuda de herramientas tecnológicas si fuese necesario, gráficos estadísticos adecuados a distintas situaciones relacionadas con variables asociadas a problemas sociales, económicos y de la vida cotidiana.</a:t>
            </a:r>
          </a:p>
          <a:p>
            <a:pPr algn="just"/>
            <a:r>
              <a:rPr lang="es-ES" sz="1400" dirty="0" smtClean="0">
                <a:latin typeface="Century Gothic" pitchFamily="34" charset="0"/>
              </a:rPr>
              <a:t>2.1.  Calcula e interpreta las medidas de posición de una variable estadística para proporcionar un resumen de los datos. </a:t>
            </a:r>
          </a:p>
          <a:p>
            <a:pPr algn="just"/>
            <a:r>
              <a:rPr lang="es-ES" sz="1400" dirty="0" smtClean="0">
                <a:latin typeface="Century Gothic" pitchFamily="34" charset="0"/>
              </a:rPr>
              <a:t>2.2. Calcula los parámetros de dispersión de una variable estadística (con calculadora y con hoja de cálculo) para comparar la representatividad de la media y describir los datos.</a:t>
            </a:r>
          </a:p>
          <a:p>
            <a:pPr algn="just"/>
            <a:r>
              <a:rPr lang="es-ES" sz="1400" dirty="0" smtClean="0">
                <a:latin typeface="Century Gothic" pitchFamily="34" charset="0"/>
              </a:rPr>
              <a:t>3.2. Emplea la calculadora y medios tecnológicos para organizar los datos, generar gráficos estadísticos y calcular parámetros de tendencia central y dispersión. </a:t>
            </a:r>
          </a:p>
          <a:p>
            <a:pPr algn="just"/>
            <a:r>
              <a:rPr lang="es-ES" sz="1400" dirty="0" smtClean="0">
                <a:latin typeface="Century Gothic" pitchFamily="34" charset="0"/>
              </a:rPr>
              <a:t>3.3. Emplea medios tecnológicos para comunicar información resumida y relevante sobre una variable estadística que haya analizado</a:t>
            </a:r>
          </a:p>
          <a:p>
            <a:pPr algn="just"/>
            <a:endParaRPr lang="es-ES" sz="1400" dirty="0" smtClean="0">
              <a:latin typeface="Century Gothic" pitchFamily="34" charset="0"/>
            </a:endParaRPr>
          </a:p>
          <a:p>
            <a:pPr algn="just"/>
            <a:endParaRPr lang="es-ES" sz="1400" dirty="0" smtClean="0">
              <a:latin typeface="Century Gothic" pitchFamily="34" charset="0"/>
            </a:endParaRPr>
          </a:p>
        </p:txBody>
      </p:sp>
      <p:sp>
        <p:nvSpPr>
          <p:cNvPr id="6" name="5 Rectángulo"/>
          <p:cNvSpPr/>
          <p:nvPr/>
        </p:nvSpPr>
        <p:spPr>
          <a:xfrm>
            <a:off x="5076056" y="1340768"/>
            <a:ext cx="3025187"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REAL DECRETO 1105/2014</a:t>
            </a:r>
            <a:endParaRPr lang="es-ES" dirty="0">
              <a:latin typeface="Century Gothic" pitchFamily="34" charset="0"/>
            </a:endParaRPr>
          </a:p>
        </p:txBody>
      </p:sp>
      <p:sp>
        <p:nvSpPr>
          <p:cNvPr id="7" name="6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pic>
        <p:nvPicPr>
          <p:cNvPr id="8"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sp>
        <p:nvSpPr>
          <p:cNvPr id="9" name="8 Rectángulo"/>
          <p:cNvSpPr/>
          <p:nvPr/>
        </p:nvSpPr>
        <p:spPr>
          <a:xfrm>
            <a:off x="5580112" y="131148"/>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ESO</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79512" y="1628800"/>
            <a:ext cx="8964488"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Matemáticas orientadas a las enseñanzas </a:t>
            </a:r>
            <a:r>
              <a:rPr lang="es-ES" sz="320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aplic</a:t>
            </a: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4º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5" name="10 CuadroTexto"/>
          <p:cNvSpPr txBox="1">
            <a:spLocks noChangeArrowheads="1"/>
          </p:cNvSpPr>
          <p:nvPr/>
        </p:nvSpPr>
        <p:spPr bwMode="auto">
          <a:xfrm>
            <a:off x="395536" y="2204864"/>
            <a:ext cx="8208912" cy="4616648"/>
          </a:xfrm>
          <a:prstGeom prst="rect">
            <a:avLst/>
          </a:prstGeom>
          <a:noFill/>
          <a:ln w="9525">
            <a:noFill/>
            <a:miter lim="800000"/>
            <a:headEnd/>
            <a:tailEnd/>
          </a:ln>
        </p:spPr>
        <p:txBody>
          <a:bodyPr wrap="square">
            <a:spAutoFit/>
          </a:bodyPr>
          <a:lstStyle/>
          <a:p>
            <a:pPr algn="just"/>
            <a:endParaRPr lang="es-ES" sz="1400" dirty="0" smtClean="0">
              <a:latin typeface="Century Gothic" pitchFamily="34" charset="0"/>
            </a:endParaRPr>
          </a:p>
          <a:p>
            <a:pPr algn="just"/>
            <a:r>
              <a:rPr lang="es-ES" sz="1400" b="1" dirty="0" smtClean="0">
                <a:latin typeface="Century Gothic" pitchFamily="34" charset="0"/>
              </a:rPr>
              <a:t>BLOQUE 1. PROCESOS, MÉTODOS Y ACTITUDES EN MATEMÁTICAS </a:t>
            </a:r>
          </a:p>
          <a:p>
            <a:pPr algn="just"/>
            <a:r>
              <a:rPr lang="es-ES" sz="1400" dirty="0" smtClean="0">
                <a:latin typeface="Century Gothic" pitchFamily="34" charset="0"/>
              </a:rPr>
              <a:t>6.5.  Realiza simulaciones y predicciones, en el contexto real, para valorar la adecuación y las limitaciones de los  modelos, proponiendo mejoras que aumenten su eficacia.. </a:t>
            </a:r>
          </a:p>
          <a:p>
            <a:pPr algn="just"/>
            <a:r>
              <a:rPr lang="es-ES" sz="1400" dirty="0" smtClean="0">
                <a:latin typeface="Century Gothic" pitchFamily="34" charset="0"/>
              </a:rPr>
              <a:t>11.1.  Selecciona herramientas tecnológicas adecuadas y las utiliza para la realización de cálculos numéricos, algebraicos o estadísticos cuando la dificultad de los mismos impide o no aconseja hacerlos manualmente. </a:t>
            </a:r>
          </a:p>
          <a:p>
            <a:pPr algn="just"/>
            <a:r>
              <a:rPr lang="es-ES" sz="1400" dirty="0" smtClean="0">
                <a:latin typeface="Century Gothic" pitchFamily="34" charset="0"/>
              </a:rPr>
              <a:t>11.2. Utiliza medios tecnológicos para hacer representaciones gráficas con expresiones  algebraicas complejas y extraer información cualitativa y cuantitativa sobre ellas. </a:t>
            </a:r>
          </a:p>
          <a:p>
            <a:pPr algn="just"/>
            <a:r>
              <a:rPr lang="es-ES" sz="1400" dirty="0" smtClean="0">
                <a:latin typeface="Century Gothic" pitchFamily="34" charset="0"/>
              </a:rPr>
              <a:t>11.3. Diseña representaciones gráficas para explicar el  proceso seguido en la solución de problemas, mediante la utilización de medios tecnológicos. </a:t>
            </a:r>
          </a:p>
          <a:p>
            <a:pPr algn="just"/>
            <a:r>
              <a:rPr lang="es-ES" sz="1400" dirty="0" smtClean="0">
                <a:latin typeface="Century Gothic" pitchFamily="34" charset="0"/>
              </a:rPr>
              <a:t>11.4. Recrea entornos y objetos geométricos con  herramientas tecnológicas interactivas para mostrar,  analizar y comprender propiedades geométricas. </a:t>
            </a:r>
          </a:p>
          <a:p>
            <a:pPr algn="just"/>
            <a:r>
              <a:rPr lang="es-ES" sz="1400" dirty="0" smtClean="0">
                <a:latin typeface="Century Gothic" pitchFamily="34" charset="0"/>
              </a:rPr>
              <a:t>12.1. Elabora documentos digitales propios (texto, presentación, imagen, video, sonido,…), como resultado del proceso de búsqueda, análisis y selección de información  relevante, con la herramienta tecnológica adecuada y los comparte para su discusión o difusión. </a:t>
            </a:r>
          </a:p>
          <a:p>
            <a:pPr algn="just"/>
            <a:r>
              <a:rPr lang="es-ES" sz="1400" dirty="0" smtClean="0">
                <a:latin typeface="Century Gothic" pitchFamily="34" charset="0"/>
              </a:rPr>
              <a:t>12.2. Utiliza los recursos creados para apoyar la exposición oral de los contenidos trabajados en el aula. </a:t>
            </a:r>
          </a:p>
          <a:p>
            <a:pPr algn="just"/>
            <a:r>
              <a:rPr lang="es-ES" sz="1400" dirty="0" smtClean="0">
                <a:latin typeface="Century Gothic" pitchFamily="34" charset="0"/>
              </a:rPr>
              <a:t>12.3.  Usa adecuadamente los medios tecnológicos para estructurar y mejorar su proceso de aprendizaje recogiendo la información de las actividades, analizando puntos fuertes </a:t>
            </a:r>
          </a:p>
          <a:p>
            <a:pPr algn="just"/>
            <a:r>
              <a:rPr lang="es-ES" sz="1400" dirty="0" smtClean="0">
                <a:latin typeface="Century Gothic" pitchFamily="34" charset="0"/>
              </a:rPr>
              <a:t>y débiles de su proceso académico y estableciendo pautas de mejora</a:t>
            </a:r>
          </a:p>
        </p:txBody>
      </p:sp>
      <p:sp>
        <p:nvSpPr>
          <p:cNvPr id="6" name="5 Rectángulo"/>
          <p:cNvSpPr/>
          <p:nvPr/>
        </p:nvSpPr>
        <p:spPr>
          <a:xfrm>
            <a:off x="5076056" y="1340768"/>
            <a:ext cx="3025187"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REAL DECRETO 1105/2014</a:t>
            </a:r>
            <a:endParaRPr lang="es-ES" dirty="0">
              <a:latin typeface="Century Gothic" pitchFamily="34" charset="0"/>
            </a:endParaRPr>
          </a:p>
        </p:txBody>
      </p:sp>
      <p:sp>
        <p:nvSpPr>
          <p:cNvPr id="7" name="6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pic>
        <p:nvPicPr>
          <p:cNvPr id="8"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79512" y="1628800"/>
            <a:ext cx="8964488"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Matemáticas orientadas a las enseñanzas </a:t>
            </a:r>
            <a:r>
              <a:rPr lang="es-ES" sz="320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aplic</a:t>
            </a: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4º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5" name="10 CuadroTexto"/>
          <p:cNvSpPr txBox="1">
            <a:spLocks noChangeArrowheads="1"/>
          </p:cNvSpPr>
          <p:nvPr/>
        </p:nvSpPr>
        <p:spPr bwMode="auto">
          <a:xfrm>
            <a:off x="395536" y="2204864"/>
            <a:ext cx="8208912" cy="2893100"/>
          </a:xfrm>
          <a:prstGeom prst="rect">
            <a:avLst/>
          </a:prstGeom>
          <a:noFill/>
          <a:ln w="9525">
            <a:noFill/>
            <a:miter lim="800000"/>
            <a:headEnd/>
            <a:tailEnd/>
          </a:ln>
        </p:spPr>
        <p:txBody>
          <a:bodyPr wrap="square">
            <a:spAutoFit/>
          </a:bodyPr>
          <a:lstStyle/>
          <a:p>
            <a:pPr algn="just"/>
            <a:endParaRPr lang="es-ES" sz="1400" dirty="0" smtClean="0">
              <a:latin typeface="Century Gothic" pitchFamily="34" charset="0"/>
            </a:endParaRPr>
          </a:p>
          <a:p>
            <a:pPr algn="just"/>
            <a:r>
              <a:rPr lang="es-ES" sz="1400" b="1" dirty="0" smtClean="0">
                <a:latin typeface="Century Gothic" pitchFamily="34" charset="0"/>
              </a:rPr>
              <a:t>BLOQUE 3. GEOMETRÍA </a:t>
            </a:r>
          </a:p>
          <a:p>
            <a:pPr algn="just"/>
            <a:r>
              <a:rPr lang="es-ES" sz="1400" dirty="0" smtClean="0">
                <a:latin typeface="Century Gothic" pitchFamily="34" charset="0"/>
              </a:rPr>
              <a:t>2.1.  Representa y estudia los cuerpos geométricos más relevantes (triángulos, rectángulos, círculos, prismas, pirámides, cilindros, conos y esferas) con una aplicación informática de geometría dinámica y comprueba sus propiedades geométricas. </a:t>
            </a:r>
          </a:p>
          <a:p>
            <a:pPr algn="just"/>
            <a:endParaRPr lang="es-ES" sz="1400" dirty="0" smtClean="0">
              <a:latin typeface="Century Gothic" pitchFamily="34" charset="0"/>
            </a:endParaRPr>
          </a:p>
          <a:p>
            <a:pPr algn="just"/>
            <a:r>
              <a:rPr lang="es-ES" sz="1400" b="1" dirty="0" smtClean="0">
                <a:latin typeface="Century Gothic" pitchFamily="34" charset="0"/>
              </a:rPr>
              <a:t>BLOQUE 4. FUNCIONES</a:t>
            </a:r>
          </a:p>
          <a:p>
            <a:pPr algn="just"/>
            <a:r>
              <a:rPr lang="es-ES" sz="1400" dirty="0" smtClean="0">
                <a:latin typeface="Century Gothic" pitchFamily="34" charset="0"/>
              </a:rPr>
              <a:t>2.3.  Describe las características más importantes que se extra en de una gráfica, señalando los valores puntuales o intervalos de la variable que las determinan utilizando tanto </a:t>
            </a:r>
          </a:p>
          <a:p>
            <a:pPr algn="just"/>
            <a:r>
              <a:rPr lang="es-ES" sz="1400" dirty="0" smtClean="0">
                <a:latin typeface="Century Gothic" pitchFamily="34" charset="0"/>
              </a:rPr>
              <a:t>lápiz y papel como medios informáticos. </a:t>
            </a:r>
          </a:p>
          <a:p>
            <a:pPr algn="just"/>
            <a:r>
              <a:rPr lang="es-ES" sz="1400" dirty="0" smtClean="0">
                <a:latin typeface="Century Gothic" pitchFamily="34" charset="0"/>
              </a:rPr>
              <a:t>2.4.  Relaciona distintas tablas de valores y sus gráficas correspondientes en casos sencillos, justificando la  decisión. </a:t>
            </a:r>
          </a:p>
          <a:p>
            <a:pPr algn="just"/>
            <a:r>
              <a:rPr lang="es-ES" sz="1400" dirty="0" smtClean="0">
                <a:latin typeface="Century Gothic" pitchFamily="34" charset="0"/>
              </a:rPr>
              <a:t>2.5. Utiliza con destreza  elementos tecnológicos específicos para dibujar gráficas.</a:t>
            </a:r>
          </a:p>
        </p:txBody>
      </p:sp>
      <p:sp>
        <p:nvSpPr>
          <p:cNvPr id="6" name="5 Rectángulo"/>
          <p:cNvSpPr/>
          <p:nvPr/>
        </p:nvSpPr>
        <p:spPr>
          <a:xfrm>
            <a:off x="5076056" y="1340768"/>
            <a:ext cx="3025187"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REAL DECRETO 1105/2014</a:t>
            </a:r>
            <a:endParaRPr lang="es-ES" dirty="0">
              <a:latin typeface="Century Gothic" pitchFamily="34" charset="0"/>
            </a:endParaRPr>
          </a:p>
        </p:txBody>
      </p:sp>
      <p:sp>
        <p:nvSpPr>
          <p:cNvPr id="7" name="6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pic>
        <p:nvPicPr>
          <p:cNvPr id="8"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sp>
        <p:nvSpPr>
          <p:cNvPr id="9" name="8 Rectángulo"/>
          <p:cNvSpPr/>
          <p:nvPr/>
        </p:nvSpPr>
        <p:spPr>
          <a:xfrm>
            <a:off x="5580112" y="131148"/>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ESO</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 CuadroTexto"/>
          <p:cNvSpPr txBox="1">
            <a:spLocks noChangeArrowheads="1"/>
          </p:cNvSpPr>
          <p:nvPr/>
        </p:nvSpPr>
        <p:spPr bwMode="auto">
          <a:xfrm>
            <a:off x="395536" y="2204864"/>
            <a:ext cx="8208912" cy="5047536"/>
          </a:xfrm>
          <a:prstGeom prst="rect">
            <a:avLst/>
          </a:prstGeom>
          <a:noFill/>
          <a:ln w="9525">
            <a:noFill/>
            <a:miter lim="800000"/>
            <a:headEnd/>
            <a:tailEnd/>
          </a:ln>
        </p:spPr>
        <p:txBody>
          <a:bodyPr wrap="square">
            <a:spAutoFit/>
          </a:bodyPr>
          <a:lstStyle/>
          <a:p>
            <a:pPr algn="just"/>
            <a:endParaRPr lang="es-ES" sz="1400" dirty="0" smtClean="0">
              <a:latin typeface="Century Gothic" pitchFamily="34" charset="0"/>
            </a:endParaRPr>
          </a:p>
          <a:p>
            <a:pPr algn="just"/>
            <a:r>
              <a:rPr lang="es-ES" sz="1400" b="1" dirty="0" smtClean="0">
                <a:latin typeface="Century Gothic" pitchFamily="34" charset="0"/>
              </a:rPr>
              <a:t>BLOQUE 2. PRODUCCIÓN DE TEXTOS ORALES: EXPRESIÓN E INTERACCIÓN </a:t>
            </a:r>
          </a:p>
          <a:p>
            <a:pPr algn="just"/>
            <a:r>
              <a:rPr lang="es-ES" sz="1400" dirty="0" smtClean="0">
                <a:latin typeface="Century Gothic" pitchFamily="34" charset="0"/>
              </a:rPr>
              <a:t>1. Hace presentaciones breves, bien estructuradas, ensayadas previamente y con apoyo visual (p. e. PowerPoint), sobre aspectos concretos de temas académicos u ocupacionales de su interés, organizando la información básica de manera coherente, explicando las ideas principales brevemente y con claridad y respondiendo a </a:t>
            </a:r>
            <a:r>
              <a:rPr lang="es-ES" sz="1400" dirty="0" err="1" smtClean="0">
                <a:latin typeface="Century Gothic" pitchFamily="34" charset="0"/>
              </a:rPr>
              <a:t>preguntassencillas</a:t>
            </a:r>
            <a:r>
              <a:rPr lang="es-ES" sz="1400" dirty="0" smtClean="0">
                <a:latin typeface="Century Gothic" pitchFamily="34" charset="0"/>
              </a:rPr>
              <a:t> de los oyentes articuladas de  manera clara y a velocidad media</a:t>
            </a:r>
          </a:p>
          <a:p>
            <a:pPr algn="just"/>
            <a:endParaRPr lang="es-ES" sz="1400" dirty="0" smtClean="0">
              <a:latin typeface="Century Gothic" pitchFamily="34" charset="0"/>
            </a:endParaRPr>
          </a:p>
          <a:p>
            <a:pPr algn="just"/>
            <a:r>
              <a:rPr lang="es-ES" sz="1400" b="1" dirty="0" smtClean="0">
                <a:latin typeface="Century Gothic" pitchFamily="34" charset="0"/>
              </a:rPr>
              <a:t>BLOQUE 3: COMPRENSIÓN DE TEXTOS  ESCRITOS</a:t>
            </a:r>
          </a:p>
          <a:p>
            <a:pPr algn="just"/>
            <a:r>
              <a:rPr lang="es-ES" sz="1400" dirty="0" smtClean="0">
                <a:latin typeface="Century Gothic" pitchFamily="34" charset="0"/>
              </a:rPr>
              <a:t>1. Identifica  información relevante en  instrucciones detalladas sobre el uso de  aparatos, dispositivos o programas informáticos, y sobre la realización de actividades y normas de seguridad o de convivencia .</a:t>
            </a:r>
          </a:p>
          <a:p>
            <a:pPr algn="just"/>
            <a:endParaRPr lang="es-ES" sz="1400" dirty="0" smtClean="0">
              <a:latin typeface="Century Gothic" pitchFamily="34" charset="0"/>
            </a:endParaRPr>
          </a:p>
          <a:p>
            <a:pPr algn="just"/>
            <a:r>
              <a:rPr lang="es-ES" sz="1400" dirty="0" smtClean="0">
                <a:latin typeface="Century Gothic" pitchFamily="34" charset="0"/>
              </a:rPr>
              <a:t>3. Comprende correspondencia personal, en cualquier soporte incluyendo foros online </a:t>
            </a:r>
          </a:p>
          <a:p>
            <a:pPr algn="just"/>
            <a:r>
              <a:rPr lang="es-ES" sz="1400" dirty="0" smtClean="0">
                <a:latin typeface="Century Gothic" pitchFamily="34" charset="0"/>
              </a:rPr>
              <a:t>o blogs, en la que se describen con cierto detalle hechos y experiencias, impresiones y </a:t>
            </a:r>
          </a:p>
          <a:p>
            <a:pPr algn="just"/>
            <a:r>
              <a:rPr lang="es-ES" sz="1400" dirty="0" smtClean="0">
                <a:latin typeface="Century Gothic" pitchFamily="34" charset="0"/>
              </a:rPr>
              <a:t>sentimientos;</a:t>
            </a:r>
          </a:p>
          <a:p>
            <a:pPr algn="just"/>
            <a:r>
              <a:rPr lang="es-ES" sz="1400" dirty="0" smtClean="0">
                <a:latin typeface="Century Gothic" pitchFamily="34" charset="0"/>
              </a:rPr>
              <a:t>6. Entiende información específica de carácter concreto en páginas Web y otros </a:t>
            </a:r>
          </a:p>
          <a:p>
            <a:pPr algn="just"/>
            <a:r>
              <a:rPr lang="es-ES" sz="1400" dirty="0" smtClean="0">
                <a:latin typeface="Century Gothic" pitchFamily="34" charset="0"/>
              </a:rPr>
              <a:t>materiales de referencia o consulta claramente estructurados </a:t>
            </a:r>
          </a:p>
          <a:p>
            <a:pPr algn="just"/>
            <a:endParaRPr lang="es-ES" sz="1400" b="1" dirty="0" smtClean="0">
              <a:latin typeface="Century Gothic" pitchFamily="34" charset="0"/>
            </a:endParaRPr>
          </a:p>
          <a:p>
            <a:pPr algn="just"/>
            <a:r>
              <a:rPr lang="es-ES" sz="1400" b="1" dirty="0" smtClean="0">
                <a:latin typeface="Century Gothic" pitchFamily="34" charset="0"/>
              </a:rPr>
              <a:t>BLOQUE 4. PRODUCCIÓN DE TEXTOS ESCRITOS: EXPRESIÓN E INTERACCIÓN</a:t>
            </a:r>
          </a:p>
          <a:p>
            <a:pPr algn="just"/>
            <a:r>
              <a:rPr lang="es-ES" sz="1400" dirty="0" smtClean="0">
                <a:latin typeface="Century Gothic" pitchFamily="34" charset="0"/>
              </a:rPr>
              <a:t>6. Escribe correspondencia personal y participa en foros, blogs y chats.</a:t>
            </a:r>
          </a:p>
          <a:p>
            <a:pPr algn="just"/>
            <a:endParaRPr lang="es-ES" sz="1400" dirty="0" smtClean="0">
              <a:latin typeface="Century Gothic" pitchFamily="34" charset="0"/>
            </a:endParaRPr>
          </a:p>
          <a:p>
            <a:pPr algn="just"/>
            <a:endParaRPr lang="es-ES" sz="1400" dirty="0" smtClean="0">
              <a:latin typeface="Century Gothic" pitchFamily="34" charset="0"/>
            </a:endParaRPr>
          </a:p>
        </p:txBody>
      </p:sp>
      <p:sp>
        <p:nvSpPr>
          <p:cNvPr id="6" name="5 Rectángulo"/>
          <p:cNvSpPr/>
          <p:nvPr/>
        </p:nvSpPr>
        <p:spPr>
          <a:xfrm>
            <a:off x="179512" y="1628800"/>
            <a:ext cx="8964488"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Primera Lengua Extranjera. 4º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4" name="3 Rectángulo"/>
          <p:cNvSpPr/>
          <p:nvPr/>
        </p:nvSpPr>
        <p:spPr>
          <a:xfrm>
            <a:off x="5076056" y="1340768"/>
            <a:ext cx="3025187"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REAL DECRETO 1105/2014</a:t>
            </a:r>
            <a:endParaRPr lang="es-ES" dirty="0">
              <a:latin typeface="Century Gothic" pitchFamily="34" charset="0"/>
            </a:endParaRPr>
          </a:p>
        </p:txBody>
      </p:sp>
      <p:sp>
        <p:nvSpPr>
          <p:cNvPr id="7" name="6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pic>
        <p:nvPicPr>
          <p:cNvPr id="8"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sp>
        <p:nvSpPr>
          <p:cNvPr id="9" name="8 Rectángulo"/>
          <p:cNvSpPr/>
          <p:nvPr/>
        </p:nvSpPr>
        <p:spPr>
          <a:xfrm>
            <a:off x="5580112" y="131148"/>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ESO</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 CuadroTexto"/>
          <p:cNvSpPr txBox="1">
            <a:spLocks noChangeArrowheads="1"/>
          </p:cNvSpPr>
          <p:nvPr/>
        </p:nvSpPr>
        <p:spPr bwMode="auto">
          <a:xfrm>
            <a:off x="395536" y="2060848"/>
            <a:ext cx="8208912" cy="5262979"/>
          </a:xfrm>
          <a:prstGeom prst="rect">
            <a:avLst/>
          </a:prstGeom>
          <a:noFill/>
          <a:ln w="9525">
            <a:noFill/>
            <a:miter lim="800000"/>
            <a:headEnd/>
            <a:tailEnd/>
          </a:ln>
        </p:spPr>
        <p:txBody>
          <a:bodyPr wrap="square">
            <a:spAutoFit/>
          </a:bodyPr>
          <a:lstStyle/>
          <a:p>
            <a:pPr algn="just"/>
            <a:endParaRPr lang="es-ES" sz="1400" dirty="0" smtClean="0">
              <a:latin typeface="Century Gothic" pitchFamily="34" charset="0"/>
            </a:endParaRPr>
          </a:p>
          <a:p>
            <a:pPr algn="just"/>
            <a:r>
              <a:rPr lang="es-ES" sz="1400" b="1" dirty="0" smtClean="0">
                <a:latin typeface="Century Gothic" pitchFamily="34" charset="0"/>
              </a:rPr>
              <a:t>BLOQUE 1. TECNOLOGÍAS DE LA INFORMACIÓN Y DE LA COMUNICACIÓN</a:t>
            </a:r>
          </a:p>
          <a:p>
            <a:pPr algn="just"/>
            <a:r>
              <a:rPr lang="es-ES" sz="1400" dirty="0" smtClean="0">
                <a:latin typeface="Century Gothic" pitchFamily="34" charset="0"/>
              </a:rPr>
              <a:t>1.1. Describe los elementos y sistemas fundamentales que se utilizan en la comunicación </a:t>
            </a:r>
            <a:r>
              <a:rPr lang="es-ES" sz="1400" dirty="0" err="1" smtClean="0">
                <a:latin typeface="Century Gothic" pitchFamily="34" charset="0"/>
              </a:rPr>
              <a:t>alámbrica</a:t>
            </a:r>
            <a:r>
              <a:rPr lang="es-ES" sz="1400" dirty="0" smtClean="0">
                <a:latin typeface="Century Gothic" pitchFamily="34" charset="0"/>
              </a:rPr>
              <a:t> e inalámbrica.  </a:t>
            </a:r>
          </a:p>
          <a:p>
            <a:pPr algn="just"/>
            <a:r>
              <a:rPr lang="es-ES" sz="1400" dirty="0" smtClean="0">
                <a:latin typeface="Century Gothic" pitchFamily="34" charset="0"/>
              </a:rPr>
              <a:t>1.2. Describe las formas de conexión en la comunicación   entre dispositivos digitales.   </a:t>
            </a:r>
          </a:p>
          <a:p>
            <a:pPr algn="just"/>
            <a:r>
              <a:rPr lang="es-ES" sz="1400" dirty="0" smtClean="0">
                <a:latin typeface="Century Gothic" pitchFamily="34" charset="0"/>
              </a:rPr>
              <a:t>2.1. Localiza, intercambia y publica información a través de Internet empleando servicios de localización,  comunicación </a:t>
            </a:r>
            <a:r>
              <a:rPr lang="es-ES" sz="1400" dirty="0" err="1" smtClean="0">
                <a:latin typeface="Century Gothic" pitchFamily="34" charset="0"/>
              </a:rPr>
              <a:t>intergrupal</a:t>
            </a:r>
            <a:r>
              <a:rPr lang="es-ES" sz="1400" dirty="0" smtClean="0">
                <a:latin typeface="Century Gothic" pitchFamily="34" charset="0"/>
              </a:rPr>
              <a:t> y gestores de transmisión de sonido, imagen y datos. </a:t>
            </a:r>
          </a:p>
          <a:p>
            <a:pPr algn="just"/>
            <a:r>
              <a:rPr lang="es-ES" sz="1400" dirty="0" smtClean="0">
                <a:latin typeface="Century Gothic" pitchFamily="34" charset="0"/>
              </a:rPr>
              <a:t>2.2.  Conoce las medidas de seguridad aplicables a cada situación de riesgo. </a:t>
            </a:r>
          </a:p>
          <a:p>
            <a:pPr algn="just"/>
            <a:r>
              <a:rPr lang="es-ES" sz="1400" dirty="0" smtClean="0">
                <a:latin typeface="Century Gothic" pitchFamily="34" charset="0"/>
              </a:rPr>
              <a:t>3.1. Desarrolla un sencillo programa informático para resolver problemas utilizando un lenguaje de programación. </a:t>
            </a:r>
          </a:p>
          <a:p>
            <a:pPr algn="just"/>
            <a:r>
              <a:rPr lang="es-ES" sz="1400" dirty="0" smtClean="0">
                <a:latin typeface="Century Gothic" pitchFamily="34" charset="0"/>
              </a:rPr>
              <a:t>4.1. Utiliza el ordenador como herramienta de adquisición e interpretación de datos, y como </a:t>
            </a:r>
          </a:p>
          <a:p>
            <a:pPr algn="just"/>
            <a:r>
              <a:rPr lang="es-ES" sz="1400" dirty="0" smtClean="0">
                <a:latin typeface="Century Gothic" pitchFamily="34" charset="0"/>
              </a:rPr>
              <a:t>realimentación de otros procesos con los datos obtenidos.</a:t>
            </a:r>
          </a:p>
          <a:p>
            <a:pPr algn="just"/>
            <a:endParaRPr lang="es-ES" sz="1400" dirty="0" smtClean="0">
              <a:latin typeface="Century Gothic" pitchFamily="34" charset="0"/>
            </a:endParaRPr>
          </a:p>
          <a:p>
            <a:pPr algn="just"/>
            <a:r>
              <a:rPr lang="es-ES" sz="1400" b="1" dirty="0" smtClean="0">
                <a:latin typeface="Century Gothic" pitchFamily="34" charset="0"/>
              </a:rPr>
              <a:t>BLOQUE 6. TECNOLOGÍA Y SOCIEDAD </a:t>
            </a:r>
          </a:p>
          <a:p>
            <a:pPr algn="just"/>
            <a:r>
              <a:rPr lang="es-ES" sz="1400" dirty="0" smtClean="0">
                <a:latin typeface="Century Gothic" pitchFamily="34" charset="0"/>
              </a:rPr>
              <a:t>1.1.  Identifica los cambios tecnológicos más importantes que se han producido a lo largo de la historia de la humanidad. </a:t>
            </a:r>
          </a:p>
          <a:p>
            <a:pPr algn="just"/>
            <a:r>
              <a:rPr lang="es-ES" sz="1400" dirty="0" smtClean="0">
                <a:latin typeface="Century Gothic" pitchFamily="34" charset="0"/>
              </a:rPr>
              <a:t>2.1. Analiza objetos técnicos y su relación con el entorno, interpretando su función histórica y la evolución tecnológica. </a:t>
            </a:r>
          </a:p>
          <a:p>
            <a:pPr algn="just"/>
            <a:r>
              <a:rPr lang="es-ES" sz="1400" dirty="0" smtClean="0">
                <a:latin typeface="Century Gothic" pitchFamily="34" charset="0"/>
              </a:rPr>
              <a:t>3.1. Elabora juicios de valor frente al desarrollo tecnológico a partir del análisis de objetos, relacionado inventos y descubrimientos con el contexto en el que se desarrollan. </a:t>
            </a:r>
          </a:p>
          <a:p>
            <a:pPr algn="just"/>
            <a:r>
              <a:rPr lang="es-ES" sz="1400" dirty="0" smtClean="0">
                <a:latin typeface="Century Gothic" pitchFamily="34" charset="0"/>
              </a:rPr>
              <a:t>3.2. Interpreta las modificaciones tecnológicas, económicas y sociales en cada periodo histórico ayudándote de documentación escrita y digital</a:t>
            </a:r>
            <a:endParaRPr lang="es-ES" sz="1400" b="1" dirty="0" smtClean="0">
              <a:latin typeface="Century Gothic" pitchFamily="34" charset="0"/>
            </a:endParaRPr>
          </a:p>
          <a:p>
            <a:pPr algn="just"/>
            <a:endParaRPr lang="es-ES" sz="1400" dirty="0" smtClean="0">
              <a:latin typeface="Century Gothic" pitchFamily="34" charset="0"/>
            </a:endParaRPr>
          </a:p>
          <a:p>
            <a:pPr algn="just"/>
            <a:endParaRPr lang="es-ES" sz="1400" dirty="0" smtClean="0">
              <a:latin typeface="Century Gothic" pitchFamily="34" charset="0"/>
            </a:endParaRPr>
          </a:p>
        </p:txBody>
      </p:sp>
      <p:sp>
        <p:nvSpPr>
          <p:cNvPr id="6" name="5 Rectángulo"/>
          <p:cNvSpPr/>
          <p:nvPr/>
        </p:nvSpPr>
        <p:spPr>
          <a:xfrm>
            <a:off x="179512" y="1628800"/>
            <a:ext cx="8964488"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Tecnología. 4º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4" name="3 Rectángulo"/>
          <p:cNvSpPr/>
          <p:nvPr/>
        </p:nvSpPr>
        <p:spPr>
          <a:xfrm>
            <a:off x="5076056" y="1340768"/>
            <a:ext cx="3025187"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REAL DECRETO 1105/2014</a:t>
            </a:r>
            <a:endParaRPr lang="es-ES" dirty="0">
              <a:latin typeface="Century Gothic" pitchFamily="34" charset="0"/>
            </a:endParaRPr>
          </a:p>
        </p:txBody>
      </p:sp>
      <p:sp>
        <p:nvSpPr>
          <p:cNvPr id="7" name="6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pic>
        <p:nvPicPr>
          <p:cNvPr id="8"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 CuadroTexto"/>
          <p:cNvSpPr txBox="1">
            <a:spLocks noChangeArrowheads="1"/>
          </p:cNvSpPr>
          <p:nvPr/>
        </p:nvSpPr>
        <p:spPr bwMode="auto">
          <a:xfrm>
            <a:off x="395536" y="2060848"/>
            <a:ext cx="8208912" cy="954107"/>
          </a:xfrm>
          <a:prstGeom prst="rect">
            <a:avLst/>
          </a:prstGeom>
          <a:noFill/>
          <a:ln w="9525">
            <a:noFill/>
            <a:miter lim="800000"/>
            <a:headEnd/>
            <a:tailEnd/>
          </a:ln>
        </p:spPr>
        <p:txBody>
          <a:bodyPr wrap="square">
            <a:spAutoFit/>
          </a:bodyPr>
          <a:lstStyle/>
          <a:p>
            <a:pPr algn="just"/>
            <a:endParaRPr lang="es-ES" sz="1400" dirty="0" smtClean="0">
              <a:latin typeface="Century Gothic" pitchFamily="34" charset="0"/>
            </a:endParaRPr>
          </a:p>
          <a:p>
            <a:pPr algn="just"/>
            <a:r>
              <a:rPr lang="es-ES" sz="1400" b="1" dirty="0" smtClean="0">
                <a:latin typeface="Century Gothic" pitchFamily="34" charset="0"/>
              </a:rPr>
              <a:t>BLOQUE 1. PROCEDIMIENTOS DE TRABAJO </a:t>
            </a:r>
          </a:p>
          <a:p>
            <a:pPr algn="just"/>
            <a:r>
              <a:rPr lang="es-ES" sz="1400" dirty="0" smtClean="0">
                <a:latin typeface="Century Gothic" pitchFamily="34" charset="0"/>
              </a:rPr>
              <a:t>2.1. Presenta información sobre un tema tras realizar una búsqueda guiada de fuentes de contenido científico, utilizando tanto los soportes tradicionales, como Internet.</a:t>
            </a:r>
          </a:p>
        </p:txBody>
      </p:sp>
      <p:sp>
        <p:nvSpPr>
          <p:cNvPr id="6" name="5 Rectángulo"/>
          <p:cNvSpPr/>
          <p:nvPr/>
        </p:nvSpPr>
        <p:spPr>
          <a:xfrm>
            <a:off x="179512" y="1628800"/>
            <a:ext cx="8964488"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Cultura científica. 4º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9" name="8 Rectángulo"/>
          <p:cNvSpPr/>
          <p:nvPr/>
        </p:nvSpPr>
        <p:spPr>
          <a:xfrm>
            <a:off x="331912" y="3068960"/>
            <a:ext cx="8964488"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Educación  Física . 4º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0" name="10 CuadroTexto"/>
          <p:cNvSpPr txBox="1">
            <a:spLocks noChangeArrowheads="1"/>
          </p:cNvSpPr>
          <p:nvPr/>
        </p:nvSpPr>
        <p:spPr bwMode="auto">
          <a:xfrm>
            <a:off x="547936" y="3573016"/>
            <a:ext cx="8208912" cy="1169551"/>
          </a:xfrm>
          <a:prstGeom prst="rect">
            <a:avLst/>
          </a:prstGeom>
          <a:noFill/>
          <a:ln w="9525">
            <a:noFill/>
            <a:miter lim="800000"/>
            <a:headEnd/>
            <a:tailEnd/>
          </a:ln>
        </p:spPr>
        <p:txBody>
          <a:bodyPr wrap="square">
            <a:spAutoFit/>
          </a:bodyPr>
          <a:lstStyle/>
          <a:p>
            <a:pPr algn="just"/>
            <a:r>
              <a:rPr lang="es-ES" sz="1400" dirty="0" smtClean="0">
                <a:latin typeface="Century Gothic" pitchFamily="34" charset="0"/>
              </a:rPr>
              <a:t>12.1. Busca, procesa y analiza críticamente informaciones actuales sobre temáticas vinculadas a la actividad física y la corporalidad utilizando recursos tecnológicos. </a:t>
            </a:r>
          </a:p>
          <a:p>
            <a:pPr algn="just"/>
            <a:r>
              <a:rPr lang="es-ES" sz="1400" dirty="0" smtClean="0">
                <a:latin typeface="Century Gothic" pitchFamily="34" charset="0"/>
              </a:rPr>
              <a:t>12.2. Utiliza las Tecnologías de la Información y la Comunicación para profundizar sobre </a:t>
            </a:r>
          </a:p>
          <a:p>
            <a:pPr algn="just"/>
            <a:r>
              <a:rPr lang="es-ES" sz="1400" dirty="0" smtClean="0">
                <a:latin typeface="Century Gothic" pitchFamily="34" charset="0"/>
              </a:rPr>
              <a:t>contenidos del curso, realizando valoraciones críticas y argumentando sus conclusiones. </a:t>
            </a:r>
          </a:p>
          <a:p>
            <a:pPr algn="just"/>
            <a:r>
              <a:rPr lang="es-ES" sz="1400" dirty="0" smtClean="0">
                <a:latin typeface="Century Gothic" pitchFamily="34" charset="0"/>
              </a:rPr>
              <a:t>12.3. Comunica y comparte información e ideas en los soportes y en entornos apropiados. .</a:t>
            </a:r>
          </a:p>
        </p:txBody>
      </p:sp>
      <p:sp>
        <p:nvSpPr>
          <p:cNvPr id="7" name="6 Rectángulo"/>
          <p:cNvSpPr/>
          <p:nvPr/>
        </p:nvSpPr>
        <p:spPr>
          <a:xfrm>
            <a:off x="5076056" y="1340768"/>
            <a:ext cx="3025187"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REAL DECRETO 1105/2014</a:t>
            </a:r>
            <a:endParaRPr lang="es-ES" dirty="0">
              <a:latin typeface="Century Gothic" pitchFamily="34" charset="0"/>
            </a:endParaRPr>
          </a:p>
        </p:txBody>
      </p:sp>
      <p:sp>
        <p:nvSpPr>
          <p:cNvPr id="8" name="7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pic>
        <p:nvPicPr>
          <p:cNvPr id="11"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sp>
        <p:nvSpPr>
          <p:cNvPr id="12" name="11 Rectángulo"/>
          <p:cNvSpPr/>
          <p:nvPr/>
        </p:nvSpPr>
        <p:spPr>
          <a:xfrm>
            <a:off x="5580112" y="131148"/>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ESO</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 CuadroTexto"/>
          <p:cNvSpPr txBox="1">
            <a:spLocks noChangeArrowheads="1"/>
          </p:cNvSpPr>
          <p:nvPr/>
        </p:nvSpPr>
        <p:spPr bwMode="auto">
          <a:xfrm>
            <a:off x="395536" y="2060848"/>
            <a:ext cx="8208912" cy="3539430"/>
          </a:xfrm>
          <a:prstGeom prst="rect">
            <a:avLst/>
          </a:prstGeom>
          <a:noFill/>
          <a:ln w="9525">
            <a:noFill/>
            <a:miter lim="800000"/>
            <a:headEnd/>
            <a:tailEnd/>
          </a:ln>
        </p:spPr>
        <p:txBody>
          <a:bodyPr wrap="square">
            <a:spAutoFit/>
          </a:bodyPr>
          <a:lstStyle/>
          <a:p>
            <a:pPr algn="just"/>
            <a:endParaRPr lang="es-ES" sz="1400" dirty="0" smtClean="0">
              <a:latin typeface="Century Gothic" pitchFamily="34" charset="0"/>
            </a:endParaRPr>
          </a:p>
          <a:p>
            <a:pPr algn="just"/>
            <a:r>
              <a:rPr lang="es-ES" sz="1400" b="1" dirty="0" smtClean="0">
                <a:latin typeface="Century Gothic" pitchFamily="34" charset="0"/>
              </a:rPr>
              <a:t>BLOQUE 1. EXPRESIÓN PLÁSTICA</a:t>
            </a:r>
          </a:p>
          <a:p>
            <a:pPr algn="just"/>
            <a:r>
              <a:rPr lang="es-ES" sz="1400" dirty="0" smtClean="0">
                <a:latin typeface="Century Gothic" pitchFamily="34" charset="0"/>
              </a:rPr>
              <a:t>2. Realiza obras plásticas experimentando y utilizando diferentes  soportes y técnicas, tanto analógicas como digitales.</a:t>
            </a:r>
          </a:p>
          <a:p>
            <a:pPr algn="just"/>
            <a:endParaRPr lang="es-ES" sz="1400" dirty="0" smtClean="0">
              <a:latin typeface="Century Gothic" pitchFamily="34" charset="0"/>
            </a:endParaRPr>
          </a:p>
          <a:p>
            <a:pPr algn="just"/>
            <a:r>
              <a:rPr lang="es-ES" sz="1400" b="1" dirty="0" smtClean="0">
                <a:latin typeface="Century Gothic" pitchFamily="34" charset="0"/>
              </a:rPr>
              <a:t>BLOQUE 2. DIBUJO TÉCNICO</a:t>
            </a:r>
          </a:p>
          <a:p>
            <a:pPr algn="just"/>
            <a:r>
              <a:rPr lang="es-ES" sz="1400" dirty="0" smtClean="0">
                <a:latin typeface="Century Gothic" pitchFamily="34" charset="0"/>
              </a:rPr>
              <a:t>3.1. Utiliza las tecnologías de la información y la comunicación para </a:t>
            </a:r>
            <a:r>
              <a:rPr lang="es-ES" sz="1400" dirty="0" err="1" smtClean="0">
                <a:latin typeface="Century Gothic" pitchFamily="34" charset="0"/>
              </a:rPr>
              <a:t>lacreación</a:t>
            </a:r>
            <a:r>
              <a:rPr lang="es-ES" sz="1400" dirty="0" smtClean="0">
                <a:latin typeface="Century Gothic" pitchFamily="34" charset="0"/>
              </a:rPr>
              <a:t> de diseños geométricos sencillos. </a:t>
            </a:r>
          </a:p>
          <a:p>
            <a:pPr algn="just"/>
            <a:endParaRPr lang="es-ES" sz="1400" dirty="0" smtClean="0">
              <a:latin typeface="Century Gothic" pitchFamily="34" charset="0"/>
            </a:endParaRPr>
          </a:p>
          <a:p>
            <a:pPr algn="just"/>
            <a:r>
              <a:rPr lang="es-ES" sz="1400" b="1" dirty="0" smtClean="0">
                <a:latin typeface="Century Gothic" pitchFamily="34" charset="0"/>
              </a:rPr>
              <a:t>BLOQUE 3. FUNDAMENTOS DEL DISEÑO </a:t>
            </a:r>
          </a:p>
          <a:p>
            <a:pPr algn="just"/>
            <a:r>
              <a:rPr lang="es-ES" sz="1400" dirty="0" smtClean="0">
                <a:latin typeface="Century Gothic" pitchFamily="34" charset="0"/>
              </a:rPr>
              <a:t>3.4. Utiliza las nuevas tecnologías de la información y la comunicación para llevar a cabo sus propios proyectos artísticos de diseño.</a:t>
            </a:r>
          </a:p>
          <a:p>
            <a:pPr algn="just"/>
            <a:endParaRPr lang="es-ES" sz="1400" dirty="0" smtClean="0">
              <a:latin typeface="Century Gothic" pitchFamily="34" charset="0"/>
            </a:endParaRPr>
          </a:p>
          <a:p>
            <a:pPr algn="just"/>
            <a:r>
              <a:rPr lang="es-ES" sz="1400" b="1" dirty="0" smtClean="0">
                <a:latin typeface="Century Gothic" pitchFamily="34" charset="0"/>
              </a:rPr>
              <a:t>BLOQUE 4. LENGUAJE AUDIOVISUAL Y MULTIMEDIA</a:t>
            </a:r>
          </a:p>
          <a:p>
            <a:pPr algn="just"/>
            <a:r>
              <a:rPr lang="es-ES" sz="1400" dirty="0" smtClean="0">
                <a:latin typeface="Century Gothic" pitchFamily="34" charset="0"/>
              </a:rPr>
              <a:t>1.2. Realiza un </a:t>
            </a:r>
            <a:r>
              <a:rPr lang="es-ES" sz="1400" dirty="0" err="1" smtClean="0">
                <a:latin typeface="Century Gothic" pitchFamily="34" charset="0"/>
              </a:rPr>
              <a:t>storyboarda</a:t>
            </a:r>
            <a:r>
              <a:rPr lang="es-ES" sz="1400" dirty="0" smtClean="0">
                <a:latin typeface="Century Gothic" pitchFamily="34" charset="0"/>
              </a:rPr>
              <a:t> modo de guion para la secuencia de una película.  </a:t>
            </a:r>
          </a:p>
          <a:p>
            <a:pPr algn="just"/>
            <a:r>
              <a:rPr lang="es-ES" sz="1400" dirty="0" smtClean="0">
                <a:latin typeface="Century Gothic" pitchFamily="34" charset="0"/>
              </a:rPr>
              <a:t>3.1. Elabora imágenes digitales utilizando distintos programas de dibujo por ordenador</a:t>
            </a:r>
          </a:p>
        </p:txBody>
      </p:sp>
      <p:sp>
        <p:nvSpPr>
          <p:cNvPr id="6" name="5 Rectángulo"/>
          <p:cNvSpPr/>
          <p:nvPr/>
        </p:nvSpPr>
        <p:spPr>
          <a:xfrm>
            <a:off x="179512" y="1628800"/>
            <a:ext cx="8964488"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Educación Plástica, Visual y Audiovisual. 4º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4" name="3 Rectángulo"/>
          <p:cNvSpPr/>
          <p:nvPr/>
        </p:nvSpPr>
        <p:spPr>
          <a:xfrm>
            <a:off x="5076056" y="1340768"/>
            <a:ext cx="3025187"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REAL DECRETO 1105/2014</a:t>
            </a:r>
            <a:endParaRPr lang="es-ES" dirty="0">
              <a:latin typeface="Century Gothic" pitchFamily="34" charset="0"/>
            </a:endParaRPr>
          </a:p>
        </p:txBody>
      </p:sp>
      <p:sp>
        <p:nvSpPr>
          <p:cNvPr id="7" name="6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pic>
        <p:nvPicPr>
          <p:cNvPr id="8"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sp>
        <p:nvSpPr>
          <p:cNvPr id="9" name="8 Rectángulo"/>
          <p:cNvSpPr/>
          <p:nvPr/>
        </p:nvSpPr>
        <p:spPr>
          <a:xfrm>
            <a:off x="5580112" y="131148"/>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ESO</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 CuadroTexto"/>
          <p:cNvSpPr txBox="1">
            <a:spLocks noChangeArrowheads="1"/>
          </p:cNvSpPr>
          <p:nvPr/>
        </p:nvSpPr>
        <p:spPr bwMode="auto">
          <a:xfrm>
            <a:off x="395536" y="2060848"/>
            <a:ext cx="8208912" cy="2031325"/>
          </a:xfrm>
          <a:prstGeom prst="rect">
            <a:avLst/>
          </a:prstGeom>
          <a:noFill/>
          <a:ln w="9525">
            <a:noFill/>
            <a:miter lim="800000"/>
            <a:headEnd/>
            <a:tailEnd/>
          </a:ln>
        </p:spPr>
        <p:txBody>
          <a:bodyPr wrap="square">
            <a:spAutoFit/>
          </a:bodyPr>
          <a:lstStyle/>
          <a:p>
            <a:pPr algn="just"/>
            <a:endParaRPr lang="es-ES" sz="1400" dirty="0" smtClean="0">
              <a:latin typeface="Century Gothic" pitchFamily="34" charset="0"/>
            </a:endParaRPr>
          </a:p>
          <a:p>
            <a:pPr algn="just"/>
            <a:r>
              <a:rPr lang="es-ES" sz="1400" b="1" dirty="0" smtClean="0">
                <a:latin typeface="Century Gothic" pitchFamily="34" charset="0"/>
              </a:rPr>
              <a:t>BLOQUE 2. IDENTIDAD PERSONAL </a:t>
            </a:r>
          </a:p>
          <a:p>
            <a:pPr algn="just"/>
            <a:r>
              <a:rPr lang="es-ES" sz="1400" dirty="0" smtClean="0">
                <a:latin typeface="Century Gothic" pitchFamily="34" charset="0"/>
              </a:rPr>
              <a:t>5.1. Desarrolla de forma colaborativa un glosario para publicar </a:t>
            </a:r>
            <a:r>
              <a:rPr lang="es-ES" sz="1400" dirty="0" err="1" smtClean="0">
                <a:latin typeface="Century Gothic" pitchFamily="34" charset="0"/>
              </a:rPr>
              <a:t>enInternet</a:t>
            </a:r>
            <a:r>
              <a:rPr lang="es-ES" sz="1400" dirty="0" smtClean="0">
                <a:latin typeface="Century Gothic" pitchFamily="34" charset="0"/>
              </a:rPr>
              <a:t>, con la terminología filosófica de la unidad.</a:t>
            </a:r>
          </a:p>
          <a:p>
            <a:pPr algn="just"/>
            <a:endParaRPr lang="es-ES" sz="1400" dirty="0" smtClean="0">
              <a:latin typeface="Century Gothic" pitchFamily="34" charset="0"/>
            </a:endParaRPr>
          </a:p>
          <a:p>
            <a:pPr algn="just"/>
            <a:r>
              <a:rPr lang="es-ES" sz="1400" b="1" dirty="0" smtClean="0">
                <a:latin typeface="Century Gothic" pitchFamily="34" charset="0"/>
              </a:rPr>
              <a:t>BLOQUE 3. SOCIALIZACIÓN </a:t>
            </a:r>
          </a:p>
          <a:p>
            <a:pPr algn="just"/>
            <a:r>
              <a:rPr lang="es-ES" sz="1400" dirty="0" smtClean="0">
                <a:latin typeface="Century Gothic" pitchFamily="34" charset="0"/>
              </a:rPr>
              <a:t>9.1. Conoce y reflexiona sobre el relativismo cultural y el etnocentrismo, expresando conclusiones propias, aportando ejemplos con hechos investigados y contrastados en Internet.</a:t>
            </a:r>
          </a:p>
        </p:txBody>
      </p:sp>
      <p:sp>
        <p:nvSpPr>
          <p:cNvPr id="6" name="5 Rectángulo"/>
          <p:cNvSpPr/>
          <p:nvPr/>
        </p:nvSpPr>
        <p:spPr>
          <a:xfrm>
            <a:off x="179512" y="1628800"/>
            <a:ext cx="8964488"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Filosofía. 4º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7" name="6 Rectángulo"/>
          <p:cNvSpPr/>
          <p:nvPr/>
        </p:nvSpPr>
        <p:spPr>
          <a:xfrm>
            <a:off x="5076056" y="1340768"/>
            <a:ext cx="3025187"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REAL DECRETO 1105/2014</a:t>
            </a:r>
            <a:endParaRPr lang="es-ES" dirty="0">
              <a:latin typeface="Century Gothic" pitchFamily="34" charset="0"/>
            </a:endParaRPr>
          </a:p>
        </p:txBody>
      </p:sp>
      <p:sp>
        <p:nvSpPr>
          <p:cNvPr id="9" name="8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pic>
        <p:nvPicPr>
          <p:cNvPr id="10"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sp>
        <p:nvSpPr>
          <p:cNvPr id="11" name="10 CuadroTexto"/>
          <p:cNvSpPr txBox="1">
            <a:spLocks noChangeArrowheads="1"/>
          </p:cNvSpPr>
          <p:nvPr/>
        </p:nvSpPr>
        <p:spPr bwMode="auto">
          <a:xfrm>
            <a:off x="323528" y="4581128"/>
            <a:ext cx="8424936" cy="2031325"/>
          </a:xfrm>
          <a:prstGeom prst="rect">
            <a:avLst/>
          </a:prstGeom>
          <a:noFill/>
          <a:ln w="9525">
            <a:noFill/>
            <a:miter lim="800000"/>
            <a:headEnd/>
            <a:tailEnd/>
          </a:ln>
        </p:spPr>
        <p:txBody>
          <a:bodyPr wrap="square">
            <a:spAutoFit/>
          </a:bodyPr>
          <a:lstStyle/>
          <a:p>
            <a:pPr algn="just"/>
            <a:r>
              <a:rPr lang="es-ES" sz="1400" b="1" dirty="0" smtClean="0">
                <a:latin typeface="Century Gothic" pitchFamily="34" charset="0"/>
              </a:rPr>
              <a:t>BLOQUE 2. LA COMPRENSIÓN, EL RESPETO Y LA IGUALDAD EN LAS RELACIONES INTERPERSONALES </a:t>
            </a:r>
          </a:p>
          <a:p>
            <a:pPr algn="just"/>
            <a:r>
              <a:rPr lang="es-ES" sz="1400" dirty="0" smtClean="0">
                <a:latin typeface="Century Gothic" pitchFamily="34" charset="0"/>
              </a:rPr>
              <a:t>1.3. Elabora una presentación con soporte informático y audiovisual, ilustrando los </a:t>
            </a:r>
          </a:p>
          <a:p>
            <a:pPr algn="just"/>
            <a:r>
              <a:rPr lang="es-ES" sz="1400" dirty="0" smtClean="0">
                <a:latin typeface="Century Gothic" pitchFamily="34" charset="0"/>
              </a:rPr>
              <a:t>contenidos más sobresalientes tratados en el tema y exponiendo sus conclusiones de forma </a:t>
            </a:r>
          </a:p>
          <a:p>
            <a:pPr algn="just"/>
            <a:r>
              <a:rPr lang="es-ES" sz="1400" dirty="0" smtClean="0">
                <a:latin typeface="Century Gothic" pitchFamily="34" charset="0"/>
              </a:rPr>
              <a:t>argumentada.,</a:t>
            </a:r>
          </a:p>
          <a:p>
            <a:pPr algn="just"/>
            <a:endParaRPr lang="es-ES" sz="1400" dirty="0" smtClean="0">
              <a:latin typeface="Century Gothic" pitchFamily="34" charset="0"/>
            </a:endParaRPr>
          </a:p>
          <a:p>
            <a:pPr algn="just"/>
            <a:r>
              <a:rPr lang="es-ES" sz="1400" b="1" dirty="0" smtClean="0">
                <a:latin typeface="Century Gothic" pitchFamily="34" charset="0"/>
              </a:rPr>
              <a:t>BLOQUE 3. LA REFLEXIÓN ÉTICA </a:t>
            </a:r>
          </a:p>
          <a:p>
            <a:pPr algn="just"/>
            <a:r>
              <a:rPr lang="es-ES" sz="1400" dirty="0" smtClean="0">
                <a:latin typeface="Century Gothic" pitchFamily="34" charset="0"/>
              </a:rPr>
              <a:t>4.2. Utiliza su iniciativa personal y emprendedora para elaborar una presentación con </a:t>
            </a:r>
          </a:p>
          <a:p>
            <a:pPr algn="just"/>
            <a:r>
              <a:rPr lang="es-ES" sz="1400" dirty="0" smtClean="0">
                <a:latin typeface="Century Gothic" pitchFamily="34" charset="0"/>
              </a:rPr>
              <a:t>soporte informático acerca de las éticas formales, expresando y elaborando conclusiones </a:t>
            </a:r>
          </a:p>
          <a:p>
            <a:pPr algn="just"/>
            <a:r>
              <a:rPr lang="es-ES" sz="1400" dirty="0" smtClean="0">
                <a:latin typeface="Century Gothic" pitchFamily="34" charset="0"/>
              </a:rPr>
              <a:t>Fundamentadas</a:t>
            </a:r>
          </a:p>
        </p:txBody>
      </p:sp>
      <p:sp>
        <p:nvSpPr>
          <p:cNvPr id="12" name="11 Rectángulo"/>
          <p:cNvSpPr/>
          <p:nvPr/>
        </p:nvSpPr>
        <p:spPr>
          <a:xfrm>
            <a:off x="144016" y="4005064"/>
            <a:ext cx="8964488"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Valores éticos. 4º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3" name="12 Rectángulo"/>
          <p:cNvSpPr/>
          <p:nvPr/>
        </p:nvSpPr>
        <p:spPr>
          <a:xfrm>
            <a:off x="5580112" y="131148"/>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ESO</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 CuadroTexto"/>
          <p:cNvSpPr txBox="1">
            <a:spLocks noChangeArrowheads="1"/>
          </p:cNvSpPr>
          <p:nvPr/>
        </p:nvSpPr>
        <p:spPr bwMode="auto">
          <a:xfrm>
            <a:off x="395536" y="1844824"/>
            <a:ext cx="8424936" cy="5478423"/>
          </a:xfrm>
          <a:prstGeom prst="rect">
            <a:avLst/>
          </a:prstGeom>
          <a:noFill/>
          <a:ln w="9525">
            <a:noFill/>
            <a:miter lim="800000"/>
            <a:headEnd/>
            <a:tailEnd/>
          </a:ln>
        </p:spPr>
        <p:txBody>
          <a:bodyPr wrap="square">
            <a:spAutoFit/>
          </a:bodyPr>
          <a:lstStyle/>
          <a:p>
            <a:pPr algn="just"/>
            <a:endParaRPr lang="es-ES" sz="1400" dirty="0" smtClean="0">
              <a:latin typeface="Century Gothic" pitchFamily="34" charset="0"/>
            </a:endParaRPr>
          </a:p>
          <a:p>
            <a:pPr algn="just"/>
            <a:r>
              <a:rPr lang="es-ES" sz="1400" b="1" dirty="0" smtClean="0">
                <a:latin typeface="Century Gothic" pitchFamily="34" charset="0"/>
              </a:rPr>
              <a:t>BLOQUE 1. INTERPRETACIÓN Y CREACIÓN</a:t>
            </a:r>
          </a:p>
          <a:p>
            <a:pPr algn="just"/>
            <a:r>
              <a:rPr lang="es-ES" sz="1400" dirty="0" smtClean="0">
                <a:latin typeface="Century Gothic" pitchFamily="34" charset="0"/>
              </a:rPr>
              <a:t>3.1. Conoce y utiliza adecuadamente diferentes técnicas, recursos y procedimientos compositivos para elaborar arreglos musicales, improvisar y componer música. </a:t>
            </a:r>
          </a:p>
          <a:p>
            <a:pPr algn="just"/>
            <a:r>
              <a:rPr lang="es-ES" sz="1400" dirty="0" smtClean="0">
                <a:latin typeface="Century Gothic" pitchFamily="34" charset="0"/>
              </a:rPr>
              <a:t>3.2. Utiliza con autonomía diferentes recursos informáticos al servicio de la creación musical.</a:t>
            </a:r>
          </a:p>
          <a:p>
            <a:pPr algn="just"/>
            <a:r>
              <a:rPr lang="es-ES" sz="1400" b="1" dirty="0" smtClean="0">
                <a:latin typeface="Century Gothic" pitchFamily="34" charset="0"/>
              </a:rPr>
              <a:t>BLOQUE 3. CONTEXTOS MUSICALES Y CULTURALES</a:t>
            </a:r>
          </a:p>
          <a:p>
            <a:pPr algn="just"/>
            <a:r>
              <a:rPr lang="es-ES" sz="1400" dirty="0" smtClean="0">
                <a:latin typeface="Century Gothic" pitchFamily="34" charset="0"/>
              </a:rPr>
              <a:t>4.2. Utiliza los recursos de las nuevas tecnologías para exponer los contenidos de manera clara. </a:t>
            </a:r>
          </a:p>
          <a:p>
            <a:pPr algn="just"/>
            <a:r>
              <a:rPr lang="es-ES" sz="1400" b="1" dirty="0" smtClean="0">
                <a:latin typeface="Century Gothic" pitchFamily="34" charset="0"/>
              </a:rPr>
              <a:t>BLOQUE 4. MÚSICA Y TECNOLOGÍAS</a:t>
            </a:r>
          </a:p>
          <a:p>
            <a:pPr algn="just"/>
            <a:r>
              <a:rPr lang="es-ES" sz="1400" dirty="0" smtClean="0">
                <a:latin typeface="Century Gothic" pitchFamily="34" charset="0"/>
              </a:rPr>
              <a:t>1.1. Selecciona recursos tecnológicos para diferentes aplicaciones musicales. </a:t>
            </a:r>
          </a:p>
          <a:p>
            <a:pPr algn="just"/>
            <a:r>
              <a:rPr lang="es-ES" sz="1400" dirty="0" smtClean="0">
                <a:latin typeface="Century Gothic" pitchFamily="34" charset="0"/>
              </a:rPr>
              <a:t>1.2. Comprende la transformación de valores, hábitos, consumo y gusto musical como consecuencia de los avances tecnológicos. </a:t>
            </a:r>
          </a:p>
          <a:p>
            <a:pPr algn="just"/>
            <a:r>
              <a:rPr lang="es-ES" sz="1400" dirty="0" smtClean="0">
                <a:latin typeface="Century Gothic" pitchFamily="34" charset="0"/>
              </a:rPr>
              <a:t>2.1. Maneja las técnicas básicas necesarias para la elaboración de un producto audiovisual. </a:t>
            </a:r>
          </a:p>
          <a:p>
            <a:pPr algn="just"/>
            <a:r>
              <a:rPr lang="es-ES" sz="1400" dirty="0" smtClean="0">
                <a:latin typeface="Century Gothic" pitchFamily="34" charset="0"/>
              </a:rPr>
              <a:t>3.1. Sabe buscar y seleccionar fragmentos musicales adecuados para sonorizar imágenes. </a:t>
            </a:r>
          </a:p>
          <a:p>
            <a:pPr algn="just"/>
            <a:r>
              <a:rPr lang="es-ES" sz="1400" dirty="0" smtClean="0">
                <a:latin typeface="Century Gothic" pitchFamily="34" charset="0"/>
              </a:rPr>
              <a:t>3.2. Sonoriza imágenes fijas y en movimiento mediante la selección de músicas preexistentes o la creación de bandas sonoras originales. </a:t>
            </a:r>
          </a:p>
          <a:p>
            <a:pPr algn="just"/>
            <a:r>
              <a:rPr lang="es-ES" sz="1400" dirty="0" smtClean="0">
                <a:latin typeface="Century Gothic" pitchFamily="34" charset="0"/>
              </a:rPr>
              <a:t>4.1. Utiliza con autonomía las fuentes de información y los procedimientos apropiados para indagar y elaborar trabajos relacionados con la función de la música  </a:t>
            </a:r>
          </a:p>
          <a:p>
            <a:pPr algn="just"/>
            <a:r>
              <a:rPr lang="es-ES" sz="1400" dirty="0" smtClean="0">
                <a:latin typeface="Century Gothic" pitchFamily="34" charset="0"/>
              </a:rPr>
              <a:t>5.1. Muestra interés por conocer las posibilidades que ofrecen las nuevas tecnologías como herramientas para la actividad musical. </a:t>
            </a:r>
          </a:p>
          <a:p>
            <a:pPr algn="just"/>
            <a:r>
              <a:rPr lang="es-ES" sz="1400" dirty="0" smtClean="0">
                <a:latin typeface="Century Gothic" pitchFamily="34" charset="0"/>
              </a:rPr>
              <a:t>5.2. Conoce y consulta fuentes de información impresa o digital para resolver dudas </a:t>
            </a:r>
          </a:p>
          <a:p>
            <a:pPr algn="just"/>
            <a:r>
              <a:rPr lang="es-ES" sz="1400" dirty="0" smtClean="0">
                <a:latin typeface="Century Gothic" pitchFamily="34" charset="0"/>
              </a:rPr>
              <a:t>y para avanzar en el aprendizaje autónomo. </a:t>
            </a:r>
          </a:p>
          <a:p>
            <a:pPr algn="just"/>
            <a:r>
              <a:rPr lang="es-ES" sz="1400" dirty="0" smtClean="0">
                <a:latin typeface="Century Gothic" pitchFamily="34" charset="0"/>
              </a:rPr>
              <a:t>5.3. Utiliza la información de manera crítica, la obtiene de distintos medios y puede </a:t>
            </a:r>
          </a:p>
          <a:p>
            <a:pPr algn="just"/>
            <a:r>
              <a:rPr lang="es-ES" sz="1400" dirty="0" smtClean="0">
                <a:latin typeface="Century Gothic" pitchFamily="34" charset="0"/>
              </a:rPr>
              <a:t>utilizarla y transmitirla utilizando distintos soportes.</a:t>
            </a:r>
          </a:p>
          <a:p>
            <a:pPr algn="just"/>
            <a:endParaRPr lang="es-ES" sz="1400" dirty="0" smtClean="0">
              <a:latin typeface="Century Gothic" pitchFamily="34" charset="0"/>
            </a:endParaRPr>
          </a:p>
          <a:p>
            <a:pPr algn="just"/>
            <a:endParaRPr lang="es-ES" sz="1400" dirty="0" smtClean="0">
              <a:latin typeface="Century Gothic" pitchFamily="34" charset="0"/>
            </a:endParaRPr>
          </a:p>
        </p:txBody>
      </p:sp>
      <p:sp>
        <p:nvSpPr>
          <p:cNvPr id="6" name="5 Rectángulo"/>
          <p:cNvSpPr/>
          <p:nvPr/>
        </p:nvSpPr>
        <p:spPr>
          <a:xfrm>
            <a:off x="179512" y="1628800"/>
            <a:ext cx="8964488"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Música. 4º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4" name="3 Rectángulo"/>
          <p:cNvSpPr/>
          <p:nvPr/>
        </p:nvSpPr>
        <p:spPr>
          <a:xfrm>
            <a:off x="5076056" y="1340768"/>
            <a:ext cx="3025187"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REAL DECRETO 1105/2014</a:t>
            </a:r>
            <a:endParaRPr lang="es-ES" dirty="0">
              <a:latin typeface="Century Gothic" pitchFamily="34" charset="0"/>
            </a:endParaRPr>
          </a:p>
        </p:txBody>
      </p:sp>
      <p:sp>
        <p:nvSpPr>
          <p:cNvPr id="7" name="6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pic>
        <p:nvPicPr>
          <p:cNvPr id="8"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sp>
        <p:nvSpPr>
          <p:cNvPr id="9" name="8 Rectángulo"/>
          <p:cNvSpPr/>
          <p:nvPr/>
        </p:nvSpPr>
        <p:spPr>
          <a:xfrm>
            <a:off x="5580112" y="131148"/>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ESO</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 CuadroTexto"/>
          <p:cNvSpPr txBox="1">
            <a:spLocks noChangeArrowheads="1"/>
          </p:cNvSpPr>
          <p:nvPr/>
        </p:nvSpPr>
        <p:spPr bwMode="auto">
          <a:xfrm>
            <a:off x="395536" y="2204864"/>
            <a:ext cx="8424936" cy="4616648"/>
          </a:xfrm>
          <a:prstGeom prst="rect">
            <a:avLst/>
          </a:prstGeom>
          <a:noFill/>
          <a:ln w="9525">
            <a:noFill/>
            <a:miter lim="800000"/>
            <a:headEnd/>
            <a:tailEnd/>
          </a:ln>
        </p:spPr>
        <p:txBody>
          <a:bodyPr wrap="square">
            <a:spAutoFit/>
          </a:bodyPr>
          <a:lstStyle/>
          <a:p>
            <a:pPr algn="just"/>
            <a:r>
              <a:rPr lang="es-ES" sz="1400" b="1" dirty="0" smtClean="0">
                <a:latin typeface="Century Gothic" pitchFamily="34" charset="0"/>
              </a:rPr>
              <a:t>BLOQUE 4. ESTRUCTURAS Y MECANISMOS: MÁQUINAS Y SISTEMAS </a:t>
            </a:r>
          </a:p>
          <a:p>
            <a:pPr algn="just"/>
            <a:r>
              <a:rPr lang="es-ES" sz="1400" dirty="0" smtClean="0">
                <a:latin typeface="Century Gothic" pitchFamily="34" charset="0"/>
              </a:rPr>
              <a:t>1.1.  Interactúa con hábitos adecuados en entornos virtuales. </a:t>
            </a:r>
          </a:p>
          <a:p>
            <a:pPr algn="just"/>
            <a:r>
              <a:rPr lang="es-ES" sz="1400" dirty="0" smtClean="0">
                <a:latin typeface="Century Gothic" pitchFamily="34" charset="0"/>
              </a:rPr>
              <a:t>1.2. Aplica políticas seguras de utilización de contraseñas para la protección de la información personal. </a:t>
            </a:r>
          </a:p>
          <a:p>
            <a:pPr algn="just"/>
            <a:r>
              <a:rPr lang="es-ES" sz="1400" dirty="0" smtClean="0">
                <a:latin typeface="Century Gothic" pitchFamily="34" charset="0"/>
              </a:rPr>
              <a:t>2.1.  Realiza actividades con responsabilidad sobre conceptos como la propiedad y el intercambio de información. </a:t>
            </a:r>
          </a:p>
          <a:p>
            <a:pPr algn="just"/>
            <a:r>
              <a:rPr lang="es-ES" sz="1400" dirty="0" smtClean="0">
                <a:latin typeface="Century Gothic" pitchFamily="34" charset="0"/>
              </a:rPr>
              <a:t>3.1. Consulta distintas fuentes y navega conociendo la importancia de la identidad digital y los tipos de fraude de la web. </a:t>
            </a:r>
          </a:p>
          <a:p>
            <a:pPr algn="just"/>
            <a:r>
              <a:rPr lang="es-ES" sz="1400" dirty="0" smtClean="0">
                <a:latin typeface="Century Gothic" pitchFamily="34" charset="0"/>
              </a:rPr>
              <a:t>3.2.  Diferencia el concepto de materiales sujetos a derechos de autor y materiales de libre distribución. </a:t>
            </a:r>
          </a:p>
          <a:p>
            <a:pPr algn="just"/>
            <a:endParaRPr lang="es-ES" sz="1400" b="1" dirty="0" smtClean="0">
              <a:latin typeface="Century Gothic" pitchFamily="34" charset="0"/>
            </a:endParaRPr>
          </a:p>
          <a:p>
            <a:pPr algn="just"/>
            <a:r>
              <a:rPr lang="es-ES" sz="1400" b="1" dirty="0" smtClean="0">
                <a:latin typeface="Century Gothic" pitchFamily="34" charset="0"/>
              </a:rPr>
              <a:t>BLOQUE 2. ORDENADORES, SISTEMAS OPERATIVOS Y REDES </a:t>
            </a:r>
          </a:p>
          <a:p>
            <a:pPr algn="just"/>
            <a:r>
              <a:rPr lang="es-ES" sz="1400" dirty="0" smtClean="0">
                <a:latin typeface="Century Gothic" pitchFamily="34" charset="0"/>
              </a:rPr>
              <a:t>1.1. Realiza operaciones básicas de organización y almacenamiento de la información. </a:t>
            </a:r>
          </a:p>
          <a:p>
            <a:pPr algn="just"/>
            <a:r>
              <a:rPr lang="es-ES" sz="1400" dirty="0" smtClean="0">
                <a:latin typeface="Century Gothic" pitchFamily="34" charset="0"/>
              </a:rPr>
              <a:t>1.2. Configura elementos básicos del sistema operativo y accesibilidad del equipo informático. </a:t>
            </a:r>
          </a:p>
          <a:p>
            <a:pPr algn="just"/>
            <a:r>
              <a:rPr lang="es-ES" sz="1400" dirty="0" smtClean="0">
                <a:latin typeface="Century Gothic" pitchFamily="34" charset="0"/>
              </a:rPr>
              <a:t>2.1. Resuelve problemas vinculados a los sistemas operativos y los programas y aplicaciones vinculados a los mismos. </a:t>
            </a:r>
          </a:p>
          <a:p>
            <a:pPr algn="just"/>
            <a:r>
              <a:rPr lang="es-ES" sz="1400" dirty="0" smtClean="0">
                <a:latin typeface="Century Gothic" pitchFamily="34" charset="0"/>
              </a:rPr>
              <a:t>3.1.  Administra el equipo con responsabilidad y conoce aplicaciones de comunicación </a:t>
            </a:r>
          </a:p>
          <a:p>
            <a:pPr algn="just"/>
            <a:r>
              <a:rPr lang="es-ES" sz="1400" dirty="0" smtClean="0">
                <a:latin typeface="Century Gothic" pitchFamily="34" charset="0"/>
              </a:rPr>
              <a:t>entre dispositivos. </a:t>
            </a:r>
          </a:p>
          <a:p>
            <a:pPr algn="just"/>
            <a:r>
              <a:rPr lang="es-ES" sz="1400" dirty="0" smtClean="0">
                <a:latin typeface="Century Gothic" pitchFamily="34" charset="0"/>
              </a:rPr>
              <a:t>4.1. Analiza y conoce diversos componentes físicos de un ordenador, sus características técnicas y su conexionado. </a:t>
            </a:r>
          </a:p>
          <a:p>
            <a:pPr algn="just"/>
            <a:r>
              <a:rPr lang="es-ES" sz="1400" dirty="0" smtClean="0">
                <a:latin typeface="Century Gothic" pitchFamily="34" charset="0"/>
              </a:rPr>
              <a:t>5.1.  Describe las diferentes formas de conexión en la comunicación entre dispositivos digitales</a:t>
            </a:r>
          </a:p>
        </p:txBody>
      </p:sp>
      <p:sp>
        <p:nvSpPr>
          <p:cNvPr id="6" name="5 Rectángulo"/>
          <p:cNvSpPr/>
          <p:nvPr/>
        </p:nvSpPr>
        <p:spPr>
          <a:xfrm>
            <a:off x="179512" y="1628800"/>
            <a:ext cx="8964488"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Tecnologías de la información comunicación . 4º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4" name="3 Rectángulo"/>
          <p:cNvSpPr/>
          <p:nvPr/>
        </p:nvSpPr>
        <p:spPr>
          <a:xfrm>
            <a:off x="5076056" y="1340768"/>
            <a:ext cx="3025187"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REAL DECRETO 1105/2014</a:t>
            </a:r>
            <a:endParaRPr lang="es-ES" dirty="0">
              <a:latin typeface="Century Gothic" pitchFamily="34" charset="0"/>
            </a:endParaRPr>
          </a:p>
        </p:txBody>
      </p:sp>
      <p:sp>
        <p:nvSpPr>
          <p:cNvPr id="7" name="6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pic>
        <p:nvPicPr>
          <p:cNvPr id="8"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sp>
        <p:nvSpPr>
          <p:cNvPr id="9" name="8 Rectángulo"/>
          <p:cNvSpPr/>
          <p:nvPr/>
        </p:nvSpPr>
        <p:spPr>
          <a:xfrm>
            <a:off x="5580112" y="131148"/>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ESO</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 CuadroTexto"/>
          <p:cNvSpPr txBox="1">
            <a:spLocks noChangeArrowheads="1"/>
          </p:cNvSpPr>
          <p:nvPr/>
        </p:nvSpPr>
        <p:spPr bwMode="auto">
          <a:xfrm>
            <a:off x="395536" y="2204864"/>
            <a:ext cx="8424936" cy="4185761"/>
          </a:xfrm>
          <a:prstGeom prst="rect">
            <a:avLst/>
          </a:prstGeom>
          <a:noFill/>
          <a:ln w="9525">
            <a:noFill/>
            <a:miter lim="800000"/>
            <a:headEnd/>
            <a:tailEnd/>
          </a:ln>
        </p:spPr>
        <p:txBody>
          <a:bodyPr wrap="square">
            <a:spAutoFit/>
          </a:bodyPr>
          <a:lstStyle/>
          <a:p>
            <a:pPr algn="just"/>
            <a:r>
              <a:rPr lang="es-ES" sz="1400" b="1" dirty="0" smtClean="0">
                <a:latin typeface="Century Gothic" pitchFamily="34" charset="0"/>
              </a:rPr>
              <a:t>BLOQUE 3. ORGANIZACIÓN, DISEÑO Y PRODUCCIÓN DE INFORMACIÓN DIGITAL </a:t>
            </a:r>
          </a:p>
          <a:p>
            <a:pPr algn="just"/>
            <a:r>
              <a:rPr lang="es-ES" sz="1400" dirty="0" smtClean="0">
                <a:latin typeface="Century Gothic" pitchFamily="34" charset="0"/>
              </a:rPr>
              <a:t>1.1. Elabora y maqueta documentos de texto con aplicaciones informáticas que </a:t>
            </a:r>
          </a:p>
          <a:p>
            <a:pPr algn="just"/>
            <a:r>
              <a:rPr lang="es-ES" sz="1400" dirty="0" smtClean="0">
                <a:latin typeface="Century Gothic" pitchFamily="34" charset="0"/>
              </a:rPr>
              <a:t>facilitan la inclusión de tablas, imágenes, fórmulas, gráficos, así como otras posibilidades </a:t>
            </a:r>
          </a:p>
          <a:p>
            <a:pPr algn="just"/>
            <a:r>
              <a:rPr lang="es-ES" sz="1400" dirty="0" smtClean="0">
                <a:latin typeface="Century Gothic" pitchFamily="34" charset="0"/>
              </a:rPr>
              <a:t>de diseño e interactúa con otras características del programa. </a:t>
            </a:r>
          </a:p>
          <a:p>
            <a:pPr algn="just"/>
            <a:r>
              <a:rPr lang="es-ES" sz="1400" dirty="0" smtClean="0">
                <a:latin typeface="Century Gothic" pitchFamily="34" charset="0"/>
              </a:rPr>
              <a:t>1.2. Produce informes que requieren el empleo de hojas de cálculo, que incluyan resultados textuales, numéricos y gráficos. </a:t>
            </a:r>
          </a:p>
          <a:p>
            <a:pPr algn="just"/>
            <a:r>
              <a:rPr lang="es-ES" sz="1400" dirty="0" smtClean="0">
                <a:latin typeface="Century Gothic" pitchFamily="34" charset="0"/>
              </a:rPr>
              <a:t>1.3.  Elabora bases de datos sencillas y utiliza su funcionalidad para consultar datos, organizar la información y generar documentos. </a:t>
            </a:r>
          </a:p>
          <a:p>
            <a:pPr algn="just"/>
            <a:r>
              <a:rPr lang="es-ES" sz="1400" dirty="0" smtClean="0">
                <a:latin typeface="Century Gothic" pitchFamily="34" charset="0"/>
              </a:rPr>
              <a:t>2.1. Integra  elementos  multimedia,  imagen y texto en la elaboración de presentaciones adecuando el diseño y maquetación al mensaje y al público objetivo al que va dirigido. </a:t>
            </a:r>
          </a:p>
          <a:p>
            <a:pPr algn="just"/>
            <a:r>
              <a:rPr lang="es-ES" sz="1400" dirty="0" smtClean="0">
                <a:latin typeface="Century Gothic" pitchFamily="34" charset="0"/>
              </a:rPr>
              <a:t>2.2. Emplea dispositivos de captura de imagen, audio y video y mediante software específico edita la información y crea nuevos materiales en diversos formatos. </a:t>
            </a:r>
          </a:p>
          <a:p>
            <a:pPr algn="just"/>
            <a:endParaRPr lang="es-ES" sz="1400" b="1" dirty="0" smtClean="0">
              <a:latin typeface="Century Gothic" pitchFamily="34" charset="0"/>
            </a:endParaRPr>
          </a:p>
          <a:p>
            <a:pPr algn="just"/>
            <a:r>
              <a:rPr lang="es-ES" sz="1400" b="1" dirty="0" smtClean="0">
                <a:latin typeface="Century Gothic" pitchFamily="34" charset="0"/>
              </a:rPr>
              <a:t>BLOQUE 4. SEGURIDAD INFORMÁTICA</a:t>
            </a:r>
          </a:p>
          <a:p>
            <a:pPr algn="just"/>
            <a:r>
              <a:rPr lang="es-ES" sz="1400" dirty="0" smtClean="0">
                <a:latin typeface="Century Gothic" pitchFamily="34" charset="0"/>
              </a:rPr>
              <a:t>1.1.  Analiza y conoce diversos dispositivos físicos y las características técnicas, de </a:t>
            </a:r>
          </a:p>
          <a:p>
            <a:pPr algn="just"/>
            <a:r>
              <a:rPr lang="es-ES" sz="1400" dirty="0" smtClean="0">
                <a:latin typeface="Century Gothic" pitchFamily="34" charset="0"/>
              </a:rPr>
              <a:t>conexionado e intercambio de información entre ellos. </a:t>
            </a:r>
          </a:p>
          <a:p>
            <a:pPr algn="just"/>
            <a:r>
              <a:rPr lang="es-ES" sz="1400" dirty="0" smtClean="0">
                <a:latin typeface="Century Gothic" pitchFamily="34" charset="0"/>
              </a:rPr>
              <a:t>1.2.  Conoce los riesgos de seguridad y emplea hábitos de protección adecuados. </a:t>
            </a:r>
          </a:p>
          <a:p>
            <a:pPr algn="just"/>
            <a:r>
              <a:rPr lang="es-ES" sz="1400" dirty="0" smtClean="0">
                <a:latin typeface="Century Gothic" pitchFamily="34" charset="0"/>
              </a:rPr>
              <a:t>1.3.  Describe la importancia de la actualización del software, el empleo de antivirus y </a:t>
            </a:r>
          </a:p>
          <a:p>
            <a:pPr algn="just"/>
            <a:r>
              <a:rPr lang="es-ES" sz="1400" dirty="0" smtClean="0">
                <a:latin typeface="Century Gothic" pitchFamily="34" charset="0"/>
              </a:rPr>
              <a:t>de cortafuegos para garantizar la seguridad</a:t>
            </a:r>
          </a:p>
        </p:txBody>
      </p:sp>
      <p:sp>
        <p:nvSpPr>
          <p:cNvPr id="6" name="5 Rectángulo"/>
          <p:cNvSpPr/>
          <p:nvPr/>
        </p:nvSpPr>
        <p:spPr>
          <a:xfrm>
            <a:off x="179512" y="1628800"/>
            <a:ext cx="8964488"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Tecnologías de la información comunicación . 4º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4" name="3 Rectángulo"/>
          <p:cNvSpPr/>
          <p:nvPr/>
        </p:nvSpPr>
        <p:spPr>
          <a:xfrm>
            <a:off x="5076056" y="1340768"/>
            <a:ext cx="3025187"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REAL DECRETO 1105/2014</a:t>
            </a:r>
            <a:endParaRPr lang="es-ES" dirty="0">
              <a:latin typeface="Century Gothic" pitchFamily="34" charset="0"/>
            </a:endParaRPr>
          </a:p>
        </p:txBody>
      </p:sp>
      <p:sp>
        <p:nvSpPr>
          <p:cNvPr id="7" name="6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pic>
        <p:nvPicPr>
          <p:cNvPr id="8"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sp>
        <p:nvSpPr>
          <p:cNvPr id="9" name="8 Rectángulo"/>
          <p:cNvSpPr/>
          <p:nvPr/>
        </p:nvSpPr>
        <p:spPr>
          <a:xfrm>
            <a:off x="5580112" y="131148"/>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ESO</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 CuadroTexto"/>
          <p:cNvSpPr txBox="1">
            <a:spLocks noChangeArrowheads="1"/>
          </p:cNvSpPr>
          <p:nvPr/>
        </p:nvSpPr>
        <p:spPr bwMode="auto">
          <a:xfrm>
            <a:off x="395536" y="2204864"/>
            <a:ext cx="8424936" cy="3754874"/>
          </a:xfrm>
          <a:prstGeom prst="rect">
            <a:avLst/>
          </a:prstGeom>
          <a:noFill/>
          <a:ln w="9525">
            <a:noFill/>
            <a:miter lim="800000"/>
            <a:headEnd/>
            <a:tailEnd/>
          </a:ln>
        </p:spPr>
        <p:txBody>
          <a:bodyPr wrap="square">
            <a:spAutoFit/>
          </a:bodyPr>
          <a:lstStyle/>
          <a:p>
            <a:pPr algn="just"/>
            <a:r>
              <a:rPr lang="es-ES" sz="1400" b="1" dirty="0" smtClean="0">
                <a:latin typeface="Century Gothic" pitchFamily="34" charset="0"/>
              </a:rPr>
              <a:t>BLOQUE 5. PUBLICACIÓN Y DIFUSIÓN DE CONTENIDOS </a:t>
            </a:r>
          </a:p>
          <a:p>
            <a:pPr algn="just"/>
            <a:r>
              <a:rPr lang="es-ES" sz="1400" dirty="0" smtClean="0">
                <a:latin typeface="Century Gothic" pitchFamily="34" charset="0"/>
              </a:rPr>
              <a:t>1.1. Realiza actividades que requieren compartir recursos en redes locales y virtuales. </a:t>
            </a:r>
          </a:p>
          <a:p>
            <a:pPr algn="just"/>
            <a:r>
              <a:rPr lang="es-ES" sz="1400" dirty="0" smtClean="0">
                <a:latin typeface="Century Gothic" pitchFamily="34" charset="0"/>
              </a:rPr>
              <a:t>2.1.  Integra y organiza elementos textuales y gráficos en estructuras </a:t>
            </a:r>
            <a:r>
              <a:rPr lang="es-ES" sz="1400" dirty="0" err="1" smtClean="0">
                <a:latin typeface="Century Gothic" pitchFamily="34" charset="0"/>
              </a:rPr>
              <a:t>hipertextuales</a:t>
            </a:r>
            <a:r>
              <a:rPr lang="es-ES" sz="1400" dirty="0" smtClean="0">
                <a:latin typeface="Century Gothic" pitchFamily="34" charset="0"/>
              </a:rPr>
              <a:t>. </a:t>
            </a:r>
          </a:p>
          <a:p>
            <a:pPr algn="just"/>
            <a:r>
              <a:rPr lang="es-ES" sz="1400" dirty="0" smtClean="0">
                <a:latin typeface="Century Gothic" pitchFamily="34" charset="0"/>
              </a:rPr>
              <a:t>2.2. Diseña páginas web y conoce los protocolos de publicación, bajo estándares adecuados y con respeto a los derechos de propiedad. </a:t>
            </a:r>
          </a:p>
          <a:p>
            <a:pPr algn="just"/>
            <a:r>
              <a:rPr lang="es-ES" sz="1400" dirty="0" smtClean="0">
                <a:latin typeface="Century Gothic" pitchFamily="34" charset="0"/>
              </a:rPr>
              <a:t>3.1. Participa colaborativamente en diversas herramientas TIC de carácter social y </a:t>
            </a:r>
          </a:p>
          <a:p>
            <a:pPr algn="just"/>
            <a:r>
              <a:rPr lang="es-ES" sz="1400" dirty="0" smtClean="0">
                <a:latin typeface="Century Gothic" pitchFamily="34" charset="0"/>
              </a:rPr>
              <a:t>gestiona los propios.</a:t>
            </a:r>
          </a:p>
          <a:p>
            <a:pPr algn="just"/>
            <a:endParaRPr lang="es-ES" sz="1400" b="1" dirty="0" smtClean="0">
              <a:latin typeface="Century Gothic" pitchFamily="34" charset="0"/>
            </a:endParaRPr>
          </a:p>
          <a:p>
            <a:pPr algn="just"/>
            <a:r>
              <a:rPr lang="es-ES" sz="1400" b="1" dirty="0" smtClean="0">
                <a:latin typeface="Century Gothic" pitchFamily="34" charset="0"/>
              </a:rPr>
              <a:t>BLOQUE 6. INTERNET, REDES SOCIALES, HIPERCONEXIÓN</a:t>
            </a:r>
          </a:p>
          <a:p>
            <a:pPr algn="just"/>
            <a:r>
              <a:rPr lang="es-ES" sz="1400" dirty="0" smtClean="0">
                <a:latin typeface="Century Gothic" pitchFamily="34" charset="0"/>
              </a:rPr>
              <a:t>1.1. Elabora materiales para la web que permiten la accesibilidad a la información multiplataforma. </a:t>
            </a:r>
          </a:p>
          <a:p>
            <a:pPr algn="just"/>
            <a:r>
              <a:rPr lang="es-ES" sz="1400" dirty="0" smtClean="0">
                <a:latin typeface="Century Gothic" pitchFamily="34" charset="0"/>
              </a:rPr>
              <a:t>1.2. Realiza intercambio de información en distintas plataformas en las que está  registrado y que ofrecen servicios de formación, ocio, etc. </a:t>
            </a:r>
          </a:p>
          <a:p>
            <a:pPr algn="just"/>
            <a:r>
              <a:rPr lang="es-ES" sz="1400" dirty="0" smtClean="0">
                <a:latin typeface="Century Gothic" pitchFamily="34" charset="0"/>
              </a:rPr>
              <a:t>1.3.  Sincroniza la información entre un dispositivo móvil y otro dispositivo. </a:t>
            </a:r>
          </a:p>
          <a:p>
            <a:pPr algn="just"/>
            <a:r>
              <a:rPr lang="es-ES" sz="1400" dirty="0" smtClean="0">
                <a:latin typeface="Century Gothic" pitchFamily="34" charset="0"/>
              </a:rPr>
              <a:t>2.1.  Participa activamente en redes sociales con criterios de seguridad. </a:t>
            </a:r>
          </a:p>
          <a:p>
            <a:pPr algn="just"/>
            <a:r>
              <a:rPr lang="es-ES" sz="1400" dirty="0" smtClean="0">
                <a:latin typeface="Century Gothic" pitchFamily="34" charset="0"/>
              </a:rPr>
              <a:t>3.1. Emplea canales de distribución de contenidos multimedia para alojar materiales </a:t>
            </a:r>
          </a:p>
          <a:p>
            <a:pPr algn="just"/>
            <a:r>
              <a:rPr lang="es-ES" sz="1400" dirty="0" smtClean="0">
                <a:latin typeface="Century Gothic" pitchFamily="34" charset="0"/>
              </a:rPr>
              <a:t>propios y enlazarlos en otras producciones. </a:t>
            </a:r>
          </a:p>
        </p:txBody>
      </p:sp>
      <p:sp>
        <p:nvSpPr>
          <p:cNvPr id="6" name="5 Rectángulo"/>
          <p:cNvSpPr/>
          <p:nvPr/>
        </p:nvSpPr>
        <p:spPr>
          <a:xfrm>
            <a:off x="179512" y="1628800"/>
            <a:ext cx="8964488" cy="584775"/>
          </a:xfrm>
          <a:prstGeom prst="rect">
            <a:avLst/>
          </a:prstGeom>
          <a:noFill/>
        </p:spPr>
        <p:txBody>
          <a:bodyPr wrap="square">
            <a:spAutoFit/>
          </a:bodyPr>
          <a:lstStyle/>
          <a:p>
            <a:pPr>
              <a:defRPr/>
            </a:pPr>
            <a:r>
              <a:rPr lang="es-E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Tecnologías de la información comunicación . 4º</a:t>
            </a:r>
            <a:endParaRPr lang="es-E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4" name="3 Rectángulo"/>
          <p:cNvSpPr/>
          <p:nvPr/>
        </p:nvSpPr>
        <p:spPr>
          <a:xfrm>
            <a:off x="5076056" y="1340768"/>
            <a:ext cx="3025187" cy="369332"/>
          </a:xfrm>
          <a:prstGeom prst="rect">
            <a:avLst/>
          </a:prstGeom>
        </p:spPr>
        <p:txBody>
          <a:bodyPr wrap="none">
            <a:spAutoFit/>
          </a:bodyPr>
          <a:lstStyle/>
          <a:p>
            <a:r>
              <a:rPr lang="es-ES" dirty="0" smtClean="0">
                <a:solidFill>
                  <a:srgbClr val="000000"/>
                </a:solidFill>
                <a:latin typeface="Century Gothic" pitchFamily="34" charset="0"/>
                <a:cs typeface="Calibri" pitchFamily="34" charset="0"/>
              </a:rPr>
              <a:t>REAL DECRETO 1105/2014</a:t>
            </a:r>
            <a:endParaRPr lang="es-ES" dirty="0">
              <a:latin typeface="Century Gothic" pitchFamily="34" charset="0"/>
            </a:endParaRPr>
          </a:p>
        </p:txBody>
      </p:sp>
      <p:sp>
        <p:nvSpPr>
          <p:cNvPr id="7" name="6 Rectángulo"/>
          <p:cNvSpPr/>
          <p:nvPr/>
        </p:nvSpPr>
        <p:spPr>
          <a:xfrm>
            <a:off x="5148064" y="260648"/>
            <a:ext cx="2736304" cy="646331"/>
          </a:xfrm>
          <a:prstGeom prst="rect">
            <a:avLst/>
          </a:prstGeom>
        </p:spPr>
        <p:txBody>
          <a:bodyPr wrap="square">
            <a:spAutoFit/>
          </a:bodyPr>
          <a:lstStyle/>
          <a:p>
            <a:r>
              <a:rPr lang="es-ES" dirty="0" smtClean="0">
                <a:solidFill>
                  <a:schemeClr val="bg2">
                    <a:lumMod val="25000"/>
                  </a:schemeClr>
                </a:solidFill>
                <a:latin typeface="Century Gothic" pitchFamily="34" charset="0"/>
              </a:rPr>
              <a:t>TIC EN EL CURRÍCULUM  LOMCE</a:t>
            </a:r>
            <a:r>
              <a:rPr lang="es-ES" dirty="0" smtClean="0">
                <a:solidFill>
                  <a:schemeClr val="accent5">
                    <a:lumMod val="75000"/>
                  </a:schemeClr>
                </a:solidFill>
                <a:latin typeface="Century Gothic" pitchFamily="34" charset="0"/>
              </a:rPr>
              <a:t>.</a:t>
            </a:r>
            <a:endParaRPr lang="es-ES" dirty="0">
              <a:solidFill>
                <a:schemeClr val="accent5">
                  <a:lumMod val="75000"/>
                </a:schemeClr>
              </a:solidFill>
              <a:latin typeface="Century Gothic" pitchFamily="34" charset="0"/>
            </a:endParaRPr>
          </a:p>
        </p:txBody>
      </p:sp>
      <p:pic>
        <p:nvPicPr>
          <p:cNvPr id="8"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sp>
        <p:nvSpPr>
          <p:cNvPr id="9" name="8 Rectángulo"/>
          <p:cNvSpPr/>
          <p:nvPr/>
        </p:nvSpPr>
        <p:spPr>
          <a:xfrm>
            <a:off x="5580112" y="131148"/>
            <a:ext cx="5143536" cy="1569660"/>
          </a:xfrm>
          <a:prstGeom prst="rect">
            <a:avLst/>
          </a:prstGeom>
          <a:noFill/>
        </p:spPr>
        <p:txBody>
          <a:bodyPr wrap="square">
            <a:spAutoFit/>
          </a:bodyPr>
          <a:lstStyle/>
          <a:p>
            <a:pPr algn="ctr">
              <a:defRPr/>
            </a:pPr>
            <a:r>
              <a:rPr lang="es-ES" sz="96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ESO</a:t>
            </a:r>
            <a:endParaRPr lang="es-E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5220072" y="476672"/>
            <a:ext cx="2736304" cy="923330"/>
          </a:xfrm>
          <a:prstGeom prst="rect">
            <a:avLst/>
          </a:prstGeom>
        </p:spPr>
        <p:txBody>
          <a:bodyPr wrap="square">
            <a:spAutoFit/>
          </a:bodyPr>
          <a:lstStyle/>
          <a:p>
            <a:r>
              <a:rPr lang="es-ES" dirty="0" smtClean="0">
                <a:solidFill>
                  <a:schemeClr val="accent3">
                    <a:lumMod val="75000"/>
                  </a:schemeClr>
                </a:solidFill>
                <a:latin typeface="Century Gothic" pitchFamily="34" charset="0"/>
              </a:rPr>
              <a:t>DESARROLLO DE LAS COMPETENCIAS DIGITALES</a:t>
            </a:r>
            <a:endParaRPr lang="es-ES" dirty="0">
              <a:solidFill>
                <a:schemeClr val="accent5">
                  <a:lumMod val="75000"/>
                </a:schemeClr>
              </a:solidFill>
              <a:latin typeface="Century Gothic" pitchFamily="34" charset="0"/>
            </a:endParaRPr>
          </a:p>
        </p:txBody>
      </p:sp>
      <p:pic>
        <p:nvPicPr>
          <p:cNvPr id="8"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grpSp>
        <p:nvGrpSpPr>
          <p:cNvPr id="10" name="5 Grupo"/>
          <p:cNvGrpSpPr>
            <a:grpSpLocks/>
          </p:cNvGrpSpPr>
          <p:nvPr/>
        </p:nvGrpSpPr>
        <p:grpSpPr bwMode="auto">
          <a:xfrm>
            <a:off x="2528888" y="1390650"/>
            <a:ext cx="6116637" cy="4064000"/>
            <a:chOff x="2555776" y="1916832"/>
            <a:chExt cx="6116385" cy="4064000"/>
          </a:xfrm>
        </p:grpSpPr>
        <p:graphicFrame>
          <p:nvGraphicFramePr>
            <p:cNvPr id="11" name="10 Diagrama"/>
            <p:cNvGraphicFramePr/>
            <p:nvPr>
              <p:extLst>
                <p:ext uri="{D42A27DB-BD31-4B8C-83A1-F6EECF244321}">
                  <p14:modId xmlns:p14="http://schemas.microsoft.com/office/powerpoint/2010/main" xmlns="" val="3056462586"/>
                </p:ext>
              </p:extLst>
            </p:nvPr>
          </p:nvGraphicFramePr>
          <p:xfrm>
            <a:off x="2555776" y="191683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11 CuadroTexto"/>
            <p:cNvSpPr txBox="1"/>
            <p:nvPr/>
          </p:nvSpPr>
          <p:spPr>
            <a:xfrm>
              <a:off x="7249820" y="3224932"/>
              <a:ext cx="849278" cy="369887"/>
            </a:xfrm>
            <a:prstGeom prst="rect">
              <a:avLst/>
            </a:prstGeom>
            <a:noFill/>
          </p:spPr>
          <p:txBody>
            <a:bodyPr wrap="none">
              <a:spAutoFit/>
            </a:bodyPr>
            <a:lstStyle/>
            <a:p>
              <a:pPr fontAlgn="auto">
                <a:spcBef>
                  <a:spcPts val="0"/>
                </a:spcBef>
                <a:spcAft>
                  <a:spcPts val="0"/>
                </a:spcAft>
                <a:defRPr/>
              </a:pPr>
              <a:r>
                <a:rPr lang="es-ES" b="1" dirty="0">
                  <a:solidFill>
                    <a:schemeClr val="accent5">
                      <a:lumMod val="75000"/>
                    </a:schemeClr>
                  </a:solidFill>
                  <a:latin typeface="Century Gothic" pitchFamily="34" charset="0"/>
                </a:rPr>
                <a:t>AULA </a:t>
              </a:r>
            </a:p>
          </p:txBody>
        </p:sp>
        <p:sp>
          <p:nvSpPr>
            <p:cNvPr id="13" name="12 CuadroTexto"/>
            <p:cNvSpPr txBox="1"/>
            <p:nvPr/>
          </p:nvSpPr>
          <p:spPr>
            <a:xfrm>
              <a:off x="7218071" y="3585294"/>
              <a:ext cx="1104854" cy="369888"/>
            </a:xfrm>
            <a:prstGeom prst="rect">
              <a:avLst/>
            </a:prstGeom>
            <a:noFill/>
          </p:spPr>
          <p:txBody>
            <a:bodyPr wrap="none">
              <a:spAutoFit/>
            </a:bodyPr>
            <a:lstStyle/>
            <a:p>
              <a:pPr fontAlgn="auto">
                <a:spcBef>
                  <a:spcPts val="0"/>
                </a:spcBef>
                <a:spcAft>
                  <a:spcPts val="0"/>
                </a:spcAft>
                <a:defRPr/>
              </a:pPr>
              <a:r>
                <a:rPr lang="es-ES" b="1" dirty="0">
                  <a:solidFill>
                    <a:schemeClr val="accent5">
                      <a:lumMod val="75000"/>
                    </a:schemeClr>
                  </a:solidFill>
                  <a:latin typeface="Century Gothic" pitchFamily="34" charset="0"/>
                </a:rPr>
                <a:t>CENTRO</a:t>
              </a:r>
            </a:p>
          </p:txBody>
        </p:sp>
        <p:sp>
          <p:nvSpPr>
            <p:cNvPr id="14" name="13 CuadroTexto"/>
            <p:cNvSpPr txBox="1"/>
            <p:nvPr/>
          </p:nvSpPr>
          <p:spPr>
            <a:xfrm>
              <a:off x="7249820" y="4315222"/>
              <a:ext cx="1104854" cy="369888"/>
            </a:xfrm>
            <a:prstGeom prst="rect">
              <a:avLst/>
            </a:prstGeom>
            <a:noFill/>
          </p:spPr>
          <p:txBody>
            <a:bodyPr wrap="none">
              <a:spAutoFit/>
            </a:bodyPr>
            <a:lstStyle/>
            <a:p>
              <a:pPr fontAlgn="auto">
                <a:spcBef>
                  <a:spcPts val="0"/>
                </a:spcBef>
                <a:spcAft>
                  <a:spcPts val="0"/>
                </a:spcAft>
                <a:defRPr/>
              </a:pPr>
              <a:r>
                <a:rPr lang="es-ES" b="1" dirty="0">
                  <a:solidFill>
                    <a:schemeClr val="accent6">
                      <a:lumMod val="75000"/>
                    </a:schemeClr>
                  </a:solidFill>
                  <a:latin typeface="Century Gothic" pitchFamily="34" charset="0"/>
                </a:rPr>
                <a:t>CENTRO</a:t>
              </a:r>
            </a:p>
          </p:txBody>
        </p:sp>
        <p:sp>
          <p:nvSpPr>
            <p:cNvPr id="15" name="14 CuadroTexto"/>
            <p:cNvSpPr txBox="1"/>
            <p:nvPr/>
          </p:nvSpPr>
          <p:spPr>
            <a:xfrm>
              <a:off x="7249820" y="4664472"/>
              <a:ext cx="1422341" cy="369888"/>
            </a:xfrm>
            <a:prstGeom prst="rect">
              <a:avLst/>
            </a:prstGeom>
            <a:noFill/>
          </p:spPr>
          <p:txBody>
            <a:bodyPr wrap="none">
              <a:spAutoFit/>
            </a:bodyPr>
            <a:lstStyle/>
            <a:p>
              <a:pPr fontAlgn="auto">
                <a:spcBef>
                  <a:spcPts val="0"/>
                </a:spcBef>
                <a:spcAft>
                  <a:spcPts val="0"/>
                </a:spcAft>
                <a:defRPr/>
              </a:pPr>
              <a:r>
                <a:rPr lang="es-ES" b="1" dirty="0">
                  <a:solidFill>
                    <a:schemeClr val="accent6">
                      <a:lumMod val="75000"/>
                    </a:schemeClr>
                  </a:solidFill>
                  <a:latin typeface="Century Gothic" pitchFamily="34" charset="0"/>
                </a:rPr>
                <a:t>COM. EDU.</a:t>
              </a:r>
            </a:p>
          </p:txBody>
        </p:sp>
      </p:grpSp>
      <p:sp>
        <p:nvSpPr>
          <p:cNvPr id="16" name="15 Rectángulo"/>
          <p:cNvSpPr>
            <a:spLocks noChangeArrowheads="1"/>
          </p:cNvSpPr>
          <p:nvPr/>
        </p:nvSpPr>
        <p:spPr bwMode="auto">
          <a:xfrm>
            <a:off x="2460625" y="5300663"/>
            <a:ext cx="6211888" cy="1200150"/>
          </a:xfrm>
          <a:prstGeom prst="rect">
            <a:avLst/>
          </a:prstGeom>
          <a:noFill/>
          <a:ln w="9525">
            <a:noFill/>
            <a:miter lim="800000"/>
            <a:headEnd/>
            <a:tailEnd/>
          </a:ln>
        </p:spPr>
        <p:txBody>
          <a:bodyPr>
            <a:spAutoFit/>
          </a:bodyPr>
          <a:lstStyle/>
          <a:p>
            <a:r>
              <a:rPr lang="es-ES">
                <a:latin typeface="Century Gothic" pitchFamily="34" charset="0"/>
              </a:rPr>
              <a:t>La enseñanza y el aprendizaje de las competencias básicas no se reduce al currículo pues hay otros ámbitos en la vida de los centros docentes que facilitan su desarrollo.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5220072" y="476672"/>
            <a:ext cx="2736304" cy="923330"/>
          </a:xfrm>
          <a:prstGeom prst="rect">
            <a:avLst/>
          </a:prstGeom>
        </p:spPr>
        <p:txBody>
          <a:bodyPr wrap="square">
            <a:spAutoFit/>
          </a:bodyPr>
          <a:lstStyle/>
          <a:p>
            <a:r>
              <a:rPr lang="es-ES" dirty="0" smtClean="0">
                <a:solidFill>
                  <a:schemeClr val="accent3">
                    <a:lumMod val="75000"/>
                  </a:schemeClr>
                </a:solidFill>
                <a:latin typeface="Century Gothic" pitchFamily="34" charset="0"/>
              </a:rPr>
              <a:t>DESARROLLO DE LAS COMPETENCIAS DIGITALES</a:t>
            </a:r>
            <a:endParaRPr lang="es-ES" dirty="0">
              <a:solidFill>
                <a:schemeClr val="accent5">
                  <a:lumMod val="75000"/>
                </a:schemeClr>
              </a:solidFill>
              <a:latin typeface="Century Gothic" pitchFamily="34" charset="0"/>
            </a:endParaRPr>
          </a:p>
        </p:txBody>
      </p:sp>
      <p:pic>
        <p:nvPicPr>
          <p:cNvPr id="8"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sp>
        <p:nvSpPr>
          <p:cNvPr id="4" name="3 Rectángulo redondeado"/>
          <p:cNvSpPr/>
          <p:nvPr/>
        </p:nvSpPr>
        <p:spPr>
          <a:xfrm>
            <a:off x="3469080" y="3194356"/>
            <a:ext cx="2571768" cy="1071570"/>
          </a:xfrm>
          <a:prstGeom prst="roundRect">
            <a:avLst/>
          </a:prstGeom>
          <a:solidFill>
            <a:srgbClr val="FFC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1400" b="1" dirty="0">
                <a:solidFill>
                  <a:schemeClr val="tx2">
                    <a:lumMod val="75000"/>
                  </a:schemeClr>
                </a:solidFill>
              </a:rPr>
              <a:t>COMPETENCIAS </a:t>
            </a:r>
            <a:r>
              <a:rPr lang="es-ES" sz="1400" b="1" dirty="0" smtClean="0">
                <a:solidFill>
                  <a:schemeClr val="tx2">
                    <a:lumMod val="75000"/>
                  </a:schemeClr>
                </a:solidFill>
              </a:rPr>
              <a:t>CLAVE</a:t>
            </a:r>
            <a:endParaRPr lang="es-ES" sz="1400" b="1" dirty="0">
              <a:solidFill>
                <a:schemeClr val="tx2">
                  <a:lumMod val="75000"/>
                </a:schemeClr>
              </a:solidFill>
            </a:endParaRPr>
          </a:p>
        </p:txBody>
      </p:sp>
      <p:sp>
        <p:nvSpPr>
          <p:cNvPr id="5" name="4 Rectángulo redondeado"/>
          <p:cNvSpPr/>
          <p:nvPr/>
        </p:nvSpPr>
        <p:spPr>
          <a:xfrm>
            <a:off x="611560" y="1908472"/>
            <a:ext cx="2571768" cy="1071570"/>
          </a:xfrm>
          <a:prstGeom prst="roundRect">
            <a:avLst/>
          </a:prstGeo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1400" b="1" dirty="0">
                <a:solidFill>
                  <a:schemeClr val="tx2">
                    <a:lumMod val="75000"/>
                  </a:schemeClr>
                </a:solidFill>
              </a:rPr>
              <a:t>ÁREAS Y MATERIAS</a:t>
            </a:r>
          </a:p>
        </p:txBody>
      </p:sp>
      <p:sp>
        <p:nvSpPr>
          <p:cNvPr id="6" name="5 Rectángulo redondeado"/>
          <p:cNvSpPr/>
          <p:nvPr/>
        </p:nvSpPr>
        <p:spPr>
          <a:xfrm>
            <a:off x="6398038" y="1908472"/>
            <a:ext cx="2571768" cy="1071570"/>
          </a:xfrm>
          <a:prstGeom prst="roundRect">
            <a:avLst/>
          </a:prstGeo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1400" b="1" dirty="0">
                <a:solidFill>
                  <a:schemeClr val="tx2">
                    <a:lumMod val="75000"/>
                  </a:schemeClr>
                </a:solidFill>
              </a:rPr>
              <a:t>PLANIFICACIÓN DE ACTIVIDADES COMPLEMENTARIAS Y EXTRAESCOLARES</a:t>
            </a:r>
          </a:p>
        </p:txBody>
      </p:sp>
      <p:sp>
        <p:nvSpPr>
          <p:cNvPr id="9" name="8 Rectángulo redondeado"/>
          <p:cNvSpPr/>
          <p:nvPr/>
        </p:nvSpPr>
        <p:spPr>
          <a:xfrm>
            <a:off x="6398038" y="3194356"/>
            <a:ext cx="2571768" cy="1071570"/>
          </a:xfrm>
          <a:prstGeom prst="roundRect">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1400" b="1" dirty="0">
                <a:solidFill>
                  <a:schemeClr val="tx2">
                    <a:lumMod val="75000"/>
                  </a:schemeClr>
                </a:solidFill>
              </a:rPr>
              <a:t>INTERACCIÓN COMUNIDAD EDUCATIVA</a:t>
            </a:r>
          </a:p>
        </p:txBody>
      </p:sp>
      <p:sp>
        <p:nvSpPr>
          <p:cNvPr id="10" name="9 Rectángulo redondeado"/>
          <p:cNvSpPr/>
          <p:nvPr/>
        </p:nvSpPr>
        <p:spPr>
          <a:xfrm>
            <a:off x="682998" y="4480240"/>
            <a:ext cx="2571768" cy="1071570"/>
          </a:xfrm>
          <a:prstGeom prst="roundRect">
            <a:avLst/>
          </a:prstGeo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1400" b="1" dirty="0">
                <a:solidFill>
                  <a:schemeClr val="tx2">
                    <a:lumMod val="75000"/>
                  </a:schemeClr>
                </a:solidFill>
              </a:rPr>
              <a:t>ORGANIZACIÓN Y FUNCIONAMIENTO DE LOS CENTROS</a:t>
            </a:r>
          </a:p>
        </p:txBody>
      </p:sp>
      <p:sp>
        <p:nvSpPr>
          <p:cNvPr id="11" name="10 CuadroTexto"/>
          <p:cNvSpPr txBox="1">
            <a:spLocks noChangeArrowheads="1"/>
          </p:cNvSpPr>
          <p:nvPr/>
        </p:nvSpPr>
        <p:spPr bwMode="auto">
          <a:xfrm>
            <a:off x="754063" y="5695081"/>
            <a:ext cx="2500312" cy="646113"/>
          </a:xfrm>
          <a:prstGeom prst="rect">
            <a:avLst/>
          </a:prstGeom>
          <a:noFill/>
          <a:ln w="9525">
            <a:noFill/>
            <a:miter lim="800000"/>
            <a:headEnd/>
            <a:tailEnd/>
          </a:ln>
        </p:spPr>
        <p:txBody>
          <a:bodyPr>
            <a:spAutoFit/>
          </a:bodyPr>
          <a:lstStyle/>
          <a:p>
            <a:r>
              <a:rPr lang="es-ES" sz="1200">
                <a:latin typeface="Century Gothic" pitchFamily="34" charset="0"/>
                <a:cs typeface="Arial" charset="0"/>
              </a:rPr>
              <a:t>El funcionamiento del centro y sus aulas . Normas  de uso aulas, recursos  y metodología.</a:t>
            </a:r>
          </a:p>
        </p:txBody>
      </p:sp>
      <p:sp>
        <p:nvSpPr>
          <p:cNvPr id="12" name="11 Rectángulo redondeado"/>
          <p:cNvSpPr/>
          <p:nvPr/>
        </p:nvSpPr>
        <p:spPr>
          <a:xfrm>
            <a:off x="6398038" y="4480240"/>
            <a:ext cx="2571768" cy="1071570"/>
          </a:xfrm>
          <a:prstGeom prst="roundRect">
            <a:avLst/>
          </a:prstGeo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1400" b="1" dirty="0">
                <a:solidFill>
                  <a:schemeClr val="tx2">
                    <a:lumMod val="75000"/>
                  </a:schemeClr>
                </a:solidFill>
              </a:rPr>
              <a:t>ACCIÓN TUTORIAL</a:t>
            </a:r>
          </a:p>
        </p:txBody>
      </p:sp>
      <p:sp>
        <p:nvSpPr>
          <p:cNvPr id="13" name="12 CuadroTexto"/>
          <p:cNvSpPr txBox="1">
            <a:spLocks noChangeArrowheads="1"/>
          </p:cNvSpPr>
          <p:nvPr/>
        </p:nvSpPr>
        <p:spPr bwMode="auto">
          <a:xfrm>
            <a:off x="6397625" y="5695081"/>
            <a:ext cx="2571750" cy="830263"/>
          </a:xfrm>
          <a:prstGeom prst="rect">
            <a:avLst/>
          </a:prstGeom>
          <a:noFill/>
          <a:ln w="9525">
            <a:noFill/>
            <a:miter lim="800000"/>
            <a:headEnd/>
            <a:tailEnd/>
          </a:ln>
        </p:spPr>
        <p:txBody>
          <a:bodyPr>
            <a:spAutoFit/>
          </a:bodyPr>
          <a:lstStyle/>
          <a:p>
            <a:r>
              <a:rPr lang="es-ES" sz="1200">
                <a:latin typeface="Century Gothic" pitchFamily="34" charset="0"/>
                <a:cs typeface="Arial" charset="0"/>
              </a:rPr>
              <a:t>La regulación de los aprendizajes.</a:t>
            </a:r>
          </a:p>
          <a:p>
            <a:r>
              <a:rPr lang="es-ES" sz="1200">
                <a:latin typeface="Century Gothic" pitchFamily="34" charset="0"/>
                <a:cs typeface="Arial" charset="0"/>
              </a:rPr>
              <a:t>El desarrollo emocional</a:t>
            </a:r>
          </a:p>
          <a:p>
            <a:r>
              <a:rPr lang="es-ES" sz="1200">
                <a:latin typeface="Century Gothic" pitchFamily="34" charset="0"/>
                <a:cs typeface="Arial" charset="0"/>
              </a:rPr>
              <a:t>Las habilidades sociales</a:t>
            </a:r>
          </a:p>
        </p:txBody>
      </p:sp>
      <p:cxnSp>
        <p:nvCxnSpPr>
          <p:cNvPr id="14" name="30 Forma"/>
          <p:cNvCxnSpPr/>
          <p:nvPr/>
        </p:nvCxnSpPr>
        <p:spPr>
          <a:xfrm rot="16200000" flipV="1">
            <a:off x="3593307" y="2033512"/>
            <a:ext cx="750888" cy="1571625"/>
          </a:xfrm>
          <a:prstGeom prst="bentConnector2">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32 Forma"/>
          <p:cNvCxnSpPr/>
          <p:nvPr/>
        </p:nvCxnSpPr>
        <p:spPr>
          <a:xfrm rot="5400000" flipH="1" flipV="1">
            <a:off x="5200650" y="1997794"/>
            <a:ext cx="750888" cy="1643062"/>
          </a:xfrm>
          <a:prstGeom prst="bentConnector2">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33 Forma"/>
          <p:cNvCxnSpPr/>
          <p:nvPr/>
        </p:nvCxnSpPr>
        <p:spPr>
          <a:xfrm rot="5400000">
            <a:off x="3629025" y="3891681"/>
            <a:ext cx="750888" cy="1500188"/>
          </a:xfrm>
          <a:prstGeom prst="bentConnector2">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53 Forma"/>
          <p:cNvCxnSpPr/>
          <p:nvPr/>
        </p:nvCxnSpPr>
        <p:spPr>
          <a:xfrm rot="16200000" flipH="1">
            <a:off x="5200650" y="3820244"/>
            <a:ext cx="750888" cy="1643062"/>
          </a:xfrm>
          <a:prstGeom prst="bentConnector2">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17 Conector recto de flecha"/>
          <p:cNvCxnSpPr/>
          <p:nvPr/>
        </p:nvCxnSpPr>
        <p:spPr>
          <a:xfrm>
            <a:off x="6040438" y="3731344"/>
            <a:ext cx="357187" cy="1587"/>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18 CuadroTexto"/>
          <p:cNvSpPr txBox="1"/>
          <p:nvPr/>
        </p:nvSpPr>
        <p:spPr>
          <a:xfrm>
            <a:off x="2123728" y="2924944"/>
            <a:ext cx="5748164" cy="1631216"/>
          </a:xfrm>
          <a:prstGeom prst="rect">
            <a:avLst/>
          </a:prstGeom>
          <a:solidFill>
            <a:schemeClr val="bg1">
              <a:lumMod val="95000"/>
              <a:alpha val="81000"/>
            </a:schemeClr>
          </a:solidFill>
          <a:ln>
            <a:noFill/>
          </a:ln>
          <a:effectLst>
            <a:outerShdw blurRad="149987" dist="250190" dir="8460000" algn="ctr">
              <a:srgbClr val="000000">
                <a:alpha val="28000"/>
              </a:srgbClr>
            </a:outerShdw>
          </a:effectLst>
        </p:spPr>
        <p:txBody>
          <a:bodyPr wrap="square">
            <a:spAutoFit/>
          </a:bodyPr>
          <a:lstStyle/>
          <a:p>
            <a:pPr>
              <a:defRPr/>
            </a:pPr>
            <a:endParaRPr lang="es-ES" sz="2000" b="1" dirty="0" smtClean="0">
              <a:solidFill>
                <a:schemeClr val="accent1">
                  <a:lumMod val="75000"/>
                </a:schemeClr>
              </a:solidFill>
              <a:latin typeface="Century Gothic" pitchFamily="34" charset="0"/>
            </a:endParaRPr>
          </a:p>
          <a:p>
            <a:pPr>
              <a:defRPr/>
            </a:pPr>
            <a:r>
              <a:rPr lang="es-ES" sz="2000" b="1" dirty="0" smtClean="0">
                <a:solidFill>
                  <a:schemeClr val="accent1">
                    <a:lumMod val="75000"/>
                  </a:schemeClr>
                </a:solidFill>
                <a:latin typeface="Century Gothic" pitchFamily="34" charset="0"/>
              </a:rPr>
              <a:t>«</a:t>
            </a:r>
            <a:r>
              <a:rPr lang="es-ES" sz="2000" b="1" dirty="0">
                <a:solidFill>
                  <a:schemeClr val="accent1">
                    <a:lumMod val="75000"/>
                  </a:schemeClr>
                </a:solidFill>
                <a:latin typeface="Century Gothic" pitchFamily="34" charset="0"/>
              </a:rPr>
              <a:t>conocimiento sólido de los contenidos que garantice la efectividad en la adquisición de competencias </a:t>
            </a:r>
            <a:r>
              <a:rPr lang="es-ES" sz="2000" b="1" dirty="0" smtClean="0">
                <a:solidFill>
                  <a:schemeClr val="accent1">
                    <a:lumMod val="75000"/>
                  </a:schemeClr>
                </a:solidFill>
                <a:latin typeface="Century Gothic" pitchFamily="34" charset="0"/>
              </a:rPr>
              <a:t>»</a:t>
            </a:r>
          </a:p>
          <a:p>
            <a:pPr>
              <a:defRPr/>
            </a:pPr>
            <a:endParaRPr lang="es-ES" sz="2000" b="1" dirty="0">
              <a:solidFill>
                <a:schemeClr val="accent1">
                  <a:lumMod val="75000"/>
                </a:schemeClr>
              </a:solidFill>
              <a:latin typeface="Century Gothic"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ppt_w</p:attrName>
                                        </p:attrNameLst>
                                      </p:cBhvr>
                                      <p:tavLst>
                                        <p:tav tm="0">
                                          <p:val>
                                            <p:fltVal val="0"/>
                                          </p:val>
                                        </p:tav>
                                        <p:tav tm="100000">
                                          <p:val>
                                            <p:strVal val="#ppt_w"/>
                                          </p:val>
                                        </p:tav>
                                      </p:tavLst>
                                    </p:anim>
                                    <p:anim calcmode="lin" valueType="num">
                                      <p:cBhvr>
                                        <p:cTn id="14" dur="5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2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7" presetClass="entr" presetSubtype="10"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strVal val="#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20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2000"/>
                                        <p:tgtEl>
                                          <p:spTgt spid="1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20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55" presetClass="entr" presetSubtype="0"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1000" fill="hold"/>
                                        <p:tgtEl>
                                          <p:spTgt spid="11"/>
                                        </p:tgtEl>
                                        <p:attrNameLst>
                                          <p:attrName>ppt_w</p:attrName>
                                        </p:attrNameLst>
                                      </p:cBhvr>
                                      <p:tavLst>
                                        <p:tav tm="0">
                                          <p:val>
                                            <p:strVal val="#ppt_w*0.70"/>
                                          </p:val>
                                        </p:tav>
                                        <p:tav tm="100000">
                                          <p:val>
                                            <p:strVal val="#ppt_w"/>
                                          </p:val>
                                        </p:tav>
                                      </p:tavLst>
                                    </p:anim>
                                    <p:anim calcmode="lin" valueType="num">
                                      <p:cBhvr>
                                        <p:cTn id="46" dur="1000" fill="hold"/>
                                        <p:tgtEl>
                                          <p:spTgt spid="11"/>
                                        </p:tgtEl>
                                        <p:attrNameLst>
                                          <p:attrName>ppt_h</p:attrName>
                                        </p:attrNameLst>
                                      </p:cBhvr>
                                      <p:tavLst>
                                        <p:tav tm="0">
                                          <p:val>
                                            <p:strVal val="#ppt_h"/>
                                          </p:val>
                                        </p:tav>
                                        <p:tav tm="100000">
                                          <p:val>
                                            <p:strVal val="#ppt_h"/>
                                          </p:val>
                                        </p:tav>
                                      </p:tavLst>
                                    </p:anim>
                                    <p:animEffect transition="in" filter="fade">
                                      <p:cBhvr>
                                        <p:cTn id="47" dur="10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17" presetClass="entr" presetSubtype="10" fill="hold" nodeType="click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ppt_w</p:attrName>
                                        </p:attrNameLst>
                                      </p:cBhvr>
                                      <p:tavLst>
                                        <p:tav tm="0">
                                          <p:val>
                                            <p:fltVal val="0"/>
                                          </p:val>
                                        </p:tav>
                                        <p:tav tm="100000">
                                          <p:val>
                                            <p:strVal val="#ppt_w"/>
                                          </p:val>
                                        </p:tav>
                                      </p:tavLst>
                                    </p:anim>
                                    <p:anim calcmode="lin" valueType="num">
                                      <p:cBhvr>
                                        <p:cTn id="53" dur="500" fill="hold"/>
                                        <p:tgtEl>
                                          <p:spTgt spid="17"/>
                                        </p:tgtEl>
                                        <p:attrNameLst>
                                          <p:attrName>ppt_h</p:attrName>
                                        </p:attrNameLst>
                                      </p:cBhvr>
                                      <p:tavLst>
                                        <p:tav tm="0">
                                          <p:val>
                                            <p:strVal val="#ppt_h"/>
                                          </p:val>
                                        </p:tav>
                                        <p:tav tm="100000">
                                          <p:val>
                                            <p:strVal val="#ppt_h"/>
                                          </p:val>
                                        </p:tav>
                                      </p:tavLst>
                                    </p:anim>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fade">
                                      <p:cBhvr>
                                        <p:cTn id="58" dur="2000"/>
                                        <p:tgtEl>
                                          <p:spTgt spid="12"/>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p:cTn id="63" dur="1000" fill="hold"/>
                                        <p:tgtEl>
                                          <p:spTgt spid="13"/>
                                        </p:tgtEl>
                                        <p:attrNameLst>
                                          <p:attrName>ppt_w</p:attrName>
                                        </p:attrNameLst>
                                      </p:cBhvr>
                                      <p:tavLst>
                                        <p:tav tm="0">
                                          <p:val>
                                            <p:strVal val="#ppt_w*0.70"/>
                                          </p:val>
                                        </p:tav>
                                        <p:tav tm="100000">
                                          <p:val>
                                            <p:strVal val="#ppt_w"/>
                                          </p:val>
                                        </p:tav>
                                      </p:tavLst>
                                    </p:anim>
                                    <p:anim calcmode="lin" valueType="num">
                                      <p:cBhvr>
                                        <p:cTn id="64" dur="1000" fill="hold"/>
                                        <p:tgtEl>
                                          <p:spTgt spid="13"/>
                                        </p:tgtEl>
                                        <p:attrNameLst>
                                          <p:attrName>ppt_h</p:attrName>
                                        </p:attrNameLst>
                                      </p:cBhvr>
                                      <p:tavLst>
                                        <p:tav tm="0">
                                          <p:val>
                                            <p:strVal val="#ppt_h"/>
                                          </p:val>
                                        </p:tav>
                                        <p:tav tm="100000">
                                          <p:val>
                                            <p:strVal val="#ppt_h"/>
                                          </p:val>
                                        </p:tav>
                                      </p:tavLst>
                                    </p:anim>
                                    <p:animEffect transition="in" filter="fade">
                                      <p:cBhvr>
                                        <p:cTn id="65" dur="1000"/>
                                        <p:tgtEl>
                                          <p:spTgt spid="13"/>
                                        </p:tgtEl>
                                      </p:cBhvr>
                                    </p:animEffect>
                                  </p:childTnLst>
                                </p:cTn>
                              </p:par>
                            </p:childTnLst>
                          </p:cTn>
                        </p:par>
                      </p:childTnLst>
                    </p:cTn>
                  </p:par>
                  <p:par>
                    <p:cTn id="66" fill="hold">
                      <p:stCondLst>
                        <p:cond delay="indefinite"/>
                      </p:stCondLst>
                      <p:childTnLst>
                        <p:par>
                          <p:cTn id="67" fill="hold">
                            <p:stCondLst>
                              <p:cond delay="0"/>
                            </p:stCondLst>
                            <p:childTnLst>
                              <p:par>
                                <p:cTn id="68" presetID="17" presetClass="entr" presetSubtype="10" fill="hold" nodeType="click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p:cTn id="70" dur="500" fill="hold"/>
                                        <p:tgtEl>
                                          <p:spTgt spid="18"/>
                                        </p:tgtEl>
                                        <p:attrNameLst>
                                          <p:attrName>ppt_w</p:attrName>
                                        </p:attrNameLst>
                                      </p:cBhvr>
                                      <p:tavLst>
                                        <p:tav tm="0">
                                          <p:val>
                                            <p:fltVal val="0"/>
                                          </p:val>
                                        </p:tav>
                                        <p:tav tm="100000">
                                          <p:val>
                                            <p:strVal val="#ppt_w"/>
                                          </p:val>
                                        </p:tav>
                                      </p:tavLst>
                                    </p:anim>
                                    <p:anim calcmode="lin" valueType="num">
                                      <p:cBhvr>
                                        <p:cTn id="71" dur="500" fill="hold"/>
                                        <p:tgtEl>
                                          <p:spTgt spid="18"/>
                                        </p:tgtEl>
                                        <p:attrNameLst>
                                          <p:attrName>ppt_h</p:attrName>
                                        </p:attrNameLst>
                                      </p:cBhvr>
                                      <p:tavLst>
                                        <p:tav tm="0">
                                          <p:val>
                                            <p:strVal val="#ppt_h"/>
                                          </p:val>
                                        </p:tav>
                                        <p:tav tm="100000">
                                          <p:val>
                                            <p:strVal val="#ppt_h"/>
                                          </p:val>
                                        </p:tav>
                                      </p:tavLst>
                                    </p:anim>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9"/>
                                        </p:tgtEl>
                                        <p:attrNameLst>
                                          <p:attrName>style.visibility</p:attrName>
                                        </p:attrNameLst>
                                      </p:cBhvr>
                                      <p:to>
                                        <p:strVal val="visible"/>
                                      </p:to>
                                    </p:set>
                                    <p:animEffect transition="in" filter="fade">
                                      <p:cBhvr>
                                        <p:cTn id="76" dur="2000"/>
                                        <p:tgtEl>
                                          <p:spTgt spid="9"/>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fade">
                                      <p:cBhvr>
                                        <p:cTn id="8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9"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5220072" y="476672"/>
            <a:ext cx="2736304" cy="923330"/>
          </a:xfrm>
          <a:prstGeom prst="rect">
            <a:avLst/>
          </a:prstGeom>
        </p:spPr>
        <p:txBody>
          <a:bodyPr wrap="square">
            <a:spAutoFit/>
          </a:bodyPr>
          <a:lstStyle/>
          <a:p>
            <a:r>
              <a:rPr lang="es-ES" dirty="0" smtClean="0">
                <a:solidFill>
                  <a:schemeClr val="accent3">
                    <a:lumMod val="75000"/>
                  </a:schemeClr>
                </a:solidFill>
                <a:latin typeface="Century Gothic" pitchFamily="34" charset="0"/>
              </a:rPr>
              <a:t>DESARROLLO DE LAS COMPETENCIAS DIGITALES</a:t>
            </a:r>
            <a:endParaRPr lang="es-ES" dirty="0">
              <a:solidFill>
                <a:schemeClr val="accent5">
                  <a:lumMod val="75000"/>
                </a:schemeClr>
              </a:solidFill>
              <a:latin typeface="Century Gothic" pitchFamily="34" charset="0"/>
            </a:endParaRPr>
          </a:p>
        </p:txBody>
      </p:sp>
      <p:pic>
        <p:nvPicPr>
          <p:cNvPr id="8"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sp>
        <p:nvSpPr>
          <p:cNvPr id="17" name="16 Arco de bloque"/>
          <p:cNvSpPr/>
          <p:nvPr/>
        </p:nvSpPr>
        <p:spPr>
          <a:xfrm rot="1495784">
            <a:off x="3567113" y="2440335"/>
            <a:ext cx="2808287" cy="2808287"/>
          </a:xfrm>
          <a:prstGeom prst="blockArc">
            <a:avLst>
              <a:gd name="adj1" fmla="val 10108087"/>
              <a:gd name="adj2" fmla="val 8569956"/>
              <a:gd name="adj3" fmla="val 9727"/>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solidFill>
                <a:schemeClr val="tx1"/>
              </a:solidFill>
            </a:endParaRPr>
          </a:p>
        </p:txBody>
      </p:sp>
      <p:sp>
        <p:nvSpPr>
          <p:cNvPr id="18" name="17 CuadroTexto"/>
          <p:cNvSpPr txBox="1">
            <a:spLocks noChangeArrowheads="1"/>
          </p:cNvSpPr>
          <p:nvPr/>
        </p:nvSpPr>
        <p:spPr bwMode="auto">
          <a:xfrm>
            <a:off x="3321050" y="3637310"/>
            <a:ext cx="2894013" cy="400050"/>
          </a:xfrm>
          <a:prstGeom prst="rect">
            <a:avLst/>
          </a:prstGeom>
          <a:noFill/>
          <a:ln w="9525">
            <a:noFill/>
            <a:miter lim="800000"/>
            <a:headEnd/>
            <a:tailEnd/>
          </a:ln>
        </p:spPr>
        <p:txBody>
          <a:bodyPr wrap="none">
            <a:spAutoFit/>
          </a:bodyPr>
          <a:lstStyle/>
          <a:p>
            <a:r>
              <a:rPr lang="es-ES" sz="2000">
                <a:latin typeface="Century Gothic" pitchFamily="34" charset="0"/>
              </a:rPr>
              <a:t>ENTORNO EDUCATIVO</a:t>
            </a:r>
          </a:p>
        </p:txBody>
      </p:sp>
      <p:sp>
        <p:nvSpPr>
          <p:cNvPr id="19" name="18 Flecha izquierda y derecha"/>
          <p:cNvSpPr/>
          <p:nvPr/>
        </p:nvSpPr>
        <p:spPr>
          <a:xfrm rot="19127289">
            <a:off x="5849938" y="2322860"/>
            <a:ext cx="720725" cy="360362"/>
          </a:xfrm>
          <a:prstGeom prst="leftRightArrow">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sp>
        <p:nvSpPr>
          <p:cNvPr id="20" name="19 Flecha izquierda y derecha"/>
          <p:cNvSpPr/>
          <p:nvPr/>
        </p:nvSpPr>
        <p:spPr>
          <a:xfrm>
            <a:off x="6400800" y="3484910"/>
            <a:ext cx="720725" cy="360362"/>
          </a:xfrm>
          <a:prstGeom prst="leftRightArrow">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sp>
        <p:nvSpPr>
          <p:cNvPr id="21" name="20 Flecha izquierda y derecha"/>
          <p:cNvSpPr/>
          <p:nvPr/>
        </p:nvSpPr>
        <p:spPr>
          <a:xfrm rot="2326572">
            <a:off x="6042025" y="4956522"/>
            <a:ext cx="719138" cy="360363"/>
          </a:xfrm>
          <a:prstGeom prst="leftRightArrow">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sp>
        <p:nvSpPr>
          <p:cNvPr id="22" name="21 Flecha izquierda y derecha"/>
          <p:cNvSpPr/>
          <p:nvPr/>
        </p:nvSpPr>
        <p:spPr>
          <a:xfrm rot="2326572">
            <a:off x="3290888" y="2435572"/>
            <a:ext cx="720725" cy="360363"/>
          </a:xfrm>
          <a:prstGeom prst="leftRightArrow">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sp>
        <p:nvSpPr>
          <p:cNvPr id="23" name="22 Flecha izquierda y derecha"/>
          <p:cNvSpPr/>
          <p:nvPr/>
        </p:nvSpPr>
        <p:spPr>
          <a:xfrm>
            <a:off x="2747963" y="3637310"/>
            <a:ext cx="719137" cy="360362"/>
          </a:xfrm>
          <a:prstGeom prst="leftRightArrow">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sp>
        <p:nvSpPr>
          <p:cNvPr id="24" name="23 Flecha izquierda y derecha"/>
          <p:cNvSpPr/>
          <p:nvPr/>
        </p:nvSpPr>
        <p:spPr>
          <a:xfrm rot="19299625">
            <a:off x="3354388" y="5016847"/>
            <a:ext cx="720725" cy="358775"/>
          </a:xfrm>
          <a:prstGeom prst="leftRightArrow">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sp>
        <p:nvSpPr>
          <p:cNvPr id="25" name="24 Nube"/>
          <p:cNvSpPr/>
          <p:nvPr/>
        </p:nvSpPr>
        <p:spPr>
          <a:xfrm>
            <a:off x="2627313" y="1965672"/>
            <a:ext cx="4687887" cy="3911600"/>
          </a:xfrm>
          <a:prstGeom prst="cloud">
            <a:avLst/>
          </a:prstGeom>
          <a:solidFill>
            <a:schemeClr val="bg2">
              <a:lumMod val="90000"/>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1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11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55"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p:cTn id="15" dur="1000" fill="hold"/>
                                        <p:tgtEl>
                                          <p:spTgt spid="25"/>
                                        </p:tgtEl>
                                        <p:attrNameLst>
                                          <p:attrName>ppt_w</p:attrName>
                                        </p:attrNameLst>
                                      </p:cBhvr>
                                      <p:tavLst>
                                        <p:tav tm="0">
                                          <p:val>
                                            <p:strVal val="#ppt_w*0.70"/>
                                          </p:val>
                                        </p:tav>
                                        <p:tav tm="100000">
                                          <p:val>
                                            <p:strVal val="#ppt_w"/>
                                          </p:val>
                                        </p:tav>
                                      </p:tavLst>
                                    </p:anim>
                                    <p:anim calcmode="lin" valueType="num">
                                      <p:cBhvr>
                                        <p:cTn id="16" dur="1000" fill="hold"/>
                                        <p:tgtEl>
                                          <p:spTgt spid="25"/>
                                        </p:tgtEl>
                                        <p:attrNameLst>
                                          <p:attrName>ppt_h</p:attrName>
                                        </p:attrNameLst>
                                      </p:cBhvr>
                                      <p:tavLst>
                                        <p:tav tm="0">
                                          <p:val>
                                            <p:strVal val="#ppt_h"/>
                                          </p:val>
                                        </p:tav>
                                        <p:tav tm="100000">
                                          <p:val>
                                            <p:strVal val="#ppt_h"/>
                                          </p:val>
                                        </p:tav>
                                      </p:tavLst>
                                    </p:anim>
                                    <p:animEffect transition="in" filter="fade">
                                      <p:cBhvr>
                                        <p:cTn id="17" dur="1000"/>
                                        <p:tgtEl>
                                          <p:spTgt spid="25"/>
                                        </p:tgtEl>
                                      </p:cBhvr>
                                    </p:animEffect>
                                  </p:childTnLst>
                                </p:cTn>
                              </p:par>
                              <p:par>
                                <p:cTn id="18" presetID="55" presetClass="entr" presetSubtype="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p:cTn id="20" dur="1000" fill="hold"/>
                                        <p:tgtEl>
                                          <p:spTgt spid="19"/>
                                        </p:tgtEl>
                                        <p:attrNameLst>
                                          <p:attrName>ppt_w</p:attrName>
                                        </p:attrNameLst>
                                      </p:cBhvr>
                                      <p:tavLst>
                                        <p:tav tm="0">
                                          <p:val>
                                            <p:strVal val="#ppt_w*0.70"/>
                                          </p:val>
                                        </p:tav>
                                        <p:tav tm="100000">
                                          <p:val>
                                            <p:strVal val="#ppt_w"/>
                                          </p:val>
                                        </p:tav>
                                      </p:tavLst>
                                    </p:anim>
                                    <p:anim calcmode="lin" valueType="num">
                                      <p:cBhvr>
                                        <p:cTn id="21" dur="1000" fill="hold"/>
                                        <p:tgtEl>
                                          <p:spTgt spid="19"/>
                                        </p:tgtEl>
                                        <p:attrNameLst>
                                          <p:attrName>ppt_h</p:attrName>
                                        </p:attrNameLst>
                                      </p:cBhvr>
                                      <p:tavLst>
                                        <p:tav tm="0">
                                          <p:val>
                                            <p:strVal val="#ppt_h"/>
                                          </p:val>
                                        </p:tav>
                                        <p:tav tm="100000">
                                          <p:val>
                                            <p:strVal val="#ppt_h"/>
                                          </p:val>
                                        </p:tav>
                                      </p:tavLst>
                                    </p:anim>
                                    <p:animEffect transition="in" filter="fade">
                                      <p:cBhvr>
                                        <p:cTn id="22" dur="1000"/>
                                        <p:tgtEl>
                                          <p:spTgt spid="19"/>
                                        </p:tgtEl>
                                      </p:cBhvr>
                                    </p:animEffect>
                                  </p:childTnLst>
                                </p:cTn>
                              </p:par>
                              <p:par>
                                <p:cTn id="23" presetID="55"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1000" fill="hold"/>
                                        <p:tgtEl>
                                          <p:spTgt spid="20"/>
                                        </p:tgtEl>
                                        <p:attrNameLst>
                                          <p:attrName>ppt_w</p:attrName>
                                        </p:attrNameLst>
                                      </p:cBhvr>
                                      <p:tavLst>
                                        <p:tav tm="0">
                                          <p:val>
                                            <p:strVal val="#ppt_w*0.70"/>
                                          </p:val>
                                        </p:tav>
                                        <p:tav tm="100000">
                                          <p:val>
                                            <p:strVal val="#ppt_w"/>
                                          </p:val>
                                        </p:tav>
                                      </p:tavLst>
                                    </p:anim>
                                    <p:anim calcmode="lin" valueType="num">
                                      <p:cBhvr>
                                        <p:cTn id="26" dur="1000" fill="hold"/>
                                        <p:tgtEl>
                                          <p:spTgt spid="20"/>
                                        </p:tgtEl>
                                        <p:attrNameLst>
                                          <p:attrName>ppt_h</p:attrName>
                                        </p:attrNameLst>
                                      </p:cBhvr>
                                      <p:tavLst>
                                        <p:tav tm="0">
                                          <p:val>
                                            <p:strVal val="#ppt_h"/>
                                          </p:val>
                                        </p:tav>
                                        <p:tav tm="100000">
                                          <p:val>
                                            <p:strVal val="#ppt_h"/>
                                          </p:val>
                                        </p:tav>
                                      </p:tavLst>
                                    </p:anim>
                                    <p:animEffect transition="in" filter="fade">
                                      <p:cBhvr>
                                        <p:cTn id="27" dur="1000"/>
                                        <p:tgtEl>
                                          <p:spTgt spid="20"/>
                                        </p:tgtEl>
                                      </p:cBhvr>
                                    </p:animEffect>
                                  </p:childTnLst>
                                </p:cTn>
                              </p:par>
                              <p:par>
                                <p:cTn id="28" presetID="55" presetClass="entr" presetSubtype="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1000" fill="hold"/>
                                        <p:tgtEl>
                                          <p:spTgt spid="21"/>
                                        </p:tgtEl>
                                        <p:attrNameLst>
                                          <p:attrName>ppt_w</p:attrName>
                                        </p:attrNameLst>
                                      </p:cBhvr>
                                      <p:tavLst>
                                        <p:tav tm="0">
                                          <p:val>
                                            <p:strVal val="#ppt_w*0.70"/>
                                          </p:val>
                                        </p:tav>
                                        <p:tav tm="100000">
                                          <p:val>
                                            <p:strVal val="#ppt_w"/>
                                          </p:val>
                                        </p:tav>
                                      </p:tavLst>
                                    </p:anim>
                                    <p:anim calcmode="lin" valueType="num">
                                      <p:cBhvr>
                                        <p:cTn id="31" dur="1000" fill="hold"/>
                                        <p:tgtEl>
                                          <p:spTgt spid="21"/>
                                        </p:tgtEl>
                                        <p:attrNameLst>
                                          <p:attrName>ppt_h</p:attrName>
                                        </p:attrNameLst>
                                      </p:cBhvr>
                                      <p:tavLst>
                                        <p:tav tm="0">
                                          <p:val>
                                            <p:strVal val="#ppt_h"/>
                                          </p:val>
                                        </p:tav>
                                        <p:tav tm="100000">
                                          <p:val>
                                            <p:strVal val="#ppt_h"/>
                                          </p:val>
                                        </p:tav>
                                      </p:tavLst>
                                    </p:anim>
                                    <p:animEffect transition="in" filter="fade">
                                      <p:cBhvr>
                                        <p:cTn id="32" dur="1000"/>
                                        <p:tgtEl>
                                          <p:spTgt spid="21"/>
                                        </p:tgtEl>
                                      </p:cBhvr>
                                    </p:animEffect>
                                  </p:childTnLst>
                                </p:cTn>
                              </p:par>
                              <p:par>
                                <p:cTn id="33" presetID="55"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p:cTn id="35" dur="1000" fill="hold"/>
                                        <p:tgtEl>
                                          <p:spTgt spid="24"/>
                                        </p:tgtEl>
                                        <p:attrNameLst>
                                          <p:attrName>ppt_w</p:attrName>
                                        </p:attrNameLst>
                                      </p:cBhvr>
                                      <p:tavLst>
                                        <p:tav tm="0">
                                          <p:val>
                                            <p:strVal val="#ppt_w*0.70"/>
                                          </p:val>
                                        </p:tav>
                                        <p:tav tm="100000">
                                          <p:val>
                                            <p:strVal val="#ppt_w"/>
                                          </p:val>
                                        </p:tav>
                                      </p:tavLst>
                                    </p:anim>
                                    <p:anim calcmode="lin" valueType="num">
                                      <p:cBhvr>
                                        <p:cTn id="36" dur="1000" fill="hold"/>
                                        <p:tgtEl>
                                          <p:spTgt spid="24"/>
                                        </p:tgtEl>
                                        <p:attrNameLst>
                                          <p:attrName>ppt_h</p:attrName>
                                        </p:attrNameLst>
                                      </p:cBhvr>
                                      <p:tavLst>
                                        <p:tav tm="0">
                                          <p:val>
                                            <p:strVal val="#ppt_h"/>
                                          </p:val>
                                        </p:tav>
                                        <p:tav tm="100000">
                                          <p:val>
                                            <p:strVal val="#ppt_h"/>
                                          </p:val>
                                        </p:tav>
                                      </p:tavLst>
                                    </p:anim>
                                    <p:animEffect transition="in" filter="fade">
                                      <p:cBhvr>
                                        <p:cTn id="37" dur="1000"/>
                                        <p:tgtEl>
                                          <p:spTgt spid="24"/>
                                        </p:tgtEl>
                                      </p:cBhvr>
                                    </p:animEffect>
                                  </p:childTnLst>
                                </p:cTn>
                              </p:par>
                              <p:par>
                                <p:cTn id="38" presetID="55" presetClass="entr" presetSubtype="0"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p:cTn id="40" dur="1000" fill="hold"/>
                                        <p:tgtEl>
                                          <p:spTgt spid="23"/>
                                        </p:tgtEl>
                                        <p:attrNameLst>
                                          <p:attrName>ppt_w</p:attrName>
                                        </p:attrNameLst>
                                      </p:cBhvr>
                                      <p:tavLst>
                                        <p:tav tm="0">
                                          <p:val>
                                            <p:strVal val="#ppt_w*0.70"/>
                                          </p:val>
                                        </p:tav>
                                        <p:tav tm="100000">
                                          <p:val>
                                            <p:strVal val="#ppt_w"/>
                                          </p:val>
                                        </p:tav>
                                      </p:tavLst>
                                    </p:anim>
                                    <p:anim calcmode="lin" valueType="num">
                                      <p:cBhvr>
                                        <p:cTn id="41" dur="1000" fill="hold"/>
                                        <p:tgtEl>
                                          <p:spTgt spid="23"/>
                                        </p:tgtEl>
                                        <p:attrNameLst>
                                          <p:attrName>ppt_h</p:attrName>
                                        </p:attrNameLst>
                                      </p:cBhvr>
                                      <p:tavLst>
                                        <p:tav tm="0">
                                          <p:val>
                                            <p:strVal val="#ppt_h"/>
                                          </p:val>
                                        </p:tav>
                                        <p:tav tm="100000">
                                          <p:val>
                                            <p:strVal val="#ppt_h"/>
                                          </p:val>
                                        </p:tav>
                                      </p:tavLst>
                                    </p:anim>
                                    <p:animEffect transition="in" filter="fade">
                                      <p:cBhvr>
                                        <p:cTn id="42" dur="1000"/>
                                        <p:tgtEl>
                                          <p:spTgt spid="23"/>
                                        </p:tgtEl>
                                      </p:cBhvr>
                                    </p:animEffect>
                                  </p:childTnLst>
                                </p:cTn>
                              </p:par>
                              <p:par>
                                <p:cTn id="43" presetID="55" presetClass="entr" presetSubtype="0"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p:cTn id="45" dur="1000" fill="hold"/>
                                        <p:tgtEl>
                                          <p:spTgt spid="22"/>
                                        </p:tgtEl>
                                        <p:attrNameLst>
                                          <p:attrName>ppt_w</p:attrName>
                                        </p:attrNameLst>
                                      </p:cBhvr>
                                      <p:tavLst>
                                        <p:tav tm="0">
                                          <p:val>
                                            <p:strVal val="#ppt_w*0.70"/>
                                          </p:val>
                                        </p:tav>
                                        <p:tav tm="100000">
                                          <p:val>
                                            <p:strVal val="#ppt_w"/>
                                          </p:val>
                                        </p:tav>
                                      </p:tavLst>
                                    </p:anim>
                                    <p:anim calcmode="lin" valueType="num">
                                      <p:cBhvr>
                                        <p:cTn id="46" dur="1000" fill="hold"/>
                                        <p:tgtEl>
                                          <p:spTgt spid="22"/>
                                        </p:tgtEl>
                                        <p:attrNameLst>
                                          <p:attrName>ppt_h</p:attrName>
                                        </p:attrNameLst>
                                      </p:cBhvr>
                                      <p:tavLst>
                                        <p:tav tm="0">
                                          <p:val>
                                            <p:strVal val="#ppt_h"/>
                                          </p:val>
                                        </p:tav>
                                        <p:tav tm="100000">
                                          <p:val>
                                            <p:strVal val="#ppt_h"/>
                                          </p:val>
                                        </p:tav>
                                      </p:tavLst>
                                    </p:anim>
                                    <p:animEffect transition="in" filter="fade">
                                      <p:cBhvr>
                                        <p:cTn id="47" dur="1000"/>
                                        <p:tgtEl>
                                          <p:spTgt spid="22"/>
                                        </p:tgtEl>
                                      </p:cBhvr>
                                    </p:animEffect>
                                  </p:childTnLst>
                                </p:cTn>
                              </p:par>
                            </p:childTnLst>
                          </p:cTn>
                        </p:par>
                      </p:childTnLst>
                    </p:cTn>
                  </p:par>
                  <p:par>
                    <p:cTn id="48" fill="hold">
                      <p:stCondLst>
                        <p:cond delay="indefinite"/>
                      </p:stCondLst>
                      <p:childTnLst>
                        <p:par>
                          <p:cTn id="49" fill="hold">
                            <p:stCondLst>
                              <p:cond delay="0"/>
                            </p:stCondLst>
                            <p:childTnLst>
                              <p:par>
                                <p:cTn id="50" presetID="35" presetClass="path" presetSubtype="0" accel="50000" decel="50000" fill="hold" nodeType="clickEffect">
                                  <p:stCondLst>
                                    <p:cond delay="0"/>
                                  </p:stCondLst>
                                  <p:childTnLst>
                                    <p:animMotion origin="layout" path="M 0 0 L -0.25 0 E" pathEditMode="relative" ptsTypes="">
                                      <p:cBhvr>
                                        <p:cTn id="51" dur="2000" fill="hold"/>
                                        <p:tgtEl>
                                          <p:spTgt spid="17"/>
                                        </p:tgtEl>
                                        <p:attrNameLst>
                                          <p:attrName>ppt_x</p:attrName>
                                          <p:attrName>ppt_y</p:attrName>
                                        </p:attrNameLst>
                                      </p:cBhvr>
                                    </p:animMotion>
                                  </p:childTnLst>
                                </p:cTn>
                              </p:par>
                              <p:par>
                                <p:cTn id="52" presetID="35" presetClass="path" presetSubtype="0" accel="50000" decel="50000" fill="hold" grpId="1" nodeType="withEffect">
                                  <p:stCondLst>
                                    <p:cond delay="0"/>
                                  </p:stCondLst>
                                  <p:childTnLst>
                                    <p:animMotion origin="layout" path="M 0 0 L -0.25 0 E" pathEditMode="relative" ptsTypes="">
                                      <p:cBhvr>
                                        <p:cTn id="53" dur="2000" fill="hold"/>
                                        <p:tgtEl>
                                          <p:spTgt spid="18"/>
                                        </p:tgtEl>
                                        <p:attrNameLst>
                                          <p:attrName>ppt_x</p:attrName>
                                          <p:attrName>ppt_y</p:attrName>
                                        </p:attrNameLst>
                                      </p:cBhvr>
                                    </p:animMotion>
                                  </p:childTnLst>
                                </p:cTn>
                              </p:par>
                              <p:par>
                                <p:cTn id="54" presetID="35" presetClass="path" presetSubtype="0" accel="50000" decel="50000" fill="hold" nodeType="withEffect">
                                  <p:stCondLst>
                                    <p:cond delay="0"/>
                                  </p:stCondLst>
                                  <p:childTnLst>
                                    <p:animMotion origin="layout" path="M 0 0 L -0.25 0 E" pathEditMode="relative" ptsTypes="">
                                      <p:cBhvr>
                                        <p:cTn id="55" dur="2000" fill="hold"/>
                                        <p:tgtEl>
                                          <p:spTgt spid="25"/>
                                        </p:tgtEl>
                                        <p:attrNameLst>
                                          <p:attrName>ppt_x</p:attrName>
                                          <p:attrName>ppt_y</p:attrName>
                                        </p:attrNameLst>
                                      </p:cBhvr>
                                    </p:animMotion>
                                  </p:childTnLst>
                                </p:cTn>
                              </p:par>
                              <p:par>
                                <p:cTn id="56" presetID="35" presetClass="path" presetSubtype="0" accel="50000" decel="50000" fill="hold" grpId="1" nodeType="withEffect">
                                  <p:stCondLst>
                                    <p:cond delay="0"/>
                                  </p:stCondLst>
                                  <p:childTnLst>
                                    <p:animMotion origin="layout" path="M 0 0 L -0.25 0 E" pathEditMode="relative" ptsTypes="">
                                      <p:cBhvr>
                                        <p:cTn id="57" dur="2000" fill="hold"/>
                                        <p:tgtEl>
                                          <p:spTgt spid="19"/>
                                        </p:tgtEl>
                                        <p:attrNameLst>
                                          <p:attrName>ppt_x</p:attrName>
                                          <p:attrName>ppt_y</p:attrName>
                                        </p:attrNameLst>
                                      </p:cBhvr>
                                    </p:animMotion>
                                  </p:childTnLst>
                                </p:cTn>
                              </p:par>
                              <p:par>
                                <p:cTn id="58" presetID="35" presetClass="path" presetSubtype="0" accel="50000" decel="50000" fill="hold" grpId="1" nodeType="withEffect">
                                  <p:stCondLst>
                                    <p:cond delay="0"/>
                                  </p:stCondLst>
                                  <p:childTnLst>
                                    <p:animMotion origin="layout" path="M 0 0 L -0.25 0 E" pathEditMode="relative" ptsTypes="">
                                      <p:cBhvr>
                                        <p:cTn id="59" dur="2000" fill="hold"/>
                                        <p:tgtEl>
                                          <p:spTgt spid="20"/>
                                        </p:tgtEl>
                                        <p:attrNameLst>
                                          <p:attrName>ppt_x</p:attrName>
                                          <p:attrName>ppt_y</p:attrName>
                                        </p:attrNameLst>
                                      </p:cBhvr>
                                    </p:animMotion>
                                  </p:childTnLst>
                                </p:cTn>
                              </p:par>
                              <p:par>
                                <p:cTn id="60" presetID="35" presetClass="path" presetSubtype="0" accel="50000" decel="50000" fill="hold" grpId="1" nodeType="withEffect">
                                  <p:stCondLst>
                                    <p:cond delay="0"/>
                                  </p:stCondLst>
                                  <p:childTnLst>
                                    <p:animMotion origin="layout" path="M 0 0 L -0.25 0 E" pathEditMode="relative" ptsTypes="">
                                      <p:cBhvr>
                                        <p:cTn id="61" dur="2000" fill="hold"/>
                                        <p:tgtEl>
                                          <p:spTgt spid="21"/>
                                        </p:tgtEl>
                                        <p:attrNameLst>
                                          <p:attrName>ppt_x</p:attrName>
                                          <p:attrName>ppt_y</p:attrName>
                                        </p:attrNameLst>
                                      </p:cBhvr>
                                    </p:animMotion>
                                  </p:childTnLst>
                                </p:cTn>
                              </p:par>
                              <p:par>
                                <p:cTn id="62" presetID="35" presetClass="path" presetSubtype="0" accel="50000" decel="50000" fill="hold" grpId="1" nodeType="withEffect">
                                  <p:stCondLst>
                                    <p:cond delay="0"/>
                                  </p:stCondLst>
                                  <p:childTnLst>
                                    <p:animMotion origin="layout" path="M 0 0 L -0.25 0 E" pathEditMode="relative" ptsTypes="">
                                      <p:cBhvr>
                                        <p:cTn id="63" dur="2000" fill="hold"/>
                                        <p:tgtEl>
                                          <p:spTgt spid="24"/>
                                        </p:tgtEl>
                                        <p:attrNameLst>
                                          <p:attrName>ppt_x</p:attrName>
                                          <p:attrName>ppt_y</p:attrName>
                                        </p:attrNameLst>
                                      </p:cBhvr>
                                    </p:animMotion>
                                  </p:childTnLst>
                                </p:cTn>
                              </p:par>
                              <p:par>
                                <p:cTn id="64" presetID="35" presetClass="path" presetSubtype="0" accel="50000" decel="50000" fill="hold" grpId="1" nodeType="withEffect">
                                  <p:stCondLst>
                                    <p:cond delay="0"/>
                                  </p:stCondLst>
                                  <p:childTnLst>
                                    <p:animMotion origin="layout" path="M 0 0 L -0.25 0 E" pathEditMode="relative" ptsTypes="">
                                      <p:cBhvr>
                                        <p:cTn id="65" dur="2000" fill="hold"/>
                                        <p:tgtEl>
                                          <p:spTgt spid="23"/>
                                        </p:tgtEl>
                                        <p:attrNameLst>
                                          <p:attrName>ppt_x</p:attrName>
                                          <p:attrName>ppt_y</p:attrName>
                                        </p:attrNameLst>
                                      </p:cBhvr>
                                    </p:animMotion>
                                  </p:childTnLst>
                                </p:cTn>
                              </p:par>
                              <p:par>
                                <p:cTn id="66" presetID="35" presetClass="path" presetSubtype="0" accel="50000" decel="50000" fill="hold" grpId="1" nodeType="withEffect">
                                  <p:stCondLst>
                                    <p:cond delay="0"/>
                                  </p:stCondLst>
                                  <p:childTnLst>
                                    <p:animMotion origin="layout" path="M 0 0 L -0.25 0 E" pathEditMode="relative" ptsTypes="">
                                      <p:cBhvr>
                                        <p:cTn id="67" dur="2000" fill="hold"/>
                                        <p:tgtEl>
                                          <p:spTgt spid="2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5220072" y="476672"/>
            <a:ext cx="2736304" cy="923330"/>
          </a:xfrm>
          <a:prstGeom prst="rect">
            <a:avLst/>
          </a:prstGeom>
        </p:spPr>
        <p:txBody>
          <a:bodyPr wrap="square">
            <a:spAutoFit/>
          </a:bodyPr>
          <a:lstStyle/>
          <a:p>
            <a:r>
              <a:rPr lang="es-ES" dirty="0" smtClean="0">
                <a:solidFill>
                  <a:schemeClr val="accent3">
                    <a:lumMod val="75000"/>
                  </a:schemeClr>
                </a:solidFill>
                <a:latin typeface="Century Gothic" pitchFamily="34" charset="0"/>
              </a:rPr>
              <a:t>DESARROLLO DE LAS COMPETENCIAS DIGITALES</a:t>
            </a:r>
            <a:endParaRPr lang="es-ES" dirty="0">
              <a:solidFill>
                <a:schemeClr val="accent5">
                  <a:lumMod val="75000"/>
                </a:schemeClr>
              </a:solidFill>
              <a:latin typeface="Century Gothic" pitchFamily="34" charset="0"/>
            </a:endParaRPr>
          </a:p>
        </p:txBody>
      </p:sp>
      <p:pic>
        <p:nvPicPr>
          <p:cNvPr id="8"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grpSp>
        <p:nvGrpSpPr>
          <p:cNvPr id="4" name="11 Grupo"/>
          <p:cNvGrpSpPr>
            <a:grpSpLocks/>
          </p:cNvGrpSpPr>
          <p:nvPr/>
        </p:nvGrpSpPr>
        <p:grpSpPr bwMode="auto">
          <a:xfrm>
            <a:off x="358775" y="1720850"/>
            <a:ext cx="4687888" cy="3910013"/>
            <a:chOff x="286423" y="1678049"/>
            <a:chExt cx="4687275" cy="3911191"/>
          </a:xfrm>
        </p:grpSpPr>
        <p:sp>
          <p:nvSpPr>
            <p:cNvPr id="5" name="4 Arco de bloque"/>
            <p:cNvSpPr/>
            <p:nvPr/>
          </p:nvSpPr>
          <p:spPr>
            <a:xfrm rot="1495784">
              <a:off x="1226100" y="2152855"/>
              <a:ext cx="2807921" cy="2807546"/>
            </a:xfrm>
            <a:prstGeom prst="blockArc">
              <a:avLst>
                <a:gd name="adj1" fmla="val 10108087"/>
                <a:gd name="adj2" fmla="val 8569956"/>
                <a:gd name="adj3" fmla="val 9727"/>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solidFill>
                  <a:schemeClr val="tx1"/>
                </a:solidFill>
              </a:endParaRPr>
            </a:p>
          </p:txBody>
        </p:sp>
        <p:sp>
          <p:nvSpPr>
            <p:cNvPr id="6" name="13 CuadroTexto"/>
            <p:cNvSpPr txBox="1">
              <a:spLocks noChangeArrowheads="1"/>
            </p:cNvSpPr>
            <p:nvPr/>
          </p:nvSpPr>
          <p:spPr bwMode="auto">
            <a:xfrm>
              <a:off x="979729" y="3349479"/>
              <a:ext cx="2893741" cy="400110"/>
            </a:xfrm>
            <a:prstGeom prst="rect">
              <a:avLst/>
            </a:prstGeom>
            <a:noFill/>
            <a:ln w="9525">
              <a:noFill/>
              <a:miter lim="800000"/>
              <a:headEnd/>
              <a:tailEnd/>
            </a:ln>
          </p:spPr>
          <p:txBody>
            <a:bodyPr wrap="none">
              <a:spAutoFit/>
            </a:bodyPr>
            <a:lstStyle/>
            <a:p>
              <a:r>
                <a:rPr lang="es-ES" sz="2000">
                  <a:latin typeface="Century Gothic" pitchFamily="34" charset="0"/>
                </a:rPr>
                <a:t>ENTORNO EDUCATIVO</a:t>
              </a:r>
            </a:p>
          </p:txBody>
        </p:sp>
        <p:sp>
          <p:nvSpPr>
            <p:cNvPr id="9" name="8 Flecha izquierda y derecha"/>
            <p:cNvSpPr/>
            <p:nvPr/>
          </p:nvSpPr>
          <p:spPr>
            <a:xfrm rot="19127289">
              <a:off x="3508627" y="2033756"/>
              <a:ext cx="720631" cy="360472"/>
            </a:xfrm>
            <a:prstGeom prst="leftRightArrow">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sp>
          <p:nvSpPr>
            <p:cNvPr id="10" name="9 Flecha izquierda y derecha"/>
            <p:cNvSpPr/>
            <p:nvPr/>
          </p:nvSpPr>
          <p:spPr>
            <a:xfrm>
              <a:off x="4059418" y="3196156"/>
              <a:ext cx="720631" cy="360472"/>
            </a:xfrm>
            <a:prstGeom prst="leftRightArrow">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sp>
          <p:nvSpPr>
            <p:cNvPr id="11" name="10 Flecha izquierda y derecha"/>
            <p:cNvSpPr/>
            <p:nvPr/>
          </p:nvSpPr>
          <p:spPr>
            <a:xfrm rot="2326572">
              <a:off x="3700689" y="4668213"/>
              <a:ext cx="719043" cy="360471"/>
            </a:xfrm>
            <a:prstGeom prst="leftRightArrow">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sp>
          <p:nvSpPr>
            <p:cNvPr id="12" name="11 Flecha izquierda y derecha"/>
            <p:cNvSpPr/>
            <p:nvPr/>
          </p:nvSpPr>
          <p:spPr>
            <a:xfrm rot="2326572">
              <a:off x="949911" y="2148091"/>
              <a:ext cx="720631" cy="360472"/>
            </a:xfrm>
            <a:prstGeom prst="leftRightArrow">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sp>
          <p:nvSpPr>
            <p:cNvPr id="13" name="12 Flecha izquierda y derecha"/>
            <p:cNvSpPr/>
            <p:nvPr/>
          </p:nvSpPr>
          <p:spPr>
            <a:xfrm>
              <a:off x="405470" y="3350191"/>
              <a:ext cx="720631" cy="358883"/>
            </a:xfrm>
            <a:prstGeom prst="leftRightArrow">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sp>
          <p:nvSpPr>
            <p:cNvPr id="14" name="13 Flecha izquierda y derecha"/>
            <p:cNvSpPr/>
            <p:nvPr/>
          </p:nvSpPr>
          <p:spPr>
            <a:xfrm rot="19299625">
              <a:off x="1013403" y="4728556"/>
              <a:ext cx="720631" cy="358883"/>
            </a:xfrm>
            <a:prstGeom prst="leftRightArrow">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sp>
          <p:nvSpPr>
            <p:cNvPr id="15" name="14 Nube"/>
            <p:cNvSpPr/>
            <p:nvPr/>
          </p:nvSpPr>
          <p:spPr>
            <a:xfrm>
              <a:off x="286423" y="1678049"/>
              <a:ext cx="4687275" cy="3911191"/>
            </a:xfrm>
            <a:prstGeom prst="cloud">
              <a:avLst/>
            </a:prstGeom>
            <a:solidFill>
              <a:schemeClr val="bg2">
                <a:lumMod val="90000"/>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grpSp>
      <p:sp>
        <p:nvSpPr>
          <p:cNvPr id="16" name="15 CuadroTexto"/>
          <p:cNvSpPr txBox="1">
            <a:spLocks noChangeArrowheads="1"/>
          </p:cNvSpPr>
          <p:nvPr/>
        </p:nvSpPr>
        <p:spPr bwMode="auto">
          <a:xfrm>
            <a:off x="5184775" y="2420938"/>
            <a:ext cx="4587875" cy="2032000"/>
          </a:xfrm>
          <a:prstGeom prst="rect">
            <a:avLst/>
          </a:prstGeom>
          <a:noFill/>
          <a:ln w="9525">
            <a:noFill/>
            <a:miter lim="800000"/>
            <a:headEnd/>
            <a:tailEnd/>
          </a:ln>
        </p:spPr>
        <p:txBody>
          <a:bodyPr>
            <a:spAutoFit/>
          </a:bodyPr>
          <a:lstStyle/>
          <a:p>
            <a:pPr fontAlgn="auto">
              <a:lnSpc>
                <a:spcPct val="150000"/>
              </a:lnSpc>
              <a:spcBef>
                <a:spcPts val="0"/>
              </a:spcBef>
              <a:spcAft>
                <a:spcPts val="0"/>
              </a:spcAft>
              <a:defRPr/>
            </a:pPr>
            <a:r>
              <a:rPr lang="es-ES" sz="1400" dirty="0">
                <a:solidFill>
                  <a:schemeClr val="bg1">
                    <a:lumMod val="50000"/>
                  </a:schemeClr>
                </a:solidFill>
                <a:latin typeface="Century Gothic" pitchFamily="34" charset="0"/>
              </a:rPr>
              <a:t>ESPACIO FÍSICO </a:t>
            </a:r>
            <a:r>
              <a:rPr lang="es-ES" sz="1400" dirty="0" smtClean="0">
                <a:solidFill>
                  <a:schemeClr val="bg1">
                    <a:lumMod val="50000"/>
                  </a:schemeClr>
                </a:solidFill>
                <a:latin typeface="Century Gothic" pitchFamily="34" charset="0"/>
              </a:rPr>
              <a:t> </a:t>
            </a:r>
          </a:p>
          <a:p>
            <a:pPr fontAlgn="auto">
              <a:lnSpc>
                <a:spcPct val="150000"/>
              </a:lnSpc>
              <a:spcBef>
                <a:spcPts val="0"/>
              </a:spcBef>
              <a:spcAft>
                <a:spcPts val="0"/>
              </a:spcAft>
              <a:defRPr/>
            </a:pPr>
            <a:r>
              <a:rPr lang="es-ES" sz="1400" dirty="0" smtClean="0">
                <a:solidFill>
                  <a:schemeClr val="bg1">
                    <a:lumMod val="50000"/>
                  </a:schemeClr>
                </a:solidFill>
                <a:latin typeface="Century Gothic" pitchFamily="34" charset="0"/>
              </a:rPr>
              <a:t>ESPACIO TEMPORAL.</a:t>
            </a:r>
          </a:p>
          <a:p>
            <a:pPr fontAlgn="auto">
              <a:lnSpc>
                <a:spcPct val="150000"/>
              </a:lnSpc>
              <a:spcBef>
                <a:spcPts val="0"/>
              </a:spcBef>
              <a:spcAft>
                <a:spcPts val="0"/>
              </a:spcAft>
              <a:defRPr/>
            </a:pPr>
            <a:r>
              <a:rPr lang="es-ES" sz="1400" dirty="0" smtClean="0">
                <a:solidFill>
                  <a:schemeClr val="bg1">
                    <a:lumMod val="50000"/>
                  </a:schemeClr>
                </a:solidFill>
                <a:latin typeface="Century Gothic" pitchFamily="34" charset="0"/>
              </a:rPr>
              <a:t>ESTRUCTURA  </a:t>
            </a:r>
            <a:r>
              <a:rPr lang="es-ES" sz="1400" dirty="0">
                <a:solidFill>
                  <a:schemeClr val="bg1">
                    <a:lumMod val="50000"/>
                  </a:schemeClr>
                </a:solidFill>
                <a:latin typeface="Century Gothic" pitchFamily="34" charset="0"/>
              </a:rPr>
              <a:t>ORGANIZATIVA.</a:t>
            </a:r>
          </a:p>
          <a:p>
            <a:pPr fontAlgn="auto">
              <a:lnSpc>
                <a:spcPct val="150000"/>
              </a:lnSpc>
              <a:spcBef>
                <a:spcPts val="0"/>
              </a:spcBef>
              <a:spcAft>
                <a:spcPts val="0"/>
              </a:spcAft>
              <a:defRPr/>
            </a:pPr>
            <a:r>
              <a:rPr lang="es-ES" sz="1400" dirty="0">
                <a:solidFill>
                  <a:schemeClr val="bg1">
                    <a:lumMod val="50000"/>
                  </a:schemeClr>
                </a:solidFill>
                <a:latin typeface="Century Gothic" pitchFamily="34" charset="0"/>
              </a:rPr>
              <a:t>CONTENIDOS EDUCATIVOS.</a:t>
            </a:r>
          </a:p>
          <a:p>
            <a:pPr fontAlgn="auto">
              <a:lnSpc>
                <a:spcPct val="150000"/>
              </a:lnSpc>
              <a:spcBef>
                <a:spcPts val="0"/>
              </a:spcBef>
              <a:spcAft>
                <a:spcPts val="0"/>
              </a:spcAft>
              <a:defRPr/>
            </a:pPr>
            <a:r>
              <a:rPr lang="es-ES" sz="1400" dirty="0">
                <a:solidFill>
                  <a:schemeClr val="bg1">
                    <a:lumMod val="50000"/>
                  </a:schemeClr>
                </a:solidFill>
                <a:latin typeface="Century Gothic" pitchFamily="34" charset="0"/>
              </a:rPr>
              <a:t>NORMAS CONVIVENCIALES.</a:t>
            </a:r>
          </a:p>
          <a:p>
            <a:pPr fontAlgn="auto">
              <a:lnSpc>
                <a:spcPct val="150000"/>
              </a:lnSpc>
              <a:spcBef>
                <a:spcPts val="0"/>
              </a:spcBef>
              <a:spcAft>
                <a:spcPts val="0"/>
              </a:spcAft>
              <a:defRPr/>
            </a:pPr>
            <a:r>
              <a:rPr lang="es-ES" sz="1400" dirty="0">
                <a:solidFill>
                  <a:schemeClr val="bg1">
                    <a:lumMod val="50000"/>
                  </a:schemeClr>
                </a:solidFill>
                <a:latin typeface="Century Gothic" pitchFamily="34" charset="0"/>
              </a:rPr>
              <a:t>ESPACIO DE RELACIÓN E INTERACCIÓN.</a:t>
            </a:r>
          </a:p>
        </p:txBody>
      </p:sp>
      <p:sp>
        <p:nvSpPr>
          <p:cNvPr id="17" name="16 Rectángulo"/>
          <p:cNvSpPr/>
          <p:nvPr/>
        </p:nvSpPr>
        <p:spPr>
          <a:xfrm>
            <a:off x="251520" y="5877272"/>
            <a:ext cx="9577064" cy="338554"/>
          </a:xfrm>
          <a:prstGeom prst="rect">
            <a:avLst/>
          </a:prstGeom>
        </p:spPr>
        <p:txBody>
          <a:bodyPr wrap="square">
            <a:spAutoFit/>
          </a:bodyPr>
          <a:lstStyle/>
          <a:p>
            <a:pPr>
              <a:defRPr/>
            </a:pPr>
            <a:r>
              <a:rPr lang="es-ES" sz="1600" b="1" dirty="0">
                <a:solidFill>
                  <a:schemeClr val="accent1">
                    <a:lumMod val="75000"/>
                  </a:schemeClr>
                </a:solidFill>
                <a:latin typeface="Century Gothic" pitchFamily="34" charset="0"/>
              </a:rPr>
              <a:t>«...exige revisión</a:t>
            </a:r>
            <a:r>
              <a:rPr lang="es-ES" sz="1400" b="1" dirty="0">
                <a:solidFill>
                  <a:schemeClr val="accent1">
                    <a:lumMod val="75000"/>
                  </a:schemeClr>
                </a:solidFill>
                <a:latin typeface="Century Gothic" pitchFamily="34" charset="0"/>
              </a:rPr>
              <a:t> </a:t>
            </a:r>
            <a:r>
              <a:rPr lang="es-ES" sz="1600" b="1" dirty="0">
                <a:solidFill>
                  <a:schemeClr val="accent1">
                    <a:lumMod val="75000"/>
                  </a:schemeClr>
                </a:solidFill>
                <a:latin typeface="Century Gothic" pitchFamily="34" charset="0"/>
              </a:rPr>
              <a:t>en profundidad de la noción de aula y de espacio educativo,…»</a:t>
            </a:r>
          </a:p>
        </p:txBody>
      </p:sp>
      <p:sp>
        <p:nvSpPr>
          <p:cNvPr id="20" name="19 CuadroTexto"/>
          <p:cNvSpPr txBox="1"/>
          <p:nvPr/>
        </p:nvSpPr>
        <p:spPr>
          <a:xfrm>
            <a:off x="1763688" y="6165304"/>
            <a:ext cx="5364088" cy="461665"/>
          </a:xfrm>
          <a:prstGeom prst="rect">
            <a:avLst/>
          </a:prstGeom>
          <a:noFill/>
        </p:spPr>
        <p:txBody>
          <a:bodyPr wrap="square" rtlCol="0">
            <a:spAutoFit/>
          </a:bodyPr>
          <a:lstStyle/>
          <a:p>
            <a:r>
              <a:rPr lang="es-ES" sz="2400" b="1" dirty="0" smtClean="0">
                <a:solidFill>
                  <a:srgbClr val="FF0000"/>
                </a:solidFill>
                <a:latin typeface="Century Gothic" pitchFamily="34" charset="0"/>
              </a:rPr>
              <a:t>ecosistema digital educativo</a:t>
            </a:r>
            <a:endParaRPr lang="es-ES" sz="2400" b="1" dirty="0">
              <a:solidFill>
                <a:srgbClr val="FF0000"/>
              </a:solidFill>
              <a:latin typeface="Century Gothic"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1300"/>
                                        <p:tgtEl>
                                          <p:spTgt spid="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100"/>
                                  </p:stCondLst>
                                  <p:childTnLst>
                                    <p:set>
                                      <p:cBhvr>
                                        <p:cTn id="11" dur="1" fill="hold">
                                          <p:stCondLst>
                                            <p:cond delay="0"/>
                                          </p:stCondLst>
                                        </p:cTn>
                                        <p:tgtEl>
                                          <p:spTgt spid="16">
                                            <p:txEl>
                                              <p:pRg st="1" end="1"/>
                                            </p:txEl>
                                          </p:spTgt>
                                        </p:tgtEl>
                                        <p:attrNameLst>
                                          <p:attrName>style.visibility</p:attrName>
                                        </p:attrNameLst>
                                      </p:cBhvr>
                                      <p:to>
                                        <p:strVal val="visible"/>
                                      </p:to>
                                    </p:set>
                                    <p:animEffect transition="in" filter="fade">
                                      <p:cBhvr>
                                        <p:cTn id="12" dur="1200"/>
                                        <p:tgtEl>
                                          <p:spTgt spid="1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xEl>
                                              <p:pRg st="2" end="2"/>
                                            </p:txEl>
                                          </p:spTgt>
                                        </p:tgtEl>
                                        <p:attrNameLst>
                                          <p:attrName>style.visibility</p:attrName>
                                        </p:attrNameLst>
                                      </p:cBhvr>
                                      <p:to>
                                        <p:strVal val="visible"/>
                                      </p:to>
                                    </p:set>
                                    <p:animEffect transition="in" filter="fade">
                                      <p:cBhvr>
                                        <p:cTn id="17" dur="1400"/>
                                        <p:tgtEl>
                                          <p:spTgt spid="1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100"/>
                                  </p:stCondLst>
                                  <p:childTnLst>
                                    <p:set>
                                      <p:cBhvr>
                                        <p:cTn id="21" dur="1" fill="hold">
                                          <p:stCondLst>
                                            <p:cond delay="0"/>
                                          </p:stCondLst>
                                        </p:cTn>
                                        <p:tgtEl>
                                          <p:spTgt spid="16">
                                            <p:txEl>
                                              <p:pRg st="3" end="3"/>
                                            </p:txEl>
                                          </p:spTgt>
                                        </p:tgtEl>
                                        <p:attrNameLst>
                                          <p:attrName>style.visibility</p:attrName>
                                        </p:attrNameLst>
                                      </p:cBhvr>
                                      <p:to>
                                        <p:strVal val="visible"/>
                                      </p:to>
                                    </p:set>
                                    <p:animEffect transition="in" filter="fade">
                                      <p:cBhvr>
                                        <p:cTn id="22" dur="1400"/>
                                        <p:tgtEl>
                                          <p:spTgt spid="1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xEl>
                                              <p:pRg st="4" end="4"/>
                                            </p:txEl>
                                          </p:spTgt>
                                        </p:tgtEl>
                                        <p:attrNameLst>
                                          <p:attrName>style.visibility</p:attrName>
                                        </p:attrNameLst>
                                      </p:cBhvr>
                                      <p:to>
                                        <p:strVal val="visible"/>
                                      </p:to>
                                    </p:set>
                                    <p:animEffect transition="in" filter="fade">
                                      <p:cBhvr>
                                        <p:cTn id="27" dur="1400"/>
                                        <p:tgtEl>
                                          <p:spTgt spid="1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100"/>
                                  </p:stCondLst>
                                  <p:childTnLst>
                                    <p:set>
                                      <p:cBhvr>
                                        <p:cTn id="31" dur="1" fill="hold">
                                          <p:stCondLst>
                                            <p:cond delay="0"/>
                                          </p:stCondLst>
                                        </p:cTn>
                                        <p:tgtEl>
                                          <p:spTgt spid="16">
                                            <p:txEl>
                                              <p:pRg st="5" end="5"/>
                                            </p:txEl>
                                          </p:spTgt>
                                        </p:tgtEl>
                                        <p:attrNameLst>
                                          <p:attrName>style.visibility</p:attrName>
                                        </p:attrNameLst>
                                      </p:cBhvr>
                                      <p:to>
                                        <p:strVal val="visible"/>
                                      </p:to>
                                    </p:set>
                                    <p:animEffect transition="in" filter="fade">
                                      <p:cBhvr>
                                        <p:cTn id="32" dur="1400"/>
                                        <p:tgtEl>
                                          <p:spTgt spid="1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1000" fill="hold"/>
                                        <p:tgtEl>
                                          <p:spTgt spid="20"/>
                                        </p:tgtEl>
                                        <p:attrNameLst>
                                          <p:attrName>ppt_w</p:attrName>
                                        </p:attrNameLst>
                                      </p:cBhvr>
                                      <p:tavLst>
                                        <p:tav tm="0">
                                          <p:val>
                                            <p:strVal val="#ppt_w*0.70"/>
                                          </p:val>
                                        </p:tav>
                                        <p:tav tm="100000">
                                          <p:val>
                                            <p:strVal val="#ppt_w"/>
                                          </p:val>
                                        </p:tav>
                                      </p:tavLst>
                                    </p:anim>
                                    <p:anim calcmode="lin" valueType="num">
                                      <p:cBhvr>
                                        <p:cTn id="43" dur="1000" fill="hold"/>
                                        <p:tgtEl>
                                          <p:spTgt spid="20"/>
                                        </p:tgtEl>
                                        <p:attrNameLst>
                                          <p:attrName>ppt_h</p:attrName>
                                        </p:attrNameLst>
                                      </p:cBhvr>
                                      <p:tavLst>
                                        <p:tav tm="0">
                                          <p:val>
                                            <p:strVal val="#ppt_h"/>
                                          </p:val>
                                        </p:tav>
                                        <p:tav tm="100000">
                                          <p:val>
                                            <p:strVal val="#ppt_h"/>
                                          </p:val>
                                        </p:tav>
                                      </p:tavLst>
                                    </p:anim>
                                    <p:animEffect transition="in" filter="fade">
                                      <p:cBhvr>
                                        <p:cTn id="44"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P spid="17" grpId="0"/>
      <p:bldP spid="20"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5220072" y="476672"/>
            <a:ext cx="2736304" cy="923330"/>
          </a:xfrm>
          <a:prstGeom prst="rect">
            <a:avLst/>
          </a:prstGeom>
        </p:spPr>
        <p:txBody>
          <a:bodyPr wrap="square">
            <a:spAutoFit/>
          </a:bodyPr>
          <a:lstStyle/>
          <a:p>
            <a:r>
              <a:rPr lang="es-ES" dirty="0" smtClean="0">
                <a:solidFill>
                  <a:schemeClr val="accent3">
                    <a:lumMod val="75000"/>
                  </a:schemeClr>
                </a:solidFill>
                <a:latin typeface="Century Gothic" pitchFamily="34" charset="0"/>
              </a:rPr>
              <a:t>DESARROLLO DE LAS COMPETENCIAS DIGITALES</a:t>
            </a:r>
            <a:endParaRPr lang="es-ES" dirty="0">
              <a:solidFill>
                <a:schemeClr val="accent5">
                  <a:lumMod val="75000"/>
                </a:schemeClr>
              </a:solidFill>
              <a:latin typeface="Century Gothic" pitchFamily="34" charset="0"/>
            </a:endParaRPr>
          </a:p>
        </p:txBody>
      </p:sp>
      <p:pic>
        <p:nvPicPr>
          <p:cNvPr id="8"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sp>
        <p:nvSpPr>
          <p:cNvPr id="4" name="3 CuadroTexto"/>
          <p:cNvSpPr txBox="1"/>
          <p:nvPr/>
        </p:nvSpPr>
        <p:spPr>
          <a:xfrm>
            <a:off x="2268538" y="5108575"/>
            <a:ext cx="6767512" cy="1200150"/>
          </a:xfrm>
          <a:prstGeom prst="rect">
            <a:avLst/>
          </a:prstGeom>
          <a:solidFill>
            <a:schemeClr val="accent5">
              <a:lumMod val="40000"/>
              <a:lumOff val="60000"/>
            </a:schemeClr>
          </a:solidFill>
        </p:spPr>
        <p:txBody>
          <a:bodyPr>
            <a:spAutoFit/>
          </a:bodyPr>
          <a:lstStyle/>
          <a:p>
            <a:pPr fontAlgn="auto">
              <a:spcBef>
                <a:spcPts val="0"/>
              </a:spcBef>
              <a:spcAft>
                <a:spcPts val="0"/>
              </a:spcAft>
              <a:defRPr/>
            </a:pPr>
            <a:endParaRPr lang="es-ES" dirty="0">
              <a:latin typeface="Century Gothic" pitchFamily="34" charset="0"/>
              <a:cs typeface="Calibri" pitchFamily="34" charset="0"/>
            </a:endParaRPr>
          </a:p>
          <a:p>
            <a:pPr fontAlgn="auto">
              <a:spcBef>
                <a:spcPts val="0"/>
              </a:spcBef>
              <a:spcAft>
                <a:spcPts val="0"/>
              </a:spcAft>
              <a:defRPr/>
            </a:pPr>
            <a:r>
              <a:rPr lang="es-ES" dirty="0">
                <a:latin typeface="Century Gothic" pitchFamily="34" charset="0"/>
                <a:cs typeface="Calibri" pitchFamily="34" charset="0"/>
              </a:rPr>
              <a:t>Los conocimientos y saberes son valorados como paso </a:t>
            </a:r>
            <a:endParaRPr lang="es-ES" dirty="0" smtClean="0">
              <a:latin typeface="Century Gothic" pitchFamily="34" charset="0"/>
              <a:cs typeface="Calibri" pitchFamily="34" charset="0"/>
            </a:endParaRPr>
          </a:p>
          <a:p>
            <a:pPr fontAlgn="auto">
              <a:spcBef>
                <a:spcPts val="0"/>
              </a:spcBef>
              <a:spcAft>
                <a:spcPts val="0"/>
              </a:spcAft>
              <a:defRPr/>
            </a:pPr>
            <a:r>
              <a:rPr lang="es-ES" dirty="0" smtClean="0">
                <a:latin typeface="Century Gothic" pitchFamily="34" charset="0"/>
                <a:cs typeface="Calibri" pitchFamily="34" charset="0"/>
              </a:rPr>
              <a:t>previo</a:t>
            </a:r>
            <a:r>
              <a:rPr lang="es-ES" dirty="0">
                <a:latin typeface="Century Gothic" pitchFamily="34" charset="0"/>
                <a:cs typeface="Calibri" pitchFamily="34" charset="0"/>
              </a:rPr>
              <a:t> e  imprescindible para el “hacer”  o  aplicación  útil </a:t>
            </a:r>
            <a:r>
              <a:rPr lang="es-ES" dirty="0" smtClean="0">
                <a:latin typeface="Century Gothic" pitchFamily="34" charset="0"/>
                <a:cs typeface="Calibri" pitchFamily="34" charset="0"/>
              </a:rPr>
              <a:t>que</a:t>
            </a:r>
            <a:r>
              <a:rPr lang="es-ES" dirty="0">
                <a:latin typeface="Century Gothic" pitchFamily="34" charset="0"/>
                <a:cs typeface="Calibri" pitchFamily="34" charset="0"/>
              </a:rPr>
              <a:t>  suponen  las  competencias. </a:t>
            </a:r>
          </a:p>
        </p:txBody>
      </p:sp>
      <p:grpSp>
        <p:nvGrpSpPr>
          <p:cNvPr id="5" name="4 Grupo"/>
          <p:cNvGrpSpPr>
            <a:grpSpLocks/>
          </p:cNvGrpSpPr>
          <p:nvPr/>
        </p:nvGrpSpPr>
        <p:grpSpPr bwMode="auto">
          <a:xfrm>
            <a:off x="1214438" y="2060575"/>
            <a:ext cx="7821612" cy="1893888"/>
            <a:chOff x="1259632" y="2060848"/>
            <a:chExt cx="7454520" cy="1893267"/>
          </a:xfrm>
        </p:grpSpPr>
        <p:sp>
          <p:nvSpPr>
            <p:cNvPr id="6" name="5 Rectángulo"/>
            <p:cNvSpPr/>
            <p:nvPr/>
          </p:nvSpPr>
          <p:spPr>
            <a:xfrm>
              <a:off x="2262746" y="3030493"/>
              <a:ext cx="6451406" cy="923622"/>
            </a:xfrm>
            <a:prstGeom prst="rect">
              <a:avLst/>
            </a:prstGeom>
            <a:solidFill>
              <a:schemeClr val="accent5">
                <a:lumMod val="40000"/>
                <a:lumOff val="60000"/>
              </a:schemeClr>
            </a:solidFill>
          </p:spPr>
          <p:txBody>
            <a:bodyPr>
              <a:spAutoFit/>
            </a:bodyPr>
            <a:lstStyle/>
            <a:p>
              <a:pPr fontAlgn="auto">
                <a:spcBef>
                  <a:spcPts val="0"/>
                </a:spcBef>
                <a:spcAft>
                  <a:spcPts val="0"/>
                </a:spcAft>
                <a:defRPr/>
              </a:pPr>
              <a:endParaRPr lang="es-ES" dirty="0">
                <a:solidFill>
                  <a:schemeClr val="tx2">
                    <a:lumMod val="75000"/>
                  </a:schemeClr>
                </a:solidFill>
                <a:latin typeface="Century Gothic" pitchFamily="34" charset="0"/>
                <a:cs typeface="Calibri" pitchFamily="34" charset="0"/>
              </a:endParaRPr>
            </a:p>
            <a:p>
              <a:pPr fontAlgn="auto">
                <a:spcBef>
                  <a:spcPts val="0"/>
                </a:spcBef>
                <a:spcAft>
                  <a:spcPts val="0"/>
                </a:spcAft>
                <a:defRPr/>
              </a:pPr>
              <a:r>
                <a:rPr lang="es-ES" dirty="0">
                  <a:solidFill>
                    <a:schemeClr val="tx2">
                      <a:lumMod val="75000"/>
                    </a:schemeClr>
                  </a:solidFill>
                  <a:latin typeface="Century Gothic" pitchFamily="34" charset="0"/>
                  <a:cs typeface="Calibri" pitchFamily="34" charset="0"/>
                </a:rPr>
                <a:t>El  saber  se  va construyendo al  tiempo que se aprende a hacer, ser y convivir.</a:t>
              </a:r>
            </a:p>
          </p:txBody>
        </p:sp>
        <p:sp>
          <p:nvSpPr>
            <p:cNvPr id="9" name="8 Elipse"/>
            <p:cNvSpPr/>
            <p:nvPr/>
          </p:nvSpPr>
          <p:spPr>
            <a:xfrm>
              <a:off x="1259632" y="2060848"/>
              <a:ext cx="3429956" cy="122356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_tradnl" dirty="0">
                  <a:solidFill>
                    <a:schemeClr val="tx2">
                      <a:lumMod val="75000"/>
                    </a:schemeClr>
                  </a:solidFill>
                  <a:latin typeface="Century Gothic" pitchFamily="34" charset="0"/>
                </a:rPr>
                <a:t>Modelo </a:t>
              </a:r>
              <a:r>
                <a:rPr lang="es-ES_tradnl" dirty="0" err="1">
                  <a:solidFill>
                    <a:schemeClr val="tx2">
                      <a:lumMod val="75000"/>
                    </a:schemeClr>
                  </a:solidFill>
                  <a:latin typeface="Century Gothic" pitchFamily="34" charset="0"/>
                </a:rPr>
                <a:t>socioconstructivista</a:t>
              </a:r>
              <a:endParaRPr lang="es-ES" dirty="0">
                <a:solidFill>
                  <a:schemeClr val="tx2">
                    <a:lumMod val="75000"/>
                  </a:schemeClr>
                </a:solidFill>
                <a:latin typeface="Century Gothic" pitchFamily="34" charset="0"/>
              </a:endParaRPr>
            </a:p>
          </p:txBody>
        </p:sp>
      </p:grpSp>
      <p:sp>
        <p:nvSpPr>
          <p:cNvPr id="10" name="9 Elipse"/>
          <p:cNvSpPr/>
          <p:nvPr/>
        </p:nvSpPr>
        <p:spPr>
          <a:xfrm>
            <a:off x="1187450" y="4149725"/>
            <a:ext cx="3168650" cy="1223963"/>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_tradnl" dirty="0">
                <a:solidFill>
                  <a:schemeClr val="tx1"/>
                </a:solidFill>
                <a:latin typeface="Century Gothic" pitchFamily="34" charset="0"/>
              </a:rPr>
              <a:t>Modelo </a:t>
            </a:r>
          </a:p>
          <a:p>
            <a:pPr algn="ctr" fontAlgn="auto">
              <a:spcBef>
                <a:spcPts val="0"/>
              </a:spcBef>
              <a:spcAft>
                <a:spcPts val="0"/>
              </a:spcAft>
              <a:defRPr/>
            </a:pPr>
            <a:r>
              <a:rPr lang="es-ES_tradnl" dirty="0">
                <a:solidFill>
                  <a:schemeClr val="tx1"/>
                </a:solidFill>
                <a:latin typeface="Century Gothic" pitchFamily="34" charset="0"/>
              </a:rPr>
              <a:t>cognitivo</a:t>
            </a:r>
            <a:endParaRPr lang="es-ES" dirty="0">
              <a:solidFill>
                <a:schemeClr val="tx1"/>
              </a:solidFill>
              <a:latin typeface="Century Gothic"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5220072" y="476672"/>
            <a:ext cx="2736304" cy="923330"/>
          </a:xfrm>
          <a:prstGeom prst="rect">
            <a:avLst/>
          </a:prstGeom>
        </p:spPr>
        <p:txBody>
          <a:bodyPr wrap="square">
            <a:spAutoFit/>
          </a:bodyPr>
          <a:lstStyle/>
          <a:p>
            <a:r>
              <a:rPr lang="es-ES" dirty="0" smtClean="0">
                <a:solidFill>
                  <a:schemeClr val="accent3">
                    <a:lumMod val="75000"/>
                  </a:schemeClr>
                </a:solidFill>
                <a:latin typeface="Century Gothic" pitchFamily="34" charset="0"/>
              </a:rPr>
              <a:t>DESARROLLO DE LAS COMPETENCIAS DIGITALES</a:t>
            </a:r>
            <a:endParaRPr lang="es-ES" dirty="0">
              <a:solidFill>
                <a:schemeClr val="accent5">
                  <a:lumMod val="75000"/>
                </a:schemeClr>
              </a:solidFill>
              <a:latin typeface="Century Gothic" pitchFamily="34" charset="0"/>
            </a:endParaRPr>
          </a:p>
        </p:txBody>
      </p:sp>
      <p:pic>
        <p:nvPicPr>
          <p:cNvPr id="8"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sp>
        <p:nvSpPr>
          <p:cNvPr id="4" name="3 CuadroTexto"/>
          <p:cNvSpPr txBox="1">
            <a:spLocks noChangeArrowheads="1"/>
          </p:cNvSpPr>
          <p:nvPr/>
        </p:nvSpPr>
        <p:spPr bwMode="auto">
          <a:xfrm>
            <a:off x="1115616" y="2996952"/>
            <a:ext cx="6840760" cy="1938992"/>
          </a:xfrm>
          <a:prstGeom prst="rect">
            <a:avLst/>
          </a:prstGeom>
          <a:solidFill>
            <a:schemeClr val="bg1">
              <a:lumMod val="95000"/>
              <a:alpha val="79000"/>
            </a:schemeClr>
          </a:solidFill>
          <a:ln w="9525">
            <a:noFill/>
            <a:miter lim="800000"/>
            <a:headEnd/>
            <a:tailEnd/>
          </a:ln>
          <a:effectLst>
            <a:outerShdw blurRad="149987" dist="250190" dir="8460000" algn="ctr">
              <a:srgbClr val="000000">
                <a:alpha val="28000"/>
              </a:srgbClr>
            </a:outerShdw>
          </a:effectLst>
        </p:spPr>
        <p:txBody>
          <a:bodyPr wrap="square">
            <a:spAutoFit/>
          </a:bodyPr>
          <a:lstStyle/>
          <a:p>
            <a:pPr algn="ctr"/>
            <a:endParaRPr lang="es-ES" sz="2400" dirty="0" smtClean="0">
              <a:latin typeface="Century Gothic" pitchFamily="34" charset="0"/>
            </a:endParaRPr>
          </a:p>
          <a:p>
            <a:pPr algn="ctr"/>
            <a:r>
              <a:rPr lang="es-ES" sz="2400" dirty="0" smtClean="0">
                <a:latin typeface="Century Gothic" pitchFamily="34" charset="0"/>
              </a:rPr>
              <a:t>Las </a:t>
            </a:r>
            <a:r>
              <a:rPr lang="es-ES" sz="2400" dirty="0">
                <a:latin typeface="Century Gothic" pitchFamily="34" charset="0"/>
              </a:rPr>
              <a:t>competencias se desarrollan por los </a:t>
            </a:r>
            <a:r>
              <a:rPr lang="es-ES" sz="2400" b="1" dirty="0">
                <a:latin typeface="Century Gothic" pitchFamily="34" charset="0"/>
              </a:rPr>
              <a:t>Contenidos</a:t>
            </a:r>
            <a:r>
              <a:rPr lang="es-ES" sz="2400" dirty="0">
                <a:latin typeface="Century Gothic" pitchFamily="34" charset="0"/>
              </a:rPr>
              <a:t> pero se consiguen por la </a:t>
            </a:r>
            <a:r>
              <a:rPr lang="es-ES" sz="2400" b="1" dirty="0" smtClean="0">
                <a:latin typeface="Century Gothic" pitchFamily="34" charset="0"/>
              </a:rPr>
              <a:t>Metodología</a:t>
            </a:r>
          </a:p>
          <a:p>
            <a:pPr algn="ctr"/>
            <a:endParaRPr lang="es-ES" sz="2400" b="1" dirty="0">
              <a:latin typeface="Century Gothic"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1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5148064" y="260648"/>
            <a:ext cx="2736304" cy="1477328"/>
          </a:xfrm>
          <a:prstGeom prst="rect">
            <a:avLst/>
          </a:prstGeom>
        </p:spPr>
        <p:txBody>
          <a:bodyPr wrap="square">
            <a:spAutoFit/>
          </a:bodyPr>
          <a:lstStyle/>
          <a:p>
            <a:r>
              <a:rPr lang="es-ES" dirty="0" smtClean="0">
                <a:solidFill>
                  <a:schemeClr val="accent4">
                    <a:lumMod val="75000"/>
                  </a:schemeClr>
                </a:solidFill>
                <a:latin typeface="Century Gothic" pitchFamily="34" charset="0"/>
              </a:rPr>
              <a:t>LAS COMPETENCIAS DIGITALES EN LOS PROCESOS DE PLANIFICACIÓN DIDÁCTICA.</a:t>
            </a:r>
            <a:endParaRPr lang="es-ES" dirty="0">
              <a:solidFill>
                <a:schemeClr val="accent4">
                  <a:lumMod val="75000"/>
                </a:schemeClr>
              </a:solidFill>
              <a:latin typeface="Century Gothic" pitchFamily="34" charset="0"/>
            </a:endParaRPr>
          </a:p>
        </p:txBody>
      </p:sp>
      <p:pic>
        <p:nvPicPr>
          <p:cNvPr id="8"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graphicFrame>
        <p:nvGraphicFramePr>
          <p:cNvPr id="20" name="19 Diagrama"/>
          <p:cNvGraphicFramePr/>
          <p:nvPr/>
        </p:nvGraphicFramePr>
        <p:xfrm>
          <a:off x="503485" y="1829048"/>
          <a:ext cx="6576392" cy="49123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1" name="20 CuadroTexto"/>
          <p:cNvSpPr txBox="1"/>
          <p:nvPr/>
        </p:nvSpPr>
        <p:spPr>
          <a:xfrm>
            <a:off x="6750049" y="2851398"/>
            <a:ext cx="2430463" cy="738187"/>
          </a:xfrm>
          <a:prstGeom prst="rect">
            <a:avLst/>
          </a:prstGeom>
          <a:noFill/>
        </p:spPr>
        <p:txBody>
          <a:bodyPr>
            <a:spAutoFit/>
          </a:bodyPr>
          <a:lstStyle/>
          <a:p>
            <a:pPr>
              <a:defRPr/>
            </a:pPr>
            <a:r>
              <a:rPr lang="es-ES" sz="1400" dirty="0">
                <a:solidFill>
                  <a:schemeClr val="accent3">
                    <a:lumMod val="75000"/>
                  </a:schemeClr>
                </a:solidFill>
                <a:latin typeface="Arial Narrow" pitchFamily="34" charset="0"/>
              </a:rPr>
              <a:t>CAPACIDADES PARA ACTIVAR Y APLICAR DE FORMA CONJUNTAS LOS CONTENIDOS</a:t>
            </a:r>
          </a:p>
        </p:txBody>
      </p:sp>
      <p:sp>
        <p:nvSpPr>
          <p:cNvPr id="22" name="21 CuadroTexto"/>
          <p:cNvSpPr txBox="1"/>
          <p:nvPr/>
        </p:nvSpPr>
        <p:spPr>
          <a:xfrm>
            <a:off x="6750049" y="3589585"/>
            <a:ext cx="2339975" cy="738188"/>
          </a:xfrm>
          <a:prstGeom prst="rect">
            <a:avLst/>
          </a:prstGeom>
          <a:noFill/>
        </p:spPr>
        <p:txBody>
          <a:bodyPr>
            <a:spAutoFit/>
          </a:bodyPr>
          <a:lstStyle/>
          <a:p>
            <a:pPr>
              <a:defRPr/>
            </a:pPr>
            <a:r>
              <a:rPr lang="es-ES" sz="1400" dirty="0">
                <a:solidFill>
                  <a:schemeClr val="accent3">
                    <a:lumMod val="75000"/>
                  </a:schemeClr>
                </a:solidFill>
                <a:latin typeface="Arial Narrow" pitchFamily="34" charset="0"/>
              </a:rPr>
              <a:t>CONOCIMIENTOS, HABILIDADES, DESTREZAS Y ACTITUDES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graphicEl>
                                              <a:dgm id="{D71413BA-8302-4136-8455-57D4ADA42A49}"/>
                                            </p:graphicEl>
                                          </p:spTgt>
                                        </p:tgtEl>
                                        <p:attrNameLst>
                                          <p:attrName>style.visibility</p:attrName>
                                        </p:attrNameLst>
                                      </p:cBhvr>
                                      <p:to>
                                        <p:strVal val="visible"/>
                                      </p:to>
                                    </p:set>
                                    <p:animEffect transition="in" filter="fade">
                                      <p:cBhvr>
                                        <p:cTn id="7" dur="1100"/>
                                        <p:tgtEl>
                                          <p:spTgt spid="20">
                                            <p:graphicEl>
                                              <a:dgm id="{D71413BA-8302-4136-8455-57D4ADA42A49}"/>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graphicEl>
                                              <a:dgm id="{54708107-81E1-41C4-96AE-3FC957F2D043}"/>
                                            </p:graphicEl>
                                          </p:spTgt>
                                        </p:tgtEl>
                                        <p:attrNameLst>
                                          <p:attrName>style.visibility</p:attrName>
                                        </p:attrNameLst>
                                      </p:cBhvr>
                                      <p:to>
                                        <p:strVal val="visible"/>
                                      </p:to>
                                    </p:set>
                                    <p:animEffect transition="in" filter="fade">
                                      <p:cBhvr>
                                        <p:cTn id="12" dur="1100"/>
                                        <p:tgtEl>
                                          <p:spTgt spid="20">
                                            <p:graphicEl>
                                              <a:dgm id="{54708107-81E1-41C4-96AE-3FC957F2D043}"/>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graphicEl>
                                              <a:dgm id="{5DCA57D4-C83C-4A41-867F-2D769ABA9A57}"/>
                                            </p:graphicEl>
                                          </p:spTgt>
                                        </p:tgtEl>
                                        <p:attrNameLst>
                                          <p:attrName>style.visibility</p:attrName>
                                        </p:attrNameLst>
                                      </p:cBhvr>
                                      <p:to>
                                        <p:strVal val="visible"/>
                                      </p:to>
                                    </p:set>
                                    <p:animEffect transition="in" filter="fade">
                                      <p:cBhvr>
                                        <p:cTn id="17" dur="1100"/>
                                        <p:tgtEl>
                                          <p:spTgt spid="20">
                                            <p:graphicEl>
                                              <a:dgm id="{5DCA57D4-C83C-4A41-867F-2D769ABA9A57}"/>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graphicEl>
                                              <a:dgm id="{C432EDAA-CFD2-4D7B-B0E8-2122D24FE52B}"/>
                                            </p:graphicEl>
                                          </p:spTgt>
                                        </p:tgtEl>
                                        <p:attrNameLst>
                                          <p:attrName>style.visibility</p:attrName>
                                        </p:attrNameLst>
                                      </p:cBhvr>
                                      <p:to>
                                        <p:strVal val="visible"/>
                                      </p:to>
                                    </p:set>
                                    <p:animEffect transition="in" filter="fade">
                                      <p:cBhvr>
                                        <p:cTn id="22" dur="1100"/>
                                        <p:tgtEl>
                                          <p:spTgt spid="20">
                                            <p:graphicEl>
                                              <a:dgm id="{C432EDAA-CFD2-4D7B-B0E8-2122D24FE52B}"/>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graphicEl>
                                              <a:dgm id="{E2F574CF-3139-45FC-8A92-11947D7CE655}"/>
                                            </p:graphicEl>
                                          </p:spTgt>
                                        </p:tgtEl>
                                        <p:attrNameLst>
                                          <p:attrName>style.visibility</p:attrName>
                                        </p:attrNameLst>
                                      </p:cBhvr>
                                      <p:to>
                                        <p:strVal val="visible"/>
                                      </p:to>
                                    </p:set>
                                    <p:animEffect transition="in" filter="fade">
                                      <p:cBhvr>
                                        <p:cTn id="27" dur="1100"/>
                                        <p:tgtEl>
                                          <p:spTgt spid="20">
                                            <p:graphicEl>
                                              <a:dgm id="{E2F574CF-3139-45FC-8A92-11947D7CE655}"/>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
                                            <p:graphicEl>
                                              <a:dgm id="{162E40A8-D85D-4759-9A4D-C982BCFB45A2}"/>
                                            </p:graphicEl>
                                          </p:spTgt>
                                        </p:tgtEl>
                                        <p:attrNameLst>
                                          <p:attrName>style.visibility</p:attrName>
                                        </p:attrNameLst>
                                      </p:cBhvr>
                                      <p:to>
                                        <p:strVal val="visible"/>
                                      </p:to>
                                    </p:set>
                                    <p:animEffect transition="in" filter="fade">
                                      <p:cBhvr>
                                        <p:cTn id="32" dur="1100"/>
                                        <p:tgtEl>
                                          <p:spTgt spid="20">
                                            <p:graphicEl>
                                              <a:dgm id="{162E40A8-D85D-4759-9A4D-C982BCFB45A2}"/>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0">
                                            <p:graphicEl>
                                              <a:dgm id="{E5B98CF6-B884-4C6C-B108-8715655CB4D8}"/>
                                            </p:graphicEl>
                                          </p:spTgt>
                                        </p:tgtEl>
                                        <p:attrNameLst>
                                          <p:attrName>style.visibility</p:attrName>
                                        </p:attrNameLst>
                                      </p:cBhvr>
                                      <p:to>
                                        <p:strVal val="visible"/>
                                      </p:to>
                                    </p:set>
                                    <p:animEffect transition="in" filter="fade">
                                      <p:cBhvr>
                                        <p:cTn id="37" dur="1100"/>
                                        <p:tgtEl>
                                          <p:spTgt spid="20">
                                            <p:graphicEl>
                                              <a:dgm id="{E5B98CF6-B884-4C6C-B108-8715655CB4D8}"/>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100"/>
                                        <p:tgtEl>
                                          <p:spTgt spid="2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11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0" grpId="0">
        <p:bldSub>
          <a:bldDgm bld="one"/>
        </p:bldSub>
      </p:bldGraphic>
      <p:bldP spid="21" grpId="0"/>
      <p:bldP spid="22"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21 CuadroTexto"/>
          <p:cNvSpPr txBox="1"/>
          <p:nvPr/>
        </p:nvSpPr>
        <p:spPr>
          <a:xfrm>
            <a:off x="3643306" y="3068421"/>
            <a:ext cx="2786082" cy="646331"/>
          </a:xfrm>
          <a:prstGeom prst="rect">
            <a:avLst/>
          </a:prstGeom>
          <a:noFill/>
        </p:spPr>
        <p:txBody>
          <a:bodyPr wrap="square" rtlCol="0">
            <a:spAutoFit/>
          </a:bodyPr>
          <a:lstStyle/>
          <a:p>
            <a:r>
              <a:rPr lang="es-ES" b="1" dirty="0" smtClean="0">
                <a:latin typeface="Century Gothic" pitchFamily="34" charset="0"/>
              </a:rPr>
              <a:t>Indicadores de logro (Descriptores)</a:t>
            </a:r>
            <a:endParaRPr lang="es-ES" b="1" dirty="0">
              <a:latin typeface="Century Gothic" pitchFamily="34" charset="0"/>
            </a:endParaRPr>
          </a:p>
        </p:txBody>
      </p:sp>
      <p:sp>
        <p:nvSpPr>
          <p:cNvPr id="33" name="32 Rectángulo"/>
          <p:cNvSpPr/>
          <p:nvPr/>
        </p:nvSpPr>
        <p:spPr>
          <a:xfrm>
            <a:off x="6215106" y="2925545"/>
            <a:ext cx="2928894" cy="738664"/>
          </a:xfrm>
          <a:prstGeom prst="rect">
            <a:avLst/>
          </a:prstGeom>
        </p:spPr>
        <p:txBody>
          <a:bodyPr wrap="square">
            <a:spAutoFit/>
          </a:bodyPr>
          <a:lstStyle/>
          <a:p>
            <a:r>
              <a:rPr lang="es-ES" sz="1400" dirty="0" smtClean="0">
                <a:latin typeface="Century Gothic" pitchFamily="34" charset="0"/>
              </a:rPr>
              <a:t>Manera   en la que  se  ponen de manifiesto el aprendizaje señalado para el estándar</a:t>
            </a:r>
            <a:endParaRPr lang="es-ES" sz="1400" dirty="0">
              <a:latin typeface="Century Gothic" pitchFamily="34" charset="0"/>
            </a:endParaRPr>
          </a:p>
        </p:txBody>
      </p:sp>
      <p:sp>
        <p:nvSpPr>
          <p:cNvPr id="37" name="36 CuadroTexto"/>
          <p:cNvSpPr txBox="1"/>
          <p:nvPr/>
        </p:nvSpPr>
        <p:spPr>
          <a:xfrm>
            <a:off x="2786050" y="2139727"/>
            <a:ext cx="3429023" cy="646331"/>
          </a:xfrm>
          <a:prstGeom prst="rect">
            <a:avLst/>
          </a:prstGeom>
          <a:noFill/>
        </p:spPr>
        <p:txBody>
          <a:bodyPr wrap="square" rtlCol="0">
            <a:spAutoFit/>
          </a:bodyPr>
          <a:lstStyle/>
          <a:p>
            <a:r>
              <a:rPr lang="es-ES" b="1" dirty="0" smtClean="0">
                <a:latin typeface="Century Gothic" pitchFamily="34" charset="0"/>
              </a:rPr>
              <a:t>Secuenciación o Mapa de progreso</a:t>
            </a:r>
            <a:endParaRPr lang="es-ES" b="1" dirty="0">
              <a:latin typeface="Century Gothic" pitchFamily="34" charset="0"/>
            </a:endParaRPr>
          </a:p>
        </p:txBody>
      </p:sp>
      <p:sp>
        <p:nvSpPr>
          <p:cNvPr id="38" name="37 CuadroTexto"/>
          <p:cNvSpPr txBox="1"/>
          <p:nvPr/>
        </p:nvSpPr>
        <p:spPr>
          <a:xfrm>
            <a:off x="3571868" y="4425743"/>
            <a:ext cx="2531462" cy="369332"/>
          </a:xfrm>
          <a:prstGeom prst="rect">
            <a:avLst/>
          </a:prstGeom>
          <a:noFill/>
        </p:spPr>
        <p:txBody>
          <a:bodyPr wrap="none" rtlCol="0">
            <a:spAutoFit/>
          </a:bodyPr>
          <a:lstStyle/>
          <a:p>
            <a:r>
              <a:rPr lang="es-ES" b="1" dirty="0" smtClean="0">
                <a:latin typeface="Century Gothic" pitchFamily="34" charset="0"/>
              </a:rPr>
              <a:t>Nivel de desempeño</a:t>
            </a:r>
            <a:endParaRPr lang="es-ES" b="1" dirty="0">
              <a:latin typeface="Century Gothic" pitchFamily="34" charset="0"/>
            </a:endParaRPr>
          </a:p>
        </p:txBody>
      </p:sp>
      <p:sp>
        <p:nvSpPr>
          <p:cNvPr id="39" name="38 CuadroTexto"/>
          <p:cNvSpPr txBox="1"/>
          <p:nvPr/>
        </p:nvSpPr>
        <p:spPr>
          <a:xfrm>
            <a:off x="6215074" y="4139991"/>
            <a:ext cx="2928894" cy="738664"/>
          </a:xfrm>
          <a:prstGeom prst="rect">
            <a:avLst/>
          </a:prstGeom>
          <a:noFill/>
        </p:spPr>
        <p:txBody>
          <a:bodyPr wrap="square" rtlCol="0">
            <a:spAutoFit/>
          </a:bodyPr>
          <a:lstStyle/>
          <a:p>
            <a:r>
              <a:rPr lang="es-ES" sz="1400" dirty="0" smtClean="0">
                <a:latin typeface="Century Gothic" pitchFamily="34" charset="0"/>
              </a:rPr>
              <a:t>Descripciones que señalan la medida alcanzada  en los estándares</a:t>
            </a:r>
            <a:endParaRPr lang="es-ES" sz="1400" dirty="0">
              <a:latin typeface="Century Gothic" pitchFamily="34" charset="0"/>
            </a:endParaRPr>
          </a:p>
        </p:txBody>
      </p:sp>
      <p:sp>
        <p:nvSpPr>
          <p:cNvPr id="40" name="39 Rectángulo"/>
          <p:cNvSpPr/>
          <p:nvPr/>
        </p:nvSpPr>
        <p:spPr>
          <a:xfrm>
            <a:off x="6215106" y="2068289"/>
            <a:ext cx="2928894" cy="523220"/>
          </a:xfrm>
          <a:prstGeom prst="rect">
            <a:avLst/>
          </a:prstGeom>
        </p:spPr>
        <p:txBody>
          <a:bodyPr wrap="square">
            <a:spAutoFit/>
          </a:bodyPr>
          <a:lstStyle/>
          <a:p>
            <a:r>
              <a:rPr lang="es-ES" sz="1400" dirty="0" smtClean="0">
                <a:latin typeface="Century Gothic" pitchFamily="34" charset="0"/>
              </a:rPr>
              <a:t>Estructura secuenciada para la adquisición de estándares </a:t>
            </a:r>
            <a:endParaRPr lang="es-ES" sz="1400" dirty="0">
              <a:latin typeface="Century Gothic" pitchFamily="34" charset="0"/>
            </a:endParaRPr>
          </a:p>
        </p:txBody>
      </p:sp>
      <p:sp>
        <p:nvSpPr>
          <p:cNvPr id="41" name="40 CuadroTexto"/>
          <p:cNvSpPr txBox="1"/>
          <p:nvPr/>
        </p:nvSpPr>
        <p:spPr>
          <a:xfrm>
            <a:off x="2928926" y="5640189"/>
            <a:ext cx="2643206" cy="646331"/>
          </a:xfrm>
          <a:prstGeom prst="rect">
            <a:avLst/>
          </a:prstGeom>
          <a:noFill/>
        </p:spPr>
        <p:txBody>
          <a:bodyPr wrap="square" rtlCol="0">
            <a:spAutoFit/>
          </a:bodyPr>
          <a:lstStyle/>
          <a:p>
            <a:r>
              <a:rPr lang="es-ES" b="1" dirty="0" smtClean="0">
                <a:latin typeface="Century Gothic" pitchFamily="34" charset="0"/>
              </a:rPr>
              <a:t>Correlación con competencias clave</a:t>
            </a:r>
            <a:endParaRPr lang="es-ES" b="1" dirty="0">
              <a:latin typeface="Century Gothic" pitchFamily="34" charset="0"/>
            </a:endParaRPr>
          </a:p>
        </p:txBody>
      </p:sp>
      <p:sp>
        <p:nvSpPr>
          <p:cNvPr id="42" name="41 CuadroTexto"/>
          <p:cNvSpPr txBox="1"/>
          <p:nvPr/>
        </p:nvSpPr>
        <p:spPr>
          <a:xfrm>
            <a:off x="6215074" y="5688473"/>
            <a:ext cx="2857488" cy="523220"/>
          </a:xfrm>
          <a:prstGeom prst="rect">
            <a:avLst/>
          </a:prstGeom>
          <a:noFill/>
        </p:spPr>
        <p:txBody>
          <a:bodyPr wrap="square" rtlCol="0">
            <a:spAutoFit/>
          </a:bodyPr>
          <a:lstStyle/>
          <a:p>
            <a:r>
              <a:rPr lang="es-ES" sz="1400" dirty="0" smtClean="0">
                <a:latin typeface="Century Gothic" pitchFamily="34" charset="0"/>
              </a:rPr>
              <a:t>Estándares que determinan la competencia</a:t>
            </a:r>
            <a:endParaRPr lang="es-ES" sz="1400" dirty="0">
              <a:latin typeface="Century Gothic" pitchFamily="34" charset="0"/>
            </a:endParaRPr>
          </a:p>
        </p:txBody>
      </p:sp>
      <p:sp>
        <p:nvSpPr>
          <p:cNvPr id="43" name="42 Elipse"/>
          <p:cNvSpPr/>
          <p:nvPr/>
        </p:nvSpPr>
        <p:spPr>
          <a:xfrm>
            <a:off x="428596" y="3711363"/>
            <a:ext cx="1714512" cy="15716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dirty="0" smtClean="0">
                <a:latin typeface="Century Gothic" pitchFamily="34" charset="0"/>
              </a:rPr>
              <a:t>ESTANDAR DE APRENDIZAJE</a:t>
            </a:r>
            <a:endParaRPr lang="es-ES" sz="1200" dirty="0">
              <a:latin typeface="Century Gothic" pitchFamily="34" charset="0"/>
            </a:endParaRPr>
          </a:p>
        </p:txBody>
      </p:sp>
      <p:sp>
        <p:nvSpPr>
          <p:cNvPr id="44" name="43 Elipse"/>
          <p:cNvSpPr/>
          <p:nvPr/>
        </p:nvSpPr>
        <p:spPr>
          <a:xfrm>
            <a:off x="2143108" y="2282603"/>
            <a:ext cx="571504" cy="571504"/>
          </a:xfrm>
          <a:prstGeom prst="ellipse">
            <a:avLst/>
          </a:prstGeom>
          <a:solidFill>
            <a:srgbClr val="FF9933"/>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5" name="44 Elipse"/>
          <p:cNvSpPr/>
          <p:nvPr/>
        </p:nvSpPr>
        <p:spPr>
          <a:xfrm>
            <a:off x="2928926" y="3139859"/>
            <a:ext cx="571504" cy="571504"/>
          </a:xfrm>
          <a:prstGeom prst="ellipse">
            <a:avLst/>
          </a:prstGeom>
          <a:solidFill>
            <a:schemeClr val="accent3">
              <a:lumMod val="75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6" name="45 Elipse"/>
          <p:cNvSpPr/>
          <p:nvPr/>
        </p:nvSpPr>
        <p:spPr>
          <a:xfrm>
            <a:off x="3000364" y="4282867"/>
            <a:ext cx="571504" cy="571504"/>
          </a:xfrm>
          <a:prstGeom prst="ellipse">
            <a:avLst/>
          </a:prstGeom>
          <a:solidFill>
            <a:srgbClr val="FF0000"/>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7" name="46 Elipse"/>
          <p:cNvSpPr/>
          <p:nvPr/>
        </p:nvSpPr>
        <p:spPr>
          <a:xfrm>
            <a:off x="2214546" y="5711627"/>
            <a:ext cx="571504" cy="571504"/>
          </a:xfrm>
          <a:prstGeom prst="ellipse">
            <a:avLst/>
          </a:prstGeom>
          <a:solidFill>
            <a:srgbClr val="0070C0"/>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48" name="47 Conector recto"/>
          <p:cNvCxnSpPr>
            <a:endCxn id="44" idx="3"/>
          </p:cNvCxnSpPr>
          <p:nvPr/>
        </p:nvCxnSpPr>
        <p:spPr>
          <a:xfrm rot="5400000" flipH="1" flipV="1">
            <a:off x="1393009" y="2877570"/>
            <a:ext cx="940951" cy="726637"/>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48 Conector recto"/>
          <p:cNvCxnSpPr>
            <a:endCxn id="45" idx="3"/>
          </p:cNvCxnSpPr>
          <p:nvPr/>
        </p:nvCxnSpPr>
        <p:spPr>
          <a:xfrm flipV="1">
            <a:off x="2000232" y="3627668"/>
            <a:ext cx="1012389" cy="440885"/>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49 Conector recto"/>
          <p:cNvCxnSpPr>
            <a:endCxn id="46" idx="2"/>
          </p:cNvCxnSpPr>
          <p:nvPr/>
        </p:nvCxnSpPr>
        <p:spPr>
          <a:xfrm>
            <a:off x="2000232" y="4568619"/>
            <a:ext cx="100013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50 Conector recto"/>
          <p:cNvCxnSpPr>
            <a:endCxn id="47" idx="1"/>
          </p:cNvCxnSpPr>
          <p:nvPr/>
        </p:nvCxnSpPr>
        <p:spPr>
          <a:xfrm rot="16200000" flipH="1">
            <a:off x="1714480" y="5211560"/>
            <a:ext cx="583761" cy="583761"/>
          </a:xfrm>
          <a:prstGeom prst="line">
            <a:avLst/>
          </a:prstGeom>
        </p:spPr>
        <p:style>
          <a:lnRef idx="1">
            <a:schemeClr val="accent1"/>
          </a:lnRef>
          <a:fillRef idx="0">
            <a:schemeClr val="accent1"/>
          </a:fillRef>
          <a:effectRef idx="0">
            <a:schemeClr val="accent1"/>
          </a:effectRef>
          <a:fontRef idx="minor">
            <a:schemeClr val="tx1"/>
          </a:fontRef>
        </p:style>
      </p:cxnSp>
      <p:sp>
        <p:nvSpPr>
          <p:cNvPr id="52" name="51 Triángulo isósceles"/>
          <p:cNvSpPr/>
          <p:nvPr/>
        </p:nvSpPr>
        <p:spPr>
          <a:xfrm rot="5400000">
            <a:off x="6000760" y="2282603"/>
            <a:ext cx="321471" cy="178595"/>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8" name="57 Triángulo isósceles"/>
          <p:cNvSpPr/>
          <p:nvPr/>
        </p:nvSpPr>
        <p:spPr>
          <a:xfrm rot="5400000">
            <a:off x="6000760" y="3211297"/>
            <a:ext cx="321471" cy="178595"/>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9" name="58 Triángulo isósceles"/>
          <p:cNvSpPr/>
          <p:nvPr/>
        </p:nvSpPr>
        <p:spPr>
          <a:xfrm rot="5400000">
            <a:off x="6000760" y="4497181"/>
            <a:ext cx="321471" cy="178595"/>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0" name="59 Triángulo isósceles"/>
          <p:cNvSpPr/>
          <p:nvPr/>
        </p:nvSpPr>
        <p:spPr>
          <a:xfrm rot="5400000">
            <a:off x="6036479" y="5818784"/>
            <a:ext cx="321471" cy="178595"/>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6" name="25 Rectángulo"/>
          <p:cNvSpPr/>
          <p:nvPr/>
        </p:nvSpPr>
        <p:spPr>
          <a:xfrm>
            <a:off x="5148064" y="260648"/>
            <a:ext cx="2736304" cy="1477328"/>
          </a:xfrm>
          <a:prstGeom prst="rect">
            <a:avLst/>
          </a:prstGeom>
        </p:spPr>
        <p:txBody>
          <a:bodyPr wrap="square">
            <a:spAutoFit/>
          </a:bodyPr>
          <a:lstStyle/>
          <a:p>
            <a:r>
              <a:rPr lang="es-ES" dirty="0" smtClean="0">
                <a:solidFill>
                  <a:schemeClr val="accent4">
                    <a:lumMod val="75000"/>
                  </a:schemeClr>
                </a:solidFill>
                <a:latin typeface="Century Gothic" pitchFamily="34" charset="0"/>
              </a:rPr>
              <a:t>LAS COMPETENCIAS DIGITALES EN LOS PROCESOS DE PLANIFICACIÓN DIDÁCTICA.</a:t>
            </a:r>
            <a:endParaRPr lang="es-ES" dirty="0">
              <a:solidFill>
                <a:schemeClr val="accent4">
                  <a:lumMod val="75000"/>
                </a:schemeClr>
              </a:solidFill>
              <a:latin typeface="Century Gothic" pitchFamily="34" charset="0"/>
            </a:endParaRPr>
          </a:p>
        </p:txBody>
      </p:sp>
      <p:pic>
        <p:nvPicPr>
          <p:cNvPr id="27" name="Picture 13"/>
          <p:cNvPicPr>
            <a:picLocks noChangeAspect="1" noChangeArrowheads="1"/>
          </p:cNvPicPr>
          <p:nvPr/>
        </p:nvPicPr>
        <p:blipFill>
          <a:blip r:embed="rId3" cstate="print"/>
          <a:srcRect t="19452" b="33157"/>
          <a:stretch>
            <a:fillRect/>
          </a:stretch>
        </p:blipFill>
        <p:spPr bwMode="auto">
          <a:xfrm>
            <a:off x="0" y="188640"/>
            <a:ext cx="5057775" cy="15121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25 Rectángulo"/>
          <p:cNvSpPr/>
          <p:nvPr/>
        </p:nvSpPr>
        <p:spPr>
          <a:xfrm>
            <a:off x="5148064" y="260648"/>
            <a:ext cx="2736304" cy="1477328"/>
          </a:xfrm>
          <a:prstGeom prst="rect">
            <a:avLst/>
          </a:prstGeom>
        </p:spPr>
        <p:txBody>
          <a:bodyPr wrap="square">
            <a:spAutoFit/>
          </a:bodyPr>
          <a:lstStyle/>
          <a:p>
            <a:r>
              <a:rPr lang="es-ES" dirty="0" smtClean="0">
                <a:solidFill>
                  <a:schemeClr val="accent4">
                    <a:lumMod val="75000"/>
                  </a:schemeClr>
                </a:solidFill>
                <a:latin typeface="Century Gothic" pitchFamily="34" charset="0"/>
              </a:rPr>
              <a:t>LAS COMPETENCIAS DIGITALES EN LOS PROCESOS DE PLANIFICACIÓN DIDÁCTICA.</a:t>
            </a:r>
            <a:endParaRPr lang="es-ES" dirty="0">
              <a:solidFill>
                <a:schemeClr val="accent4">
                  <a:lumMod val="75000"/>
                </a:schemeClr>
              </a:solidFill>
              <a:latin typeface="Century Gothic" pitchFamily="34" charset="0"/>
            </a:endParaRPr>
          </a:p>
        </p:txBody>
      </p:sp>
      <p:pic>
        <p:nvPicPr>
          <p:cNvPr id="27" name="Picture 13"/>
          <p:cNvPicPr>
            <a:picLocks noChangeAspect="1" noChangeArrowheads="1"/>
          </p:cNvPicPr>
          <p:nvPr/>
        </p:nvPicPr>
        <p:blipFill>
          <a:blip r:embed="rId3" cstate="print"/>
          <a:srcRect t="19452" b="33157"/>
          <a:stretch>
            <a:fillRect/>
          </a:stretch>
        </p:blipFill>
        <p:spPr bwMode="auto">
          <a:xfrm>
            <a:off x="0" y="188640"/>
            <a:ext cx="5057775" cy="1512168"/>
          </a:xfrm>
          <a:prstGeom prst="rect">
            <a:avLst/>
          </a:prstGeom>
          <a:noFill/>
          <a:ln w="9525">
            <a:noFill/>
            <a:miter lim="800000"/>
            <a:headEnd/>
            <a:tailEnd/>
          </a:ln>
        </p:spPr>
      </p:pic>
      <p:grpSp>
        <p:nvGrpSpPr>
          <p:cNvPr id="21" name="20 Grupo"/>
          <p:cNvGrpSpPr/>
          <p:nvPr/>
        </p:nvGrpSpPr>
        <p:grpSpPr>
          <a:xfrm>
            <a:off x="1367681" y="1916832"/>
            <a:ext cx="7524328" cy="1225550"/>
            <a:chOff x="1367681" y="1916832"/>
            <a:chExt cx="7524328" cy="1225550"/>
          </a:xfrm>
        </p:grpSpPr>
        <p:sp>
          <p:nvSpPr>
            <p:cNvPr id="25" name="24 Rectángulo redondeado"/>
            <p:cNvSpPr/>
            <p:nvPr/>
          </p:nvSpPr>
          <p:spPr>
            <a:xfrm>
              <a:off x="6228184" y="1916832"/>
              <a:ext cx="2663825" cy="1225550"/>
            </a:xfrm>
            <a:prstGeom prst="round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1600" dirty="0">
                  <a:solidFill>
                    <a:schemeClr val="tx1"/>
                  </a:solidFill>
                  <a:latin typeface="Century Gothic" pitchFamily="34" charset="0"/>
                </a:rPr>
                <a:t>Expresan comportamientos en el desarrollo. Evidencias</a:t>
              </a:r>
            </a:p>
          </p:txBody>
        </p:sp>
        <p:cxnSp>
          <p:nvCxnSpPr>
            <p:cNvPr id="30" name="29 Conector recto de flecha"/>
            <p:cNvCxnSpPr>
              <a:endCxn id="25" idx="1"/>
            </p:cNvCxnSpPr>
            <p:nvPr/>
          </p:nvCxnSpPr>
          <p:spPr>
            <a:xfrm>
              <a:off x="1367681" y="2205583"/>
              <a:ext cx="4860503" cy="324024"/>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8" name="67 Elipse"/>
            <p:cNvSpPr/>
            <p:nvPr/>
          </p:nvSpPr>
          <p:spPr>
            <a:xfrm>
              <a:off x="5868144" y="2276872"/>
              <a:ext cx="571504" cy="571504"/>
            </a:xfrm>
            <a:prstGeom prst="ellipse">
              <a:avLst/>
            </a:prstGeom>
            <a:solidFill>
              <a:srgbClr val="FFC000"/>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22" name="21 Grupo"/>
          <p:cNvGrpSpPr/>
          <p:nvPr/>
        </p:nvGrpSpPr>
        <p:grpSpPr>
          <a:xfrm>
            <a:off x="1691680" y="2204864"/>
            <a:ext cx="7128470" cy="2303636"/>
            <a:chOff x="1691680" y="2204864"/>
            <a:chExt cx="7128470" cy="2303636"/>
          </a:xfrm>
        </p:grpSpPr>
        <p:cxnSp>
          <p:nvCxnSpPr>
            <p:cNvPr id="31" name="30 Conector recto de flecha"/>
            <p:cNvCxnSpPr/>
            <p:nvPr/>
          </p:nvCxnSpPr>
          <p:spPr>
            <a:xfrm>
              <a:off x="1691680" y="2204864"/>
              <a:ext cx="4464645" cy="1692449"/>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7" name="56 Rectángulo redondeado"/>
            <p:cNvSpPr/>
            <p:nvPr/>
          </p:nvSpPr>
          <p:spPr>
            <a:xfrm>
              <a:off x="6156325" y="3284538"/>
              <a:ext cx="2663825" cy="1223962"/>
            </a:xfrm>
            <a:prstGeom prst="round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1600" dirty="0">
                  <a:solidFill>
                    <a:schemeClr val="tx1"/>
                  </a:solidFill>
                  <a:latin typeface="Century Gothic" pitchFamily="34" charset="0"/>
                </a:rPr>
                <a:t>Describen habilidades, conocimientos, actitudes, destrezas, … establecidos en los objetivos de área.</a:t>
              </a:r>
            </a:p>
          </p:txBody>
        </p:sp>
        <p:sp>
          <p:nvSpPr>
            <p:cNvPr id="69" name="68 Elipse"/>
            <p:cNvSpPr/>
            <p:nvPr/>
          </p:nvSpPr>
          <p:spPr>
            <a:xfrm>
              <a:off x="5796136" y="3573016"/>
              <a:ext cx="571504" cy="571504"/>
            </a:xfrm>
            <a:prstGeom prst="ellipse">
              <a:avLst/>
            </a:prstGeom>
            <a:solidFill>
              <a:schemeClr val="accent5">
                <a:lumMod val="75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23" name="22 Grupo"/>
          <p:cNvGrpSpPr/>
          <p:nvPr/>
        </p:nvGrpSpPr>
        <p:grpSpPr>
          <a:xfrm>
            <a:off x="1619674" y="2204864"/>
            <a:ext cx="6351164" cy="3756199"/>
            <a:chOff x="1619674" y="2204864"/>
            <a:chExt cx="6351164" cy="3756199"/>
          </a:xfrm>
        </p:grpSpPr>
        <p:sp>
          <p:nvSpPr>
            <p:cNvPr id="29" name="28 Rectángulo redondeado"/>
            <p:cNvSpPr/>
            <p:nvPr/>
          </p:nvSpPr>
          <p:spPr>
            <a:xfrm>
              <a:off x="5307013" y="4737100"/>
              <a:ext cx="2663825" cy="1223963"/>
            </a:xfrm>
            <a:prstGeom prst="round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1600" dirty="0">
                  <a:solidFill>
                    <a:schemeClr val="tx1"/>
                  </a:solidFill>
                  <a:latin typeface="Century Gothic" pitchFamily="34" charset="0"/>
                </a:rPr>
                <a:t>Conductas observables</a:t>
              </a:r>
            </a:p>
          </p:txBody>
        </p:sp>
        <p:cxnSp>
          <p:nvCxnSpPr>
            <p:cNvPr id="32" name="31 Conector recto de flecha"/>
            <p:cNvCxnSpPr/>
            <p:nvPr/>
          </p:nvCxnSpPr>
          <p:spPr>
            <a:xfrm>
              <a:off x="1619674" y="2204864"/>
              <a:ext cx="3673051" cy="2519536"/>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0" name="69 Elipse"/>
            <p:cNvSpPr/>
            <p:nvPr/>
          </p:nvSpPr>
          <p:spPr>
            <a:xfrm>
              <a:off x="5004048" y="4365104"/>
              <a:ext cx="571504" cy="571504"/>
            </a:xfrm>
            <a:prstGeom prst="ellipse">
              <a:avLst/>
            </a:prstGeom>
            <a:solidFill>
              <a:schemeClr val="accent6">
                <a:lumMod val="75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24" name="23 Grupo"/>
          <p:cNvGrpSpPr/>
          <p:nvPr/>
        </p:nvGrpSpPr>
        <p:grpSpPr>
          <a:xfrm>
            <a:off x="1619672" y="2204864"/>
            <a:ext cx="3546053" cy="4284836"/>
            <a:chOff x="1619672" y="2204864"/>
            <a:chExt cx="3546053" cy="4284836"/>
          </a:xfrm>
        </p:grpSpPr>
        <p:sp>
          <p:nvSpPr>
            <p:cNvPr id="28" name="27 Rectángulo redondeado"/>
            <p:cNvSpPr/>
            <p:nvPr/>
          </p:nvSpPr>
          <p:spPr>
            <a:xfrm>
              <a:off x="2357438" y="5265738"/>
              <a:ext cx="2808287" cy="1223962"/>
            </a:xfrm>
            <a:prstGeom prst="round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1600" dirty="0">
                  <a:solidFill>
                    <a:schemeClr val="tx1"/>
                  </a:solidFill>
                  <a:latin typeface="Century Gothic" pitchFamily="34" charset="0"/>
                </a:rPr>
                <a:t>Elementos construidos a partir del análisis y descomposición v</a:t>
              </a:r>
            </a:p>
          </p:txBody>
        </p:sp>
        <p:cxnSp>
          <p:nvCxnSpPr>
            <p:cNvPr id="34" name="33 Conector recto de flecha"/>
            <p:cNvCxnSpPr/>
            <p:nvPr/>
          </p:nvCxnSpPr>
          <p:spPr>
            <a:xfrm>
              <a:off x="1619672" y="2204864"/>
              <a:ext cx="2088233" cy="3060948"/>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1" name="70 Elipse"/>
            <p:cNvSpPr/>
            <p:nvPr/>
          </p:nvSpPr>
          <p:spPr>
            <a:xfrm>
              <a:off x="3347864" y="4941168"/>
              <a:ext cx="571504" cy="571504"/>
            </a:xfrm>
            <a:prstGeom prst="ellipse">
              <a:avLst/>
            </a:prstGeom>
            <a:solidFill>
              <a:schemeClr val="accent1">
                <a:lumMod val="60000"/>
                <a:lumOff val="40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33" name="32 Grupo"/>
          <p:cNvGrpSpPr/>
          <p:nvPr/>
        </p:nvGrpSpPr>
        <p:grpSpPr>
          <a:xfrm>
            <a:off x="287338" y="2204864"/>
            <a:ext cx="2808287" cy="2900536"/>
            <a:chOff x="287338" y="2204864"/>
            <a:chExt cx="2808287" cy="2900536"/>
          </a:xfrm>
        </p:grpSpPr>
        <p:sp>
          <p:nvSpPr>
            <p:cNvPr id="35" name="34 Rectángulo redondeado"/>
            <p:cNvSpPr/>
            <p:nvPr/>
          </p:nvSpPr>
          <p:spPr>
            <a:xfrm>
              <a:off x="287338" y="3881438"/>
              <a:ext cx="2808287" cy="1223962"/>
            </a:xfrm>
            <a:prstGeom prst="round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1600" dirty="0">
                  <a:solidFill>
                    <a:schemeClr val="tx1"/>
                  </a:solidFill>
                  <a:latin typeface="Century Gothic" pitchFamily="34" charset="0"/>
                </a:rPr>
                <a:t>Progresivos a lo largo de la escolarización.</a:t>
              </a:r>
              <a:br>
                <a:rPr lang="es-ES" sz="1600" dirty="0">
                  <a:solidFill>
                    <a:schemeClr val="tx1"/>
                  </a:solidFill>
                  <a:latin typeface="Century Gothic" pitchFamily="34" charset="0"/>
                </a:rPr>
              </a:br>
              <a:r>
                <a:rPr lang="es-ES" sz="1600" dirty="0">
                  <a:solidFill>
                    <a:schemeClr val="tx1"/>
                  </a:solidFill>
                  <a:latin typeface="Century Gothic" pitchFamily="34" charset="0"/>
                </a:rPr>
                <a:t>Escala de dominio</a:t>
              </a:r>
            </a:p>
          </p:txBody>
        </p:sp>
        <p:cxnSp>
          <p:nvCxnSpPr>
            <p:cNvPr id="36" name="35 Conector recto de flecha"/>
            <p:cNvCxnSpPr/>
            <p:nvPr/>
          </p:nvCxnSpPr>
          <p:spPr>
            <a:xfrm flipH="1">
              <a:off x="1547664" y="2204864"/>
              <a:ext cx="72008" cy="1728192"/>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2" name="71 Elipse"/>
            <p:cNvSpPr/>
            <p:nvPr/>
          </p:nvSpPr>
          <p:spPr>
            <a:xfrm>
              <a:off x="1259632" y="3645024"/>
              <a:ext cx="571504" cy="571504"/>
            </a:xfrm>
            <a:prstGeom prst="ellipse">
              <a:avLst/>
            </a:prstGeom>
            <a:solidFill>
              <a:srgbClr val="ABF010"/>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37" name="36 Grupo"/>
          <p:cNvGrpSpPr/>
          <p:nvPr/>
        </p:nvGrpSpPr>
        <p:grpSpPr>
          <a:xfrm>
            <a:off x="1337340" y="1772816"/>
            <a:ext cx="3500462" cy="714950"/>
            <a:chOff x="1337340" y="1772816"/>
            <a:chExt cx="3500462" cy="714950"/>
          </a:xfrm>
        </p:grpSpPr>
        <p:sp>
          <p:nvSpPr>
            <p:cNvPr id="54" name="53 CuadroTexto"/>
            <p:cNvSpPr txBox="1"/>
            <p:nvPr/>
          </p:nvSpPr>
          <p:spPr>
            <a:xfrm>
              <a:off x="2051720" y="1772816"/>
              <a:ext cx="2786082" cy="646331"/>
            </a:xfrm>
            <a:prstGeom prst="rect">
              <a:avLst/>
            </a:prstGeom>
            <a:noFill/>
          </p:spPr>
          <p:txBody>
            <a:bodyPr wrap="square" rtlCol="0">
              <a:spAutoFit/>
            </a:bodyPr>
            <a:lstStyle/>
            <a:p>
              <a:r>
                <a:rPr lang="es-ES" b="1" dirty="0" smtClean="0">
                  <a:latin typeface="Century Gothic" pitchFamily="34" charset="0"/>
                </a:rPr>
                <a:t>Indicadores de logro (Descriptores)</a:t>
              </a:r>
              <a:endParaRPr lang="es-ES" b="1" dirty="0">
                <a:latin typeface="Century Gothic" pitchFamily="34" charset="0"/>
              </a:endParaRPr>
            </a:p>
          </p:txBody>
        </p:sp>
        <p:sp>
          <p:nvSpPr>
            <p:cNvPr id="55" name="54 Elipse"/>
            <p:cNvSpPr/>
            <p:nvPr/>
          </p:nvSpPr>
          <p:spPr>
            <a:xfrm>
              <a:off x="1337340" y="1916262"/>
              <a:ext cx="571504" cy="571504"/>
            </a:xfrm>
            <a:prstGeom prst="ellipse">
              <a:avLst/>
            </a:prstGeom>
            <a:solidFill>
              <a:schemeClr val="accent3">
                <a:lumMod val="75000"/>
              </a:schemeClr>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20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20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20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20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2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34 Grupo"/>
          <p:cNvGrpSpPr/>
          <p:nvPr/>
        </p:nvGrpSpPr>
        <p:grpSpPr>
          <a:xfrm>
            <a:off x="827584" y="5661248"/>
            <a:ext cx="7776864" cy="864096"/>
            <a:chOff x="827584" y="5661248"/>
            <a:chExt cx="7776864" cy="864096"/>
          </a:xfrm>
        </p:grpSpPr>
        <p:sp>
          <p:nvSpPr>
            <p:cNvPr id="31" name="Rectángulo 6"/>
            <p:cNvSpPr/>
            <p:nvPr/>
          </p:nvSpPr>
          <p:spPr>
            <a:xfrm>
              <a:off x="899592" y="5733256"/>
              <a:ext cx="720080" cy="696191"/>
            </a:xfrm>
            <a:prstGeom prst="rect">
              <a:avLst/>
            </a:prstGeom>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000" dirty="0" smtClean="0">
                  <a:latin typeface="Arial Narrow" pitchFamily="34" charset="0"/>
                </a:rPr>
                <a:t>NIVEL</a:t>
              </a:r>
              <a:endParaRPr lang="es-ES_tradnl" sz="1000" dirty="0">
                <a:latin typeface="Arial Narrow" pitchFamily="34" charset="0"/>
              </a:endParaRPr>
            </a:p>
          </p:txBody>
        </p:sp>
        <p:sp>
          <p:nvSpPr>
            <p:cNvPr id="34" name="33 Rectángulo"/>
            <p:cNvSpPr/>
            <p:nvPr/>
          </p:nvSpPr>
          <p:spPr>
            <a:xfrm>
              <a:off x="827584" y="5661248"/>
              <a:ext cx="7776864" cy="864096"/>
            </a:xfrm>
            <a:prstGeom prst="rect">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17" name="Rectángulo 20"/>
          <p:cNvSpPr/>
          <p:nvPr/>
        </p:nvSpPr>
        <p:spPr>
          <a:xfrm>
            <a:off x="8244408" y="4893049"/>
            <a:ext cx="720080" cy="696191"/>
          </a:xfrm>
          <a:prstGeom prst="rect">
            <a:avLst/>
          </a:prstGeom>
          <a:solidFill>
            <a:srgbClr val="FFC000"/>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900" dirty="0" smtClean="0">
                <a:solidFill>
                  <a:schemeClr val="tx1"/>
                </a:solidFill>
                <a:latin typeface="Arial Narrow" pitchFamily="34" charset="0"/>
              </a:rPr>
              <a:t>INSTRU-MENTOS DE EVALUACIÓN</a:t>
            </a:r>
            <a:endParaRPr lang="es-ES_tradnl" sz="900" dirty="0">
              <a:solidFill>
                <a:schemeClr val="tx1"/>
              </a:solidFill>
              <a:latin typeface="Arial Narrow" pitchFamily="34" charset="0"/>
            </a:endParaRPr>
          </a:p>
        </p:txBody>
      </p:sp>
      <p:sp>
        <p:nvSpPr>
          <p:cNvPr id="13" name="Rectángulo 9"/>
          <p:cNvSpPr/>
          <p:nvPr/>
        </p:nvSpPr>
        <p:spPr>
          <a:xfrm>
            <a:off x="7425316" y="4893049"/>
            <a:ext cx="720080" cy="696191"/>
          </a:xfrm>
          <a:prstGeom prst="rect">
            <a:avLst/>
          </a:prstGeom>
          <a:solidFill>
            <a:srgbClr val="FFC000"/>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900" dirty="0" smtClean="0">
                <a:solidFill>
                  <a:schemeClr val="tx1"/>
                </a:solidFill>
                <a:latin typeface="Arial Narrow" pitchFamily="34" charset="0"/>
              </a:rPr>
              <a:t>ACTIVIDAD/TÉCNICA</a:t>
            </a:r>
            <a:endParaRPr lang="es-ES_tradnl" sz="900" dirty="0">
              <a:solidFill>
                <a:schemeClr val="tx1"/>
              </a:solidFill>
              <a:latin typeface="Arial Narrow" pitchFamily="34" charset="0"/>
            </a:endParaRPr>
          </a:p>
        </p:txBody>
      </p:sp>
      <p:sp>
        <p:nvSpPr>
          <p:cNvPr id="7" name="6 Rectángulo"/>
          <p:cNvSpPr/>
          <p:nvPr/>
        </p:nvSpPr>
        <p:spPr>
          <a:xfrm>
            <a:off x="5148064" y="260648"/>
            <a:ext cx="2736304" cy="1477328"/>
          </a:xfrm>
          <a:prstGeom prst="rect">
            <a:avLst/>
          </a:prstGeom>
        </p:spPr>
        <p:txBody>
          <a:bodyPr wrap="square">
            <a:spAutoFit/>
          </a:bodyPr>
          <a:lstStyle/>
          <a:p>
            <a:r>
              <a:rPr lang="es-ES" dirty="0" smtClean="0">
                <a:solidFill>
                  <a:schemeClr val="accent4">
                    <a:lumMod val="75000"/>
                  </a:schemeClr>
                </a:solidFill>
                <a:latin typeface="Century Gothic" pitchFamily="34" charset="0"/>
              </a:rPr>
              <a:t>LAS COMPETENCIAS DIGITALES EN LOS PROCESOS DE PLANIFICACIÓN DIDÁCTICA.</a:t>
            </a:r>
            <a:endParaRPr lang="es-ES" dirty="0">
              <a:solidFill>
                <a:schemeClr val="accent4">
                  <a:lumMod val="75000"/>
                </a:schemeClr>
              </a:solidFill>
              <a:latin typeface="Century Gothic" pitchFamily="34" charset="0"/>
            </a:endParaRPr>
          </a:p>
        </p:txBody>
      </p:sp>
      <p:pic>
        <p:nvPicPr>
          <p:cNvPr id="8"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sp>
        <p:nvSpPr>
          <p:cNvPr id="5" name="Rectángulo 3"/>
          <p:cNvSpPr/>
          <p:nvPr/>
        </p:nvSpPr>
        <p:spPr>
          <a:xfrm>
            <a:off x="1691680" y="4875986"/>
            <a:ext cx="720080" cy="696191"/>
          </a:xfrm>
          <a:prstGeom prst="rect">
            <a:avLst/>
          </a:prstGeom>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900" dirty="0" smtClean="0">
                <a:latin typeface="Arial Narrow" pitchFamily="34" charset="0"/>
              </a:rPr>
              <a:t>BLOQUE DE CONTENIDO</a:t>
            </a:r>
            <a:endParaRPr lang="es-ES_tradnl" sz="900" dirty="0">
              <a:latin typeface="Arial Narrow" pitchFamily="34" charset="0"/>
            </a:endParaRPr>
          </a:p>
        </p:txBody>
      </p:sp>
      <p:sp>
        <p:nvSpPr>
          <p:cNvPr id="6" name="Rectángulo 4"/>
          <p:cNvSpPr/>
          <p:nvPr/>
        </p:nvSpPr>
        <p:spPr>
          <a:xfrm>
            <a:off x="2510771" y="4879399"/>
            <a:ext cx="720080" cy="696191"/>
          </a:xfrm>
          <a:prstGeom prst="rect">
            <a:avLst/>
          </a:prstGeom>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900" dirty="0" smtClean="0">
                <a:latin typeface="Arial Narrow" pitchFamily="34" charset="0"/>
              </a:rPr>
              <a:t>CRITE</a:t>
            </a:r>
          </a:p>
          <a:p>
            <a:pPr algn="ctr"/>
            <a:r>
              <a:rPr lang="es-ES_tradnl" sz="900" dirty="0" smtClean="0">
                <a:latin typeface="Arial Narrow" pitchFamily="34" charset="0"/>
              </a:rPr>
              <a:t>RIOS DE EVALUA</a:t>
            </a:r>
          </a:p>
          <a:p>
            <a:pPr algn="ctr"/>
            <a:r>
              <a:rPr lang="es-ES_tradnl" sz="900" dirty="0" smtClean="0">
                <a:latin typeface="Arial Narrow" pitchFamily="34" charset="0"/>
              </a:rPr>
              <a:t>CIÓN</a:t>
            </a:r>
            <a:endParaRPr lang="es-ES_tradnl" sz="900" dirty="0">
              <a:latin typeface="Arial Narrow" pitchFamily="34" charset="0"/>
            </a:endParaRPr>
          </a:p>
        </p:txBody>
      </p:sp>
      <p:sp>
        <p:nvSpPr>
          <p:cNvPr id="9" name="Rectángulo 5"/>
          <p:cNvSpPr/>
          <p:nvPr/>
        </p:nvSpPr>
        <p:spPr>
          <a:xfrm>
            <a:off x="3329862" y="4882812"/>
            <a:ext cx="720080" cy="696191"/>
          </a:xfrm>
          <a:prstGeom prst="rect">
            <a:avLst/>
          </a:prstGeom>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900" dirty="0" smtClean="0">
                <a:latin typeface="Arial Narrow" pitchFamily="34" charset="0"/>
              </a:rPr>
              <a:t>ESTÁNDARES</a:t>
            </a:r>
            <a:endParaRPr lang="es-ES_tradnl" sz="900" dirty="0">
              <a:latin typeface="Arial Narrow" pitchFamily="34" charset="0"/>
            </a:endParaRPr>
          </a:p>
        </p:txBody>
      </p:sp>
      <p:sp>
        <p:nvSpPr>
          <p:cNvPr id="10" name="Rectángulo 6"/>
          <p:cNvSpPr/>
          <p:nvPr/>
        </p:nvSpPr>
        <p:spPr>
          <a:xfrm>
            <a:off x="899591" y="2660801"/>
            <a:ext cx="720080" cy="696191"/>
          </a:xfrm>
          <a:prstGeom prst="rect">
            <a:avLst/>
          </a:prstGeom>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900" dirty="0" smtClean="0">
                <a:latin typeface="Arial Narrow" pitchFamily="34" charset="0"/>
              </a:rPr>
              <a:t>NIVEL</a:t>
            </a:r>
            <a:endParaRPr lang="es-ES_tradnl" sz="900" dirty="0">
              <a:latin typeface="Arial Narrow" pitchFamily="34" charset="0"/>
            </a:endParaRPr>
          </a:p>
        </p:txBody>
      </p:sp>
      <p:sp>
        <p:nvSpPr>
          <p:cNvPr id="14" name="Rectángulo 10"/>
          <p:cNvSpPr/>
          <p:nvPr/>
        </p:nvSpPr>
        <p:spPr>
          <a:xfrm>
            <a:off x="4968044" y="4889638"/>
            <a:ext cx="720080" cy="696191"/>
          </a:xfrm>
          <a:prstGeom prst="rect">
            <a:avLst/>
          </a:prstGeom>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900" dirty="0" smtClean="0">
                <a:latin typeface="Arial Narrow" pitchFamily="34" charset="0"/>
              </a:rPr>
              <a:t>COMPE</a:t>
            </a:r>
          </a:p>
          <a:p>
            <a:pPr algn="ctr"/>
            <a:r>
              <a:rPr lang="es-ES_tradnl" sz="900" dirty="0" smtClean="0">
                <a:latin typeface="Arial Narrow" pitchFamily="34" charset="0"/>
              </a:rPr>
              <a:t>TENCIAS</a:t>
            </a:r>
            <a:endParaRPr lang="es-ES_tradnl" sz="900" dirty="0">
              <a:latin typeface="Arial Narrow" pitchFamily="34" charset="0"/>
            </a:endParaRPr>
          </a:p>
        </p:txBody>
      </p:sp>
      <p:sp>
        <p:nvSpPr>
          <p:cNvPr id="15" name="Rectángulo 11"/>
          <p:cNvSpPr/>
          <p:nvPr/>
        </p:nvSpPr>
        <p:spPr>
          <a:xfrm>
            <a:off x="899591" y="3429000"/>
            <a:ext cx="720080" cy="696191"/>
          </a:xfrm>
          <a:prstGeom prst="rect">
            <a:avLst/>
          </a:prstGeom>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900" dirty="0" smtClean="0">
                <a:latin typeface="Arial Narrow" pitchFamily="34" charset="0"/>
              </a:rPr>
              <a:t>TEMPORALIZACIÓN</a:t>
            </a:r>
            <a:endParaRPr lang="es-ES_tradnl" sz="900" dirty="0">
              <a:latin typeface="Arial Narrow" pitchFamily="34" charset="0"/>
            </a:endParaRPr>
          </a:p>
        </p:txBody>
      </p:sp>
      <p:sp>
        <p:nvSpPr>
          <p:cNvPr id="16" name="Rectángulo 12"/>
          <p:cNvSpPr/>
          <p:nvPr/>
        </p:nvSpPr>
        <p:spPr>
          <a:xfrm>
            <a:off x="899591" y="4172969"/>
            <a:ext cx="720080" cy="696191"/>
          </a:xfrm>
          <a:prstGeom prst="rect">
            <a:avLst/>
          </a:prstGeom>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900" dirty="0" smtClean="0">
                <a:latin typeface="Arial Narrow" pitchFamily="34" charset="0"/>
              </a:rPr>
              <a:t>ASIGNA-TURA</a:t>
            </a:r>
            <a:endParaRPr lang="es-ES_tradnl" sz="900" dirty="0">
              <a:latin typeface="Arial Narrow" pitchFamily="34" charset="0"/>
            </a:endParaRPr>
          </a:p>
        </p:txBody>
      </p:sp>
      <p:sp>
        <p:nvSpPr>
          <p:cNvPr id="18" name="Rectángulo 44"/>
          <p:cNvSpPr/>
          <p:nvPr/>
        </p:nvSpPr>
        <p:spPr>
          <a:xfrm>
            <a:off x="899592" y="4893049"/>
            <a:ext cx="720080" cy="696191"/>
          </a:xfrm>
          <a:prstGeom prst="rect">
            <a:avLst/>
          </a:prstGeom>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900" dirty="0" smtClean="0">
                <a:latin typeface="Arial Narrow" pitchFamily="34" charset="0"/>
              </a:rPr>
              <a:t>OBJETIVOS</a:t>
            </a:r>
            <a:endParaRPr lang="es-ES_tradnl" sz="900" dirty="0">
              <a:latin typeface="Arial Narrow" pitchFamily="34" charset="0"/>
            </a:endParaRPr>
          </a:p>
        </p:txBody>
      </p:sp>
      <p:sp>
        <p:nvSpPr>
          <p:cNvPr id="19" name="Rectángulo 48"/>
          <p:cNvSpPr/>
          <p:nvPr/>
        </p:nvSpPr>
        <p:spPr>
          <a:xfrm>
            <a:off x="4148953" y="4893049"/>
            <a:ext cx="720080" cy="696191"/>
          </a:xfrm>
          <a:prstGeom prst="rect">
            <a:avLst/>
          </a:prstGeom>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900" dirty="0" smtClean="0">
                <a:latin typeface="Arial Narrow" pitchFamily="34" charset="0"/>
              </a:rPr>
              <a:t>PONDE-RACIÓN</a:t>
            </a:r>
            <a:endParaRPr lang="es-ES_tradnl" sz="900" dirty="0">
              <a:latin typeface="Arial Narrow" pitchFamily="34" charset="0"/>
            </a:endParaRPr>
          </a:p>
        </p:txBody>
      </p:sp>
      <p:sp>
        <p:nvSpPr>
          <p:cNvPr id="12" name="Rectángulo 8"/>
          <p:cNvSpPr/>
          <p:nvPr/>
        </p:nvSpPr>
        <p:spPr>
          <a:xfrm>
            <a:off x="6606226" y="4893049"/>
            <a:ext cx="720079" cy="696191"/>
          </a:xfrm>
          <a:prstGeom prst="rect">
            <a:avLst/>
          </a:prstGeom>
          <a:solidFill>
            <a:srgbClr val="FFC000"/>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900" dirty="0" smtClean="0">
                <a:solidFill>
                  <a:schemeClr val="tx1"/>
                </a:solidFill>
                <a:latin typeface="Arial Narrow" pitchFamily="34" charset="0"/>
              </a:rPr>
              <a:t>METODO-LOGÍA</a:t>
            </a:r>
            <a:endParaRPr lang="es-ES_tradnl" sz="900" dirty="0">
              <a:solidFill>
                <a:schemeClr val="tx1"/>
              </a:solidFill>
              <a:latin typeface="Arial Narrow" pitchFamily="34" charset="0"/>
            </a:endParaRPr>
          </a:p>
        </p:txBody>
      </p:sp>
      <p:grpSp>
        <p:nvGrpSpPr>
          <p:cNvPr id="46" name="45 Grupo"/>
          <p:cNvGrpSpPr/>
          <p:nvPr/>
        </p:nvGrpSpPr>
        <p:grpSpPr>
          <a:xfrm>
            <a:off x="6002722" y="1940721"/>
            <a:ext cx="369332" cy="4464496"/>
            <a:chOff x="6156176" y="1844824"/>
            <a:chExt cx="369332" cy="4464496"/>
          </a:xfrm>
        </p:grpSpPr>
        <p:cxnSp>
          <p:nvCxnSpPr>
            <p:cNvPr id="21" name="20 Conector recto de flecha"/>
            <p:cNvCxnSpPr/>
            <p:nvPr/>
          </p:nvCxnSpPr>
          <p:spPr>
            <a:xfrm>
              <a:off x="6300192" y="1844824"/>
              <a:ext cx="0" cy="4464496"/>
            </a:xfrm>
            <a:prstGeom prst="straightConnector1">
              <a:avLst/>
            </a:prstGeom>
            <a:ln w="76200">
              <a:prstDash val="sysDot"/>
              <a:tailEnd type="arrow"/>
            </a:ln>
          </p:spPr>
          <p:style>
            <a:lnRef idx="1">
              <a:schemeClr val="accent1"/>
            </a:lnRef>
            <a:fillRef idx="0">
              <a:schemeClr val="accent1"/>
            </a:fillRef>
            <a:effectRef idx="0">
              <a:schemeClr val="accent1"/>
            </a:effectRef>
            <a:fontRef idx="minor">
              <a:schemeClr val="tx1"/>
            </a:fontRef>
          </p:style>
        </p:cxnSp>
        <p:sp>
          <p:nvSpPr>
            <p:cNvPr id="23" name="22 CuadroTexto"/>
            <p:cNvSpPr txBox="1"/>
            <p:nvPr/>
          </p:nvSpPr>
          <p:spPr>
            <a:xfrm rot="16200000">
              <a:off x="5477240" y="3603880"/>
              <a:ext cx="1727204" cy="369332"/>
            </a:xfrm>
            <a:prstGeom prst="rect">
              <a:avLst/>
            </a:prstGeom>
            <a:solidFill>
              <a:schemeClr val="bg1"/>
            </a:solidFill>
          </p:spPr>
          <p:txBody>
            <a:bodyPr wrap="none" rtlCol="0">
              <a:spAutoFit/>
            </a:bodyPr>
            <a:lstStyle/>
            <a:p>
              <a:r>
                <a:rPr lang="es-ES" dirty="0" smtClean="0"/>
                <a:t>SECUENCIACIÓN</a:t>
              </a:r>
              <a:endParaRPr lang="es-ES" dirty="0"/>
            </a:p>
          </p:txBody>
        </p:sp>
      </p:grpSp>
      <p:sp>
        <p:nvSpPr>
          <p:cNvPr id="11" name="Rectángulo 7"/>
          <p:cNvSpPr/>
          <p:nvPr/>
        </p:nvSpPr>
        <p:spPr>
          <a:xfrm>
            <a:off x="5787135" y="4893049"/>
            <a:ext cx="720080" cy="696191"/>
          </a:xfrm>
          <a:prstGeom prst="rect">
            <a:avLst/>
          </a:prstGeom>
          <a:solidFill>
            <a:srgbClr val="FFC000"/>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900" dirty="0" smtClean="0">
                <a:solidFill>
                  <a:schemeClr val="tx1"/>
                </a:solidFill>
                <a:latin typeface="Arial Narrow" pitchFamily="34" charset="0"/>
              </a:rPr>
              <a:t>INDICA-DORES</a:t>
            </a:r>
            <a:endParaRPr lang="es-ES_tradnl" sz="900" dirty="0">
              <a:solidFill>
                <a:schemeClr val="tx1"/>
              </a:solidFill>
              <a:latin typeface="Arial Narrow" pitchFamily="34" charset="0"/>
            </a:endParaRPr>
          </a:p>
        </p:txBody>
      </p:sp>
      <p:grpSp>
        <p:nvGrpSpPr>
          <p:cNvPr id="32" name="31 Grupo"/>
          <p:cNvGrpSpPr/>
          <p:nvPr/>
        </p:nvGrpSpPr>
        <p:grpSpPr>
          <a:xfrm>
            <a:off x="827584" y="1724203"/>
            <a:ext cx="8316416" cy="864096"/>
            <a:chOff x="827584" y="1700808"/>
            <a:chExt cx="8316416" cy="864096"/>
          </a:xfrm>
        </p:grpSpPr>
        <p:sp>
          <p:nvSpPr>
            <p:cNvPr id="36" name="Rectángulo 20"/>
            <p:cNvSpPr/>
            <p:nvPr/>
          </p:nvSpPr>
          <p:spPr>
            <a:xfrm>
              <a:off x="8244408" y="1861887"/>
              <a:ext cx="720080" cy="696191"/>
            </a:xfrm>
            <a:prstGeom prst="rect">
              <a:avLst/>
            </a:prstGeom>
            <a:solidFill>
              <a:srgbClr val="FFC000"/>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000" dirty="0" smtClean="0">
                  <a:solidFill>
                    <a:schemeClr val="tx1"/>
                  </a:solidFill>
                  <a:latin typeface="Arial Narrow" pitchFamily="34" charset="0"/>
                </a:rPr>
                <a:t>INSTRUMENTOS DE EVALUACIÓN</a:t>
              </a:r>
              <a:endParaRPr lang="es-ES_tradnl" sz="1000" dirty="0">
                <a:solidFill>
                  <a:schemeClr val="tx1"/>
                </a:solidFill>
                <a:latin typeface="Arial Narrow" pitchFamily="34" charset="0"/>
              </a:endParaRPr>
            </a:p>
          </p:txBody>
        </p:sp>
        <p:sp>
          <p:nvSpPr>
            <p:cNvPr id="37" name="Rectángulo 9"/>
            <p:cNvSpPr/>
            <p:nvPr/>
          </p:nvSpPr>
          <p:spPr>
            <a:xfrm>
              <a:off x="7425316" y="1861887"/>
              <a:ext cx="720080" cy="696191"/>
            </a:xfrm>
            <a:prstGeom prst="rect">
              <a:avLst/>
            </a:prstGeom>
            <a:solidFill>
              <a:srgbClr val="FFC000"/>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000" dirty="0" smtClean="0">
                  <a:solidFill>
                    <a:schemeClr val="tx1"/>
                  </a:solidFill>
                  <a:latin typeface="Arial Narrow" pitchFamily="34" charset="0"/>
                </a:rPr>
                <a:t>ACTIVIDAD/TÉCNICA</a:t>
              </a:r>
              <a:endParaRPr lang="es-ES_tradnl" sz="1000" dirty="0">
                <a:solidFill>
                  <a:schemeClr val="tx1"/>
                </a:solidFill>
                <a:latin typeface="Arial Narrow" pitchFamily="34" charset="0"/>
              </a:endParaRPr>
            </a:p>
          </p:txBody>
        </p:sp>
        <p:sp>
          <p:nvSpPr>
            <p:cNvPr id="38" name="Rectángulo 3"/>
            <p:cNvSpPr/>
            <p:nvPr/>
          </p:nvSpPr>
          <p:spPr>
            <a:xfrm>
              <a:off x="1691680" y="1844824"/>
              <a:ext cx="720080" cy="696191"/>
            </a:xfrm>
            <a:prstGeom prst="rect">
              <a:avLst/>
            </a:prstGeom>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000" dirty="0" smtClean="0">
                  <a:latin typeface="Arial Narrow" pitchFamily="34" charset="0"/>
                </a:rPr>
                <a:t>BLOQUE DE CONTENIDO</a:t>
              </a:r>
              <a:endParaRPr lang="es-ES_tradnl" sz="1000" dirty="0">
                <a:latin typeface="Arial Narrow" pitchFamily="34" charset="0"/>
              </a:endParaRPr>
            </a:p>
          </p:txBody>
        </p:sp>
        <p:sp>
          <p:nvSpPr>
            <p:cNvPr id="39" name="Rectángulo 4"/>
            <p:cNvSpPr/>
            <p:nvPr/>
          </p:nvSpPr>
          <p:spPr>
            <a:xfrm>
              <a:off x="2510771" y="1848237"/>
              <a:ext cx="720080" cy="696191"/>
            </a:xfrm>
            <a:prstGeom prst="rect">
              <a:avLst/>
            </a:prstGeom>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000" dirty="0" smtClean="0">
                  <a:latin typeface="Arial Narrow" pitchFamily="34" charset="0"/>
                </a:rPr>
                <a:t>CRITE</a:t>
              </a:r>
            </a:p>
            <a:p>
              <a:pPr algn="ctr"/>
              <a:r>
                <a:rPr lang="es-ES_tradnl" sz="1000" dirty="0" smtClean="0">
                  <a:latin typeface="Arial Narrow" pitchFamily="34" charset="0"/>
                </a:rPr>
                <a:t>RIOS DE EVALUA</a:t>
              </a:r>
            </a:p>
            <a:p>
              <a:pPr algn="ctr"/>
              <a:r>
                <a:rPr lang="es-ES_tradnl" sz="1000" dirty="0" smtClean="0">
                  <a:latin typeface="Arial Narrow" pitchFamily="34" charset="0"/>
                </a:rPr>
                <a:t>CIÓN</a:t>
              </a:r>
              <a:endParaRPr lang="es-ES_tradnl" sz="1000" dirty="0">
                <a:latin typeface="Arial Narrow" pitchFamily="34" charset="0"/>
              </a:endParaRPr>
            </a:p>
          </p:txBody>
        </p:sp>
        <p:sp>
          <p:nvSpPr>
            <p:cNvPr id="40" name="Rectángulo 5"/>
            <p:cNvSpPr/>
            <p:nvPr/>
          </p:nvSpPr>
          <p:spPr>
            <a:xfrm>
              <a:off x="3329862" y="1851650"/>
              <a:ext cx="720080" cy="696191"/>
            </a:xfrm>
            <a:prstGeom prst="rect">
              <a:avLst/>
            </a:prstGeom>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000" dirty="0" smtClean="0">
                  <a:latin typeface="Arial Narrow" pitchFamily="34" charset="0"/>
                </a:rPr>
                <a:t>ESTÁNDARES</a:t>
              </a:r>
              <a:endParaRPr lang="es-ES_tradnl" sz="1000" dirty="0">
                <a:latin typeface="Arial Narrow" pitchFamily="34" charset="0"/>
              </a:endParaRPr>
            </a:p>
          </p:txBody>
        </p:sp>
        <p:sp>
          <p:nvSpPr>
            <p:cNvPr id="41" name="Rectángulo 10"/>
            <p:cNvSpPr/>
            <p:nvPr/>
          </p:nvSpPr>
          <p:spPr>
            <a:xfrm>
              <a:off x="4968044" y="1858476"/>
              <a:ext cx="720080" cy="696191"/>
            </a:xfrm>
            <a:prstGeom prst="rect">
              <a:avLst/>
            </a:prstGeom>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000" dirty="0" smtClean="0">
                  <a:latin typeface="Arial Narrow" pitchFamily="34" charset="0"/>
                </a:rPr>
                <a:t>COMPE</a:t>
              </a:r>
            </a:p>
            <a:p>
              <a:pPr algn="ctr"/>
              <a:r>
                <a:rPr lang="es-ES_tradnl" sz="1000" dirty="0" smtClean="0">
                  <a:latin typeface="Arial Narrow" pitchFamily="34" charset="0"/>
                </a:rPr>
                <a:t>TENCIAS</a:t>
              </a:r>
              <a:endParaRPr lang="es-ES_tradnl" sz="1000" dirty="0">
                <a:latin typeface="Arial Narrow" pitchFamily="34" charset="0"/>
              </a:endParaRPr>
            </a:p>
          </p:txBody>
        </p:sp>
        <p:sp>
          <p:nvSpPr>
            <p:cNvPr id="42" name="Rectángulo 44"/>
            <p:cNvSpPr/>
            <p:nvPr/>
          </p:nvSpPr>
          <p:spPr>
            <a:xfrm>
              <a:off x="899592" y="1861887"/>
              <a:ext cx="720080" cy="696191"/>
            </a:xfrm>
            <a:prstGeom prst="rect">
              <a:avLst/>
            </a:prstGeom>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000" dirty="0" smtClean="0">
                  <a:latin typeface="Arial Narrow" pitchFamily="34" charset="0"/>
                </a:rPr>
                <a:t>OBJETIVOS</a:t>
              </a:r>
              <a:endParaRPr lang="es-ES_tradnl" sz="1000" dirty="0">
                <a:latin typeface="Arial Narrow" pitchFamily="34" charset="0"/>
              </a:endParaRPr>
            </a:p>
          </p:txBody>
        </p:sp>
        <p:sp>
          <p:nvSpPr>
            <p:cNvPr id="43" name="Rectángulo 48"/>
            <p:cNvSpPr/>
            <p:nvPr/>
          </p:nvSpPr>
          <p:spPr>
            <a:xfrm>
              <a:off x="4148953" y="1861887"/>
              <a:ext cx="720080" cy="696191"/>
            </a:xfrm>
            <a:prstGeom prst="rect">
              <a:avLst/>
            </a:prstGeom>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000" dirty="0" smtClean="0">
                  <a:latin typeface="Arial Narrow" pitchFamily="34" charset="0"/>
                </a:rPr>
                <a:t>PONDERACIÓN</a:t>
              </a:r>
              <a:endParaRPr lang="es-ES_tradnl" sz="1000" dirty="0">
                <a:latin typeface="Arial Narrow" pitchFamily="34" charset="0"/>
              </a:endParaRPr>
            </a:p>
          </p:txBody>
        </p:sp>
        <p:sp>
          <p:nvSpPr>
            <p:cNvPr id="44" name="Rectángulo 8"/>
            <p:cNvSpPr/>
            <p:nvPr/>
          </p:nvSpPr>
          <p:spPr>
            <a:xfrm>
              <a:off x="6606226" y="1861887"/>
              <a:ext cx="720079" cy="696191"/>
            </a:xfrm>
            <a:prstGeom prst="rect">
              <a:avLst/>
            </a:prstGeom>
            <a:solidFill>
              <a:srgbClr val="FFC000"/>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000" dirty="0" smtClean="0">
                  <a:solidFill>
                    <a:schemeClr val="tx1"/>
                  </a:solidFill>
                  <a:latin typeface="Arial Narrow" pitchFamily="34" charset="0"/>
                </a:rPr>
                <a:t>METODOLOGÍA</a:t>
              </a:r>
              <a:endParaRPr lang="es-ES_tradnl" sz="1000" dirty="0">
                <a:solidFill>
                  <a:schemeClr val="tx1"/>
                </a:solidFill>
                <a:latin typeface="Arial Narrow" pitchFamily="34" charset="0"/>
              </a:endParaRPr>
            </a:p>
          </p:txBody>
        </p:sp>
        <p:sp>
          <p:nvSpPr>
            <p:cNvPr id="45" name="Rectángulo 7"/>
            <p:cNvSpPr/>
            <p:nvPr/>
          </p:nvSpPr>
          <p:spPr>
            <a:xfrm>
              <a:off x="5787135" y="1861887"/>
              <a:ext cx="720080" cy="696191"/>
            </a:xfrm>
            <a:prstGeom prst="rect">
              <a:avLst/>
            </a:prstGeom>
            <a:solidFill>
              <a:srgbClr val="FFC000"/>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000" dirty="0" smtClean="0">
                  <a:solidFill>
                    <a:schemeClr val="tx1"/>
                  </a:solidFill>
                  <a:latin typeface="Arial Narrow" pitchFamily="34" charset="0"/>
                </a:rPr>
                <a:t>DES</a:t>
              </a:r>
            </a:p>
            <a:p>
              <a:pPr algn="ctr"/>
              <a:r>
                <a:rPr lang="es-ES_tradnl" sz="1000" dirty="0" smtClean="0">
                  <a:solidFill>
                    <a:schemeClr val="tx1"/>
                  </a:solidFill>
                  <a:latin typeface="Arial Narrow" pitchFamily="34" charset="0"/>
                </a:rPr>
                <a:t>CRIPTORES</a:t>
              </a:r>
              <a:endParaRPr lang="es-ES_tradnl" sz="1000" dirty="0">
                <a:solidFill>
                  <a:schemeClr val="tx1"/>
                </a:solidFill>
                <a:latin typeface="Arial Narrow" pitchFamily="34" charset="0"/>
              </a:endParaRPr>
            </a:p>
          </p:txBody>
        </p:sp>
        <p:sp>
          <p:nvSpPr>
            <p:cNvPr id="33" name="32 Rectángulo"/>
            <p:cNvSpPr/>
            <p:nvPr/>
          </p:nvSpPr>
          <p:spPr>
            <a:xfrm>
              <a:off x="827584" y="1700808"/>
              <a:ext cx="8316416" cy="864096"/>
            </a:xfrm>
            <a:prstGeom prst="rect">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20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2000"/>
                                        <p:tgtEl>
                                          <p:spTgt spid="1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20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2000"/>
                                        <p:tgtEl>
                                          <p:spTgt spid="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2000"/>
                                        <p:tgtEl>
                                          <p:spTgt spid="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2000"/>
                                        <p:tgtEl>
                                          <p:spTgt spid="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2000"/>
                                        <p:tgtEl>
                                          <p:spTgt spid="1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20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2000"/>
                                        <p:tgtEl>
                                          <p:spTgt spid="1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2000"/>
                                        <p:tgtEl>
                                          <p:spTgt spid="1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2000"/>
                                        <p:tgtEl>
                                          <p:spTgt spid="1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20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2000"/>
                                        <p:tgtEl>
                                          <p:spTgt spid="3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2000"/>
                                        <p:tgtEl>
                                          <p:spTgt spid="35"/>
                                        </p:tgtEl>
                                      </p:cBhvr>
                                    </p:animEffect>
                                  </p:childTnLst>
                                </p:cTn>
                              </p:par>
                            </p:childTnLst>
                          </p:cTn>
                        </p:par>
                      </p:childTnLst>
                    </p:cTn>
                  </p:par>
                  <p:par>
                    <p:cTn id="58" fill="hold">
                      <p:stCondLst>
                        <p:cond delay="indefinite"/>
                      </p:stCondLst>
                      <p:childTnLst>
                        <p:par>
                          <p:cTn id="59" fill="hold">
                            <p:stCondLst>
                              <p:cond delay="0"/>
                            </p:stCondLst>
                            <p:childTnLst>
                              <p:par>
                                <p:cTn id="60" presetID="55" presetClass="entr" presetSubtype="0" fill="hold" nodeType="clickEffect">
                                  <p:stCondLst>
                                    <p:cond delay="0"/>
                                  </p:stCondLst>
                                  <p:childTnLst>
                                    <p:set>
                                      <p:cBhvr>
                                        <p:cTn id="61" dur="1" fill="hold">
                                          <p:stCondLst>
                                            <p:cond delay="0"/>
                                          </p:stCondLst>
                                        </p:cTn>
                                        <p:tgtEl>
                                          <p:spTgt spid="46"/>
                                        </p:tgtEl>
                                        <p:attrNameLst>
                                          <p:attrName>style.visibility</p:attrName>
                                        </p:attrNameLst>
                                      </p:cBhvr>
                                      <p:to>
                                        <p:strVal val="visible"/>
                                      </p:to>
                                    </p:set>
                                    <p:anim calcmode="lin" valueType="num">
                                      <p:cBhvr>
                                        <p:cTn id="62" dur="1000" fill="hold"/>
                                        <p:tgtEl>
                                          <p:spTgt spid="46"/>
                                        </p:tgtEl>
                                        <p:attrNameLst>
                                          <p:attrName>ppt_w</p:attrName>
                                        </p:attrNameLst>
                                      </p:cBhvr>
                                      <p:tavLst>
                                        <p:tav tm="0">
                                          <p:val>
                                            <p:strVal val="#ppt_w*0.70"/>
                                          </p:val>
                                        </p:tav>
                                        <p:tav tm="100000">
                                          <p:val>
                                            <p:strVal val="#ppt_w"/>
                                          </p:val>
                                        </p:tav>
                                      </p:tavLst>
                                    </p:anim>
                                    <p:anim calcmode="lin" valueType="num">
                                      <p:cBhvr>
                                        <p:cTn id="63" dur="1000" fill="hold"/>
                                        <p:tgtEl>
                                          <p:spTgt spid="46"/>
                                        </p:tgtEl>
                                        <p:attrNameLst>
                                          <p:attrName>ppt_h</p:attrName>
                                        </p:attrNameLst>
                                      </p:cBhvr>
                                      <p:tavLst>
                                        <p:tav tm="0">
                                          <p:val>
                                            <p:strVal val="#ppt_h"/>
                                          </p:val>
                                        </p:tav>
                                        <p:tav tm="100000">
                                          <p:val>
                                            <p:strVal val="#ppt_h"/>
                                          </p:val>
                                        </p:tav>
                                      </p:tavLst>
                                    </p:anim>
                                    <p:animEffect transition="in" filter="fade">
                                      <p:cBhvr>
                                        <p:cTn id="64"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3" grpId="0" animBg="1"/>
      <p:bldP spid="5" grpId="0" animBg="1"/>
      <p:bldP spid="6" grpId="0" animBg="1"/>
      <p:bldP spid="9" grpId="0" animBg="1"/>
      <p:bldP spid="10" grpId="0" animBg="1"/>
      <p:bldP spid="14" grpId="0" animBg="1"/>
      <p:bldP spid="15" grpId="0" animBg="1"/>
      <p:bldP spid="16" grpId="0" animBg="1"/>
      <p:bldP spid="18" grpId="0" animBg="1"/>
      <p:bldP spid="19" grpId="0" animBg="1"/>
      <p:bldP spid="12" grpId="0" animBg="1"/>
      <p:bldP spid="11"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5148064" y="260648"/>
            <a:ext cx="2736304" cy="1477328"/>
          </a:xfrm>
          <a:prstGeom prst="rect">
            <a:avLst/>
          </a:prstGeom>
        </p:spPr>
        <p:txBody>
          <a:bodyPr wrap="square">
            <a:spAutoFit/>
          </a:bodyPr>
          <a:lstStyle/>
          <a:p>
            <a:r>
              <a:rPr lang="es-ES" dirty="0" smtClean="0">
                <a:solidFill>
                  <a:schemeClr val="accent4">
                    <a:lumMod val="75000"/>
                  </a:schemeClr>
                </a:solidFill>
                <a:latin typeface="Century Gothic" pitchFamily="34" charset="0"/>
              </a:rPr>
              <a:t>LAS COMPETENCIAS DIGITALES EN LOS PROCESOS DE PLANIFICACIÓN DIDÁCTICA.</a:t>
            </a:r>
            <a:endParaRPr lang="es-ES" dirty="0">
              <a:solidFill>
                <a:schemeClr val="accent4">
                  <a:lumMod val="75000"/>
                </a:schemeClr>
              </a:solidFill>
              <a:latin typeface="Century Gothic" pitchFamily="34" charset="0"/>
            </a:endParaRPr>
          </a:p>
        </p:txBody>
      </p:sp>
      <p:pic>
        <p:nvPicPr>
          <p:cNvPr id="8"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pic>
        <p:nvPicPr>
          <p:cNvPr id="32" name="Picture 3"/>
          <p:cNvPicPr>
            <a:picLocks noChangeAspect="1" noChangeArrowheads="1"/>
          </p:cNvPicPr>
          <p:nvPr/>
        </p:nvPicPr>
        <p:blipFill>
          <a:blip r:embed="rId3" cstate="print"/>
          <a:srcRect/>
          <a:stretch>
            <a:fillRect/>
          </a:stretch>
        </p:blipFill>
        <p:spPr bwMode="auto">
          <a:xfrm>
            <a:off x="142844" y="1835249"/>
            <a:ext cx="5895975" cy="3609975"/>
          </a:xfrm>
          <a:prstGeom prst="rect">
            <a:avLst/>
          </a:prstGeom>
          <a:noFill/>
          <a:ln w="9525">
            <a:noFill/>
            <a:miter lim="800000"/>
            <a:headEnd/>
            <a:tailEnd/>
          </a:ln>
          <a:effectLst>
            <a:outerShdw blurRad="149987" dist="250190" dir="8460000" algn="ctr">
              <a:srgbClr val="000000">
                <a:alpha val="28000"/>
              </a:srgbClr>
            </a:outerShdw>
          </a:effectLst>
        </p:spPr>
      </p:pic>
      <p:pic>
        <p:nvPicPr>
          <p:cNvPr id="35" name="Picture 4"/>
          <p:cNvPicPr>
            <a:picLocks noChangeAspect="1" noChangeArrowheads="1"/>
          </p:cNvPicPr>
          <p:nvPr/>
        </p:nvPicPr>
        <p:blipFill>
          <a:blip r:embed="rId4" cstate="print"/>
          <a:srcRect/>
          <a:stretch>
            <a:fillRect/>
          </a:stretch>
        </p:blipFill>
        <p:spPr bwMode="auto">
          <a:xfrm>
            <a:off x="1142976" y="2310730"/>
            <a:ext cx="5810250" cy="3638550"/>
          </a:xfrm>
          <a:prstGeom prst="rect">
            <a:avLst/>
          </a:prstGeom>
          <a:noFill/>
          <a:ln w="9525">
            <a:noFill/>
            <a:miter lim="800000"/>
            <a:headEnd/>
            <a:tailEnd/>
          </a:ln>
          <a:effectLst>
            <a:outerShdw blurRad="149987" dist="250190" dir="8460000" algn="ctr">
              <a:srgbClr val="000000">
                <a:alpha val="28000"/>
              </a:srgbClr>
            </a:outerShdw>
          </a:effectLst>
        </p:spPr>
      </p:pic>
      <p:pic>
        <p:nvPicPr>
          <p:cNvPr id="46" name="Picture 5"/>
          <p:cNvPicPr>
            <a:picLocks noChangeAspect="1" noChangeArrowheads="1"/>
          </p:cNvPicPr>
          <p:nvPr/>
        </p:nvPicPr>
        <p:blipFill>
          <a:blip r:embed="rId5" cstate="print"/>
          <a:srcRect/>
          <a:stretch>
            <a:fillRect/>
          </a:stretch>
        </p:blipFill>
        <p:spPr bwMode="auto">
          <a:xfrm>
            <a:off x="2000232" y="2730599"/>
            <a:ext cx="6029325" cy="2714625"/>
          </a:xfrm>
          <a:prstGeom prst="rect">
            <a:avLst/>
          </a:prstGeom>
          <a:noFill/>
          <a:ln w="9525">
            <a:noFill/>
            <a:miter lim="800000"/>
            <a:headEnd/>
            <a:tailEnd/>
          </a:ln>
          <a:effectLst>
            <a:outerShdw blurRad="149987" dist="250190" dir="8460000" algn="ctr">
              <a:srgbClr val="000000">
                <a:alpha val="28000"/>
              </a:srgbClr>
            </a:outerShdw>
          </a:effectLst>
        </p:spPr>
      </p:pic>
      <p:pic>
        <p:nvPicPr>
          <p:cNvPr id="47" name="Picture 6"/>
          <p:cNvPicPr>
            <a:picLocks noChangeAspect="1" noChangeArrowheads="1"/>
          </p:cNvPicPr>
          <p:nvPr/>
        </p:nvPicPr>
        <p:blipFill>
          <a:blip r:embed="rId6" cstate="print"/>
          <a:srcRect/>
          <a:stretch>
            <a:fillRect/>
          </a:stretch>
        </p:blipFill>
        <p:spPr bwMode="auto">
          <a:xfrm>
            <a:off x="3024186" y="3303984"/>
            <a:ext cx="5905500" cy="3581400"/>
          </a:xfrm>
          <a:prstGeom prst="rect">
            <a:avLst/>
          </a:prstGeom>
          <a:noFill/>
          <a:ln w="9525">
            <a:noFill/>
            <a:miter lim="800000"/>
            <a:headEnd/>
            <a:tailEnd/>
          </a:ln>
          <a:effectLst>
            <a:outerShdw blurRad="149987" dist="250190" dir="8460000" algn="ctr">
              <a:srgbClr val="000000">
                <a:alpha val="28000"/>
              </a:srgbClr>
            </a:outerShdw>
          </a:effectLst>
        </p:spPr>
      </p:pic>
      <p:pic>
        <p:nvPicPr>
          <p:cNvPr id="48" name="Picture 7"/>
          <p:cNvPicPr>
            <a:picLocks noChangeAspect="1" noChangeArrowheads="1"/>
          </p:cNvPicPr>
          <p:nvPr/>
        </p:nvPicPr>
        <p:blipFill>
          <a:blip r:embed="rId7" cstate="print"/>
          <a:srcRect/>
          <a:stretch>
            <a:fillRect/>
          </a:stretch>
        </p:blipFill>
        <p:spPr bwMode="auto">
          <a:xfrm>
            <a:off x="2428860" y="4215788"/>
            <a:ext cx="5886450" cy="2647950"/>
          </a:xfrm>
          <a:prstGeom prst="rect">
            <a:avLst/>
          </a:prstGeom>
          <a:noFill/>
          <a:ln w="9525">
            <a:noFill/>
            <a:miter lim="800000"/>
            <a:headEnd/>
            <a:tailEnd/>
          </a:ln>
          <a:effectLst>
            <a:outerShdw blurRad="149987" dist="250190" dir="8460000" algn="ctr">
              <a:srgbClr val="000000">
                <a:alpha val="28000"/>
              </a:srgbClr>
            </a:outerShdw>
          </a:effectLst>
        </p:spPr>
      </p:pic>
      <p:sp>
        <p:nvSpPr>
          <p:cNvPr id="49" name="48 Rectángulo"/>
          <p:cNvSpPr/>
          <p:nvPr/>
        </p:nvSpPr>
        <p:spPr>
          <a:xfrm rot="901173">
            <a:off x="4436255" y="1363050"/>
            <a:ext cx="4849041" cy="1754326"/>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spAutoFit/>
          </a:bodyPr>
          <a:lstStyle/>
          <a:p>
            <a:pPr algn="ctr"/>
            <a:r>
              <a:rPr lang="es-ES"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Propuesta ayuda secuenciación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20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20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fade">
                                      <p:cBhvr>
                                        <p:cTn id="17" dur="2000"/>
                                        <p:tgtEl>
                                          <p:spTgt spid="4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2000"/>
                                        <p:tgtEl>
                                          <p:spTgt spid="4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2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5220072" y="188640"/>
            <a:ext cx="2736304" cy="1477328"/>
          </a:xfrm>
          <a:prstGeom prst="rect">
            <a:avLst/>
          </a:prstGeom>
        </p:spPr>
        <p:txBody>
          <a:bodyPr wrap="square">
            <a:spAutoFit/>
          </a:bodyPr>
          <a:lstStyle/>
          <a:p>
            <a:r>
              <a:rPr lang="es-ES" dirty="0" smtClean="0">
                <a:solidFill>
                  <a:schemeClr val="accent4">
                    <a:lumMod val="75000"/>
                  </a:schemeClr>
                </a:solidFill>
                <a:latin typeface="Century Gothic" pitchFamily="34" charset="0"/>
              </a:rPr>
              <a:t>LAS COMPETENCIAS DIGITALES EN LOS PROCESOS DE PLANIFICACIÓN DIDÁCTICA.</a:t>
            </a:r>
            <a:endParaRPr lang="es-ES" dirty="0">
              <a:solidFill>
                <a:schemeClr val="accent4">
                  <a:lumMod val="75000"/>
                </a:schemeClr>
              </a:solidFill>
              <a:latin typeface="Century Gothic" pitchFamily="34" charset="0"/>
            </a:endParaRPr>
          </a:p>
        </p:txBody>
      </p:sp>
      <p:pic>
        <p:nvPicPr>
          <p:cNvPr id="8"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sp>
        <p:nvSpPr>
          <p:cNvPr id="4" name="3 CuadroTexto"/>
          <p:cNvSpPr txBox="1"/>
          <p:nvPr/>
        </p:nvSpPr>
        <p:spPr>
          <a:xfrm>
            <a:off x="179512" y="2611263"/>
            <a:ext cx="1671638" cy="830263"/>
          </a:xfrm>
          <a:prstGeom prst="rect">
            <a:avLst/>
          </a:prstGeom>
          <a:noFill/>
        </p:spPr>
        <p:txBody>
          <a:bodyPr>
            <a:spAutoFit/>
          </a:bodyPr>
          <a:lstStyle/>
          <a:p>
            <a:pPr algn="ctr" fontAlgn="auto">
              <a:spcBef>
                <a:spcPts val="0"/>
              </a:spcBef>
              <a:spcAft>
                <a:spcPts val="0"/>
              </a:spcAft>
              <a:defRPr/>
            </a:pPr>
            <a:r>
              <a:rPr lang="es-ES_tradnl" sz="1600" dirty="0">
                <a:solidFill>
                  <a:schemeClr val="accent6">
                    <a:lumMod val="75000"/>
                  </a:schemeClr>
                </a:solidFill>
                <a:latin typeface="Century Gothic" pitchFamily="34" charset="0"/>
              </a:rPr>
              <a:t>Enfoques que desarrollan las  competencias</a:t>
            </a:r>
          </a:p>
        </p:txBody>
      </p:sp>
      <p:graphicFrame>
        <p:nvGraphicFramePr>
          <p:cNvPr id="5" name="4 Tabla"/>
          <p:cNvGraphicFramePr>
            <a:graphicFrameLocks noGrp="1"/>
          </p:cNvGraphicFramePr>
          <p:nvPr/>
        </p:nvGraphicFramePr>
        <p:xfrm>
          <a:off x="1851249" y="1962571"/>
          <a:ext cx="7056784" cy="3731274"/>
        </p:xfrm>
        <a:graphic>
          <a:graphicData uri="http://schemas.openxmlformats.org/drawingml/2006/table">
            <a:tbl>
              <a:tblPr firstRow="1" bandRow="1">
                <a:tableStyleId>{5C22544A-7EE6-4342-B048-85BDC9FD1C3A}</a:tableStyleId>
              </a:tblPr>
              <a:tblGrid>
                <a:gridCol w="846814"/>
                <a:gridCol w="2681578"/>
                <a:gridCol w="1764196"/>
                <a:gridCol w="1764196"/>
              </a:tblGrid>
              <a:tr h="625554">
                <a:tc>
                  <a:txBody>
                    <a:bodyPr/>
                    <a:lstStyle/>
                    <a:p>
                      <a:endParaRPr lang="es-ES" sz="1200" dirty="0">
                        <a:solidFill>
                          <a:schemeClr val="tx1"/>
                        </a:solidFill>
                      </a:endParaRPr>
                    </a:p>
                  </a:txBody>
                  <a:tcPr>
                    <a:solidFill>
                      <a:schemeClr val="bg1"/>
                    </a:solidFill>
                  </a:tcPr>
                </a:tc>
                <a:tc>
                  <a:txBody>
                    <a:bodyPr/>
                    <a:lstStyle/>
                    <a:p>
                      <a:pPr algn="ctr"/>
                      <a:r>
                        <a:rPr lang="es-ES_tradnl" sz="1400" dirty="0" smtClean="0">
                          <a:solidFill>
                            <a:schemeClr val="tx1"/>
                          </a:solidFill>
                          <a:latin typeface="Century Gothic" pitchFamily="34" charset="0"/>
                        </a:rPr>
                        <a:t>INTERDICIPLINARIDAD</a:t>
                      </a:r>
                      <a:endParaRPr lang="es-ES" sz="1400" dirty="0">
                        <a:solidFill>
                          <a:schemeClr val="tx1"/>
                        </a:solidFill>
                        <a:latin typeface="Century Gothic" pitchFamily="34" charset="0"/>
                      </a:endParaRPr>
                    </a:p>
                  </a:txBody>
                  <a:tcPr anchor="ctr">
                    <a:solidFill>
                      <a:schemeClr val="accent5">
                        <a:lumMod val="60000"/>
                        <a:lumOff val="40000"/>
                      </a:schemeClr>
                    </a:solidFill>
                  </a:tcPr>
                </a:tc>
                <a:tc>
                  <a:txBody>
                    <a:bodyPr/>
                    <a:lstStyle/>
                    <a:p>
                      <a:pPr algn="ctr"/>
                      <a:r>
                        <a:rPr lang="es-ES_tradnl" sz="1400" dirty="0" smtClean="0">
                          <a:solidFill>
                            <a:schemeClr val="tx1"/>
                          </a:solidFill>
                          <a:latin typeface="Century Gothic" pitchFamily="34" charset="0"/>
                        </a:rPr>
                        <a:t>CENTROS DE INTERES</a:t>
                      </a:r>
                      <a:endParaRPr lang="es-ES" sz="1400" dirty="0">
                        <a:solidFill>
                          <a:schemeClr val="tx1"/>
                        </a:solidFill>
                        <a:latin typeface="Century Gothic" pitchFamily="34" charset="0"/>
                      </a:endParaRPr>
                    </a:p>
                  </a:txBody>
                  <a:tcPr anchor="ctr">
                    <a:solidFill>
                      <a:schemeClr val="accent5">
                        <a:lumMod val="60000"/>
                        <a:lumOff val="40000"/>
                      </a:schemeClr>
                    </a:solidFill>
                  </a:tcPr>
                </a:tc>
                <a:tc>
                  <a:txBody>
                    <a:bodyPr/>
                    <a:lstStyle/>
                    <a:p>
                      <a:pPr algn="ctr"/>
                      <a:r>
                        <a:rPr lang="es-ES_tradnl" sz="1400" dirty="0" smtClean="0">
                          <a:solidFill>
                            <a:schemeClr val="tx1"/>
                          </a:solidFill>
                          <a:latin typeface="Century Gothic" pitchFamily="34" charset="0"/>
                        </a:rPr>
                        <a:t>MÉTODOS</a:t>
                      </a:r>
                      <a:r>
                        <a:rPr lang="es-ES_tradnl" sz="1400" baseline="0" dirty="0" smtClean="0">
                          <a:solidFill>
                            <a:schemeClr val="tx1"/>
                          </a:solidFill>
                          <a:latin typeface="Century Gothic" pitchFamily="34" charset="0"/>
                        </a:rPr>
                        <a:t> DE PROYECTOS</a:t>
                      </a:r>
                      <a:endParaRPr lang="es-ES" sz="1400" dirty="0">
                        <a:solidFill>
                          <a:schemeClr val="tx1"/>
                        </a:solidFill>
                        <a:latin typeface="Century Gothic" pitchFamily="34" charset="0"/>
                      </a:endParaRPr>
                    </a:p>
                  </a:txBody>
                  <a:tcPr anchor="ctr">
                    <a:solidFill>
                      <a:schemeClr val="accent5">
                        <a:lumMod val="60000"/>
                        <a:lumOff val="40000"/>
                      </a:schemeClr>
                    </a:solidFill>
                  </a:tcPr>
                </a:tc>
              </a:tr>
              <a:tr h="1952814">
                <a:tc>
                  <a:txBody>
                    <a:bodyPr/>
                    <a:lstStyle/>
                    <a:p>
                      <a:pPr algn="ctr"/>
                      <a:r>
                        <a:rPr lang="es-ES_tradnl" sz="1400" b="1" dirty="0" smtClean="0">
                          <a:solidFill>
                            <a:schemeClr val="tx1"/>
                          </a:solidFill>
                          <a:latin typeface="Century Gothic" pitchFamily="34" charset="0"/>
                        </a:rPr>
                        <a:t>DESCRIPCIÓN</a:t>
                      </a:r>
                    </a:p>
                  </a:txBody>
                  <a:tcPr vert="vert270" anchor="ctr">
                    <a:solidFill>
                      <a:schemeClr val="accent5">
                        <a:lumMod val="60000"/>
                        <a:lumOff val="40000"/>
                      </a:schemeClr>
                    </a:solidFill>
                  </a:tcPr>
                </a:tc>
                <a:tc>
                  <a:txBody>
                    <a:bodyPr/>
                    <a:lstStyle/>
                    <a:p>
                      <a:r>
                        <a:rPr lang="es-ES_tradnl" sz="1400" smtClean="0">
                          <a:solidFill>
                            <a:schemeClr val="tx1"/>
                          </a:solidFill>
                          <a:latin typeface="Century Gothic" pitchFamily="34" charset="0"/>
                        </a:rPr>
                        <a:t>-Elaboración colectiva y coordinada de contenidos.</a:t>
                      </a:r>
                    </a:p>
                    <a:p>
                      <a:r>
                        <a:rPr lang="es-ES_tradnl" sz="1400" smtClean="0">
                          <a:solidFill>
                            <a:schemeClr val="tx1"/>
                          </a:solidFill>
                          <a:latin typeface="Century Gothic" pitchFamily="34" charset="0"/>
                        </a:rPr>
                        <a:t>-Sincronización</a:t>
                      </a:r>
                      <a:r>
                        <a:rPr lang="es-ES_tradnl" sz="1400" baseline="0" smtClean="0">
                          <a:solidFill>
                            <a:schemeClr val="tx1"/>
                          </a:solidFill>
                          <a:latin typeface="Century Gothic" pitchFamily="34" charset="0"/>
                        </a:rPr>
                        <a:t> de perspectivas y distribución.</a:t>
                      </a:r>
                    </a:p>
                    <a:p>
                      <a:r>
                        <a:rPr lang="es-ES_tradnl" sz="1400" baseline="0" smtClean="0">
                          <a:solidFill>
                            <a:schemeClr val="tx1"/>
                          </a:solidFill>
                          <a:latin typeface="Century Gothic" pitchFamily="34" charset="0"/>
                        </a:rPr>
                        <a:t>-Secuenciación.</a:t>
                      </a:r>
                    </a:p>
                    <a:p>
                      <a:r>
                        <a:rPr lang="es-ES_tradnl" sz="1400" baseline="0" smtClean="0">
                          <a:solidFill>
                            <a:schemeClr val="tx1"/>
                          </a:solidFill>
                          <a:latin typeface="Century Gothic" pitchFamily="34" charset="0"/>
                        </a:rPr>
                        <a:t>-Interconexión entre las áreas: enfoque de resolución  de problemas multidisciplinares</a:t>
                      </a:r>
                      <a:endParaRPr lang="es-ES_tradnl" sz="1400" dirty="0" smtClean="0">
                        <a:solidFill>
                          <a:schemeClr val="tx1"/>
                        </a:solidFill>
                        <a:latin typeface="Century Gothic" pitchFamily="34" charset="0"/>
                      </a:endParaRPr>
                    </a:p>
                  </a:txBody>
                  <a:tcPr>
                    <a:solidFill>
                      <a:schemeClr val="accent1">
                        <a:lumMod val="20000"/>
                        <a:lumOff val="80000"/>
                      </a:schemeClr>
                    </a:solidFill>
                  </a:tcPr>
                </a:tc>
                <a:tc>
                  <a:txBody>
                    <a:bodyPr/>
                    <a:lstStyle/>
                    <a:p>
                      <a:r>
                        <a:rPr lang="es-ES_tradnl" sz="1400" dirty="0" smtClean="0">
                          <a:solidFill>
                            <a:schemeClr val="tx1"/>
                          </a:solidFill>
                          <a:latin typeface="Century Gothic" pitchFamily="34" charset="0"/>
                        </a:rPr>
                        <a:t>-Programa</a:t>
                      </a:r>
                      <a:r>
                        <a:rPr lang="es-ES_tradnl" sz="1400" baseline="0" dirty="0" smtClean="0">
                          <a:solidFill>
                            <a:schemeClr val="tx1"/>
                          </a:solidFill>
                          <a:latin typeface="Century Gothic" pitchFamily="34" charset="0"/>
                        </a:rPr>
                        <a:t>ción didáctico unitario basado en centros de interés.</a:t>
                      </a:r>
                      <a:endParaRPr lang="es-ES" sz="1400" dirty="0">
                        <a:solidFill>
                          <a:schemeClr val="tx1"/>
                        </a:solidFill>
                        <a:latin typeface="Century Gothic" pitchFamily="34" charset="0"/>
                      </a:endParaRPr>
                    </a:p>
                  </a:txBody>
                  <a:tcPr>
                    <a:solidFill>
                      <a:schemeClr val="accent1">
                        <a:lumMod val="20000"/>
                        <a:lumOff val="80000"/>
                      </a:schemeClr>
                    </a:solidFill>
                  </a:tcPr>
                </a:tc>
                <a:tc>
                  <a:txBody>
                    <a:bodyPr/>
                    <a:lstStyle/>
                    <a:p>
                      <a:r>
                        <a:rPr lang="es-ES_tradnl" sz="1400" dirty="0" smtClean="0">
                          <a:solidFill>
                            <a:schemeClr val="tx1"/>
                          </a:solidFill>
                          <a:latin typeface="Century Gothic" pitchFamily="34" charset="0"/>
                        </a:rPr>
                        <a:t>-Centrado en la solución de problemas</a:t>
                      </a:r>
                      <a:r>
                        <a:rPr lang="es-ES_tradnl" sz="1400" baseline="0" dirty="0" smtClean="0">
                          <a:solidFill>
                            <a:schemeClr val="tx1"/>
                          </a:solidFill>
                          <a:latin typeface="Century Gothic" pitchFamily="34" charset="0"/>
                        </a:rPr>
                        <a:t>  reales y prácticos centrados en ejes didácticos</a:t>
                      </a:r>
                      <a:endParaRPr lang="es-ES" sz="1400" dirty="0">
                        <a:solidFill>
                          <a:schemeClr val="tx1"/>
                        </a:solidFill>
                        <a:latin typeface="Century Gothic" pitchFamily="34" charset="0"/>
                      </a:endParaRPr>
                    </a:p>
                  </a:txBody>
                  <a:tcPr>
                    <a:solidFill>
                      <a:schemeClr val="accent1">
                        <a:lumMod val="20000"/>
                        <a:lumOff val="80000"/>
                      </a:schemeClr>
                    </a:solidFill>
                  </a:tcPr>
                </a:tc>
              </a:tr>
              <a:tr h="1094040">
                <a:tc>
                  <a:txBody>
                    <a:bodyPr/>
                    <a:lstStyle/>
                    <a:p>
                      <a:pPr algn="ctr"/>
                      <a:r>
                        <a:rPr lang="es-ES_tradnl" sz="1400" b="1" dirty="0" smtClean="0">
                          <a:solidFill>
                            <a:schemeClr val="tx1"/>
                          </a:solidFill>
                          <a:latin typeface="Century Gothic" pitchFamily="34" charset="0"/>
                        </a:rPr>
                        <a:t>CRITERIOS</a:t>
                      </a:r>
                    </a:p>
                  </a:txBody>
                  <a:tcPr vert="vert270" anchor="ctr">
                    <a:solidFill>
                      <a:schemeClr val="accent5">
                        <a:lumMod val="60000"/>
                        <a:lumOff val="40000"/>
                      </a:schemeClr>
                    </a:solidFill>
                  </a:tcPr>
                </a:tc>
                <a:tc gridSpan="3">
                  <a:txBody>
                    <a:bodyPr/>
                    <a:lstStyle/>
                    <a:p>
                      <a:r>
                        <a:rPr lang="es-ES_tradnl" sz="1400" dirty="0" smtClean="0">
                          <a:solidFill>
                            <a:schemeClr val="tx1"/>
                          </a:solidFill>
                          <a:latin typeface="Century Gothic" pitchFamily="34" charset="0"/>
                        </a:rPr>
                        <a:t>-Aplicación en un  contexto</a:t>
                      </a:r>
                      <a:r>
                        <a:rPr lang="es-ES_tradnl" sz="1400" baseline="0" dirty="0" smtClean="0">
                          <a:solidFill>
                            <a:schemeClr val="tx1"/>
                          </a:solidFill>
                          <a:latin typeface="Century Gothic" pitchFamily="34" charset="0"/>
                        </a:rPr>
                        <a:t> personal</a:t>
                      </a:r>
                    </a:p>
                    <a:p>
                      <a:r>
                        <a:rPr lang="es-ES_tradnl" sz="1400" baseline="0" dirty="0" smtClean="0">
                          <a:solidFill>
                            <a:schemeClr val="tx1"/>
                          </a:solidFill>
                          <a:latin typeface="Century Gothic" pitchFamily="34" charset="0"/>
                        </a:rPr>
                        <a:t>-Basado en la resolución de problemas y situaciones</a:t>
                      </a:r>
                      <a:endParaRPr lang="es-ES" sz="1400" dirty="0">
                        <a:solidFill>
                          <a:schemeClr val="tx1"/>
                        </a:solidFill>
                        <a:latin typeface="Century Gothic" pitchFamily="34" charset="0"/>
                      </a:endParaRPr>
                    </a:p>
                  </a:txBody>
                  <a:tcPr anchor="ctr">
                    <a:solidFill>
                      <a:schemeClr val="accent1">
                        <a:lumMod val="20000"/>
                        <a:lumOff val="80000"/>
                      </a:schemeClr>
                    </a:solidFill>
                  </a:tcPr>
                </a:tc>
                <a:tc hMerge="1">
                  <a:txBody>
                    <a:bodyPr/>
                    <a:lstStyle/>
                    <a:p>
                      <a:endParaRPr lang="es-ES" dirty="0">
                        <a:latin typeface="Arial Narrow" pitchFamily="34" charset="0"/>
                      </a:endParaRPr>
                    </a:p>
                  </a:txBody>
                  <a:tcPr>
                    <a:solidFill>
                      <a:srgbClr val="D6EDBD"/>
                    </a:solidFill>
                  </a:tcPr>
                </a:tc>
                <a:tc hMerge="1">
                  <a:txBody>
                    <a:bodyPr/>
                    <a:lstStyle/>
                    <a:p>
                      <a:endParaRPr lang="es-ES" dirty="0">
                        <a:latin typeface="Arial Narrow" pitchFamily="34" charset="0"/>
                      </a:endParaRPr>
                    </a:p>
                  </a:txBody>
                  <a:tcPr>
                    <a:solidFill>
                      <a:srgbClr val="D6EDBD"/>
                    </a:solidFill>
                  </a:tcPr>
                </a:tc>
              </a:tr>
            </a:tbl>
          </a:graphicData>
        </a:graphic>
      </p:graphicFrame>
      <p:sp>
        <p:nvSpPr>
          <p:cNvPr id="6" name="5 CuadroTexto"/>
          <p:cNvSpPr txBox="1">
            <a:spLocks noChangeArrowheads="1"/>
          </p:cNvSpPr>
          <p:nvPr/>
        </p:nvSpPr>
        <p:spPr bwMode="auto">
          <a:xfrm>
            <a:off x="1384425" y="5964063"/>
            <a:ext cx="7808912" cy="261938"/>
          </a:xfrm>
          <a:prstGeom prst="rect">
            <a:avLst/>
          </a:prstGeom>
          <a:noFill/>
          <a:ln w="9525">
            <a:noFill/>
            <a:miter lim="800000"/>
            <a:headEnd/>
            <a:tailEnd/>
          </a:ln>
        </p:spPr>
        <p:txBody>
          <a:bodyPr>
            <a:spAutoFit/>
          </a:bodyPr>
          <a:lstStyle/>
          <a:p>
            <a:r>
              <a:rPr lang="es-ES_tradnl" sz="1100">
                <a:latin typeface="Century Gothic" pitchFamily="34" charset="0"/>
              </a:rPr>
              <a:t>Modelo Pedagógico CAIT(Constructivo,Autoregulado,Interactivo y Tecnológico). Jesús Beltrán Llera</a:t>
            </a:r>
            <a:endParaRPr lang="es-ES" sz="1100">
              <a:latin typeface="Century Gothic" pitchFamily="34" charset="0"/>
            </a:endParaRPr>
          </a:p>
        </p:txBody>
      </p:sp>
      <p:sp>
        <p:nvSpPr>
          <p:cNvPr id="9" name="8 CuadroTexto"/>
          <p:cNvSpPr txBox="1">
            <a:spLocks noChangeArrowheads="1"/>
          </p:cNvSpPr>
          <p:nvPr/>
        </p:nvSpPr>
        <p:spPr bwMode="auto">
          <a:xfrm>
            <a:off x="1384425" y="6119638"/>
            <a:ext cx="6667500" cy="261938"/>
          </a:xfrm>
          <a:prstGeom prst="rect">
            <a:avLst/>
          </a:prstGeom>
          <a:noFill/>
          <a:ln w="9525">
            <a:noFill/>
            <a:miter lim="800000"/>
            <a:headEnd/>
            <a:tailEnd/>
          </a:ln>
        </p:spPr>
        <p:txBody>
          <a:bodyPr>
            <a:spAutoFit/>
          </a:bodyPr>
          <a:lstStyle/>
          <a:p>
            <a:r>
              <a:rPr lang="es-ES_tradnl" sz="1100">
                <a:latin typeface="Century Gothic" pitchFamily="34" charset="0"/>
              </a:rPr>
              <a:t>Modelo Gavilan(Problema-búsqueda-análisis-síntesis).</a:t>
            </a:r>
            <a:r>
              <a:rPr lang="es-ES" sz="1100">
                <a:latin typeface="Century Gothic" pitchFamily="34" charset="0"/>
              </a:rPr>
              <a:t> Fundación Gabriel Piedrahita</a:t>
            </a:r>
            <a:r>
              <a:rPr lang="es-ES_tradnl" sz="1100">
                <a:latin typeface="Century Gothic" pitchFamily="34" charset="0"/>
              </a:rPr>
              <a:t> </a:t>
            </a:r>
            <a:endParaRPr lang="es-ES" sz="1100">
              <a:latin typeface="Century Gothic" pitchFamily="34" charset="0"/>
            </a:endParaRPr>
          </a:p>
        </p:txBody>
      </p:sp>
      <p:sp>
        <p:nvSpPr>
          <p:cNvPr id="10" name="9 CuadroTexto"/>
          <p:cNvSpPr txBox="1">
            <a:spLocks noChangeArrowheads="1"/>
          </p:cNvSpPr>
          <p:nvPr/>
        </p:nvSpPr>
        <p:spPr bwMode="auto">
          <a:xfrm>
            <a:off x="1384425" y="6264101"/>
            <a:ext cx="7534275" cy="261937"/>
          </a:xfrm>
          <a:prstGeom prst="rect">
            <a:avLst/>
          </a:prstGeom>
          <a:noFill/>
          <a:ln w="9525">
            <a:noFill/>
            <a:miter lim="800000"/>
            <a:headEnd/>
            <a:tailEnd/>
          </a:ln>
        </p:spPr>
        <p:txBody>
          <a:bodyPr>
            <a:spAutoFit/>
          </a:bodyPr>
          <a:lstStyle/>
          <a:p>
            <a:r>
              <a:rPr lang="es-ES_tradnl" sz="1100">
                <a:latin typeface="Century Gothic" pitchFamily="34" charset="0"/>
              </a:rPr>
              <a:t>Modelo BIG6 (Competencia en el manejo de la Información).</a:t>
            </a:r>
            <a:r>
              <a:rPr lang="de-DE" sz="1100">
                <a:latin typeface="Century Gothic" pitchFamily="34" charset="0"/>
              </a:rPr>
              <a:t> Michael Eisenberg y Bob Berkowitz</a:t>
            </a:r>
            <a:endParaRPr lang="es-ES" sz="1100">
              <a:latin typeface="Century Gothic" pitchFamily="34" charset="0"/>
            </a:endParaRPr>
          </a:p>
        </p:txBody>
      </p:sp>
      <p:sp>
        <p:nvSpPr>
          <p:cNvPr id="11" name="10 CuadroTexto"/>
          <p:cNvSpPr txBox="1">
            <a:spLocks noChangeArrowheads="1"/>
          </p:cNvSpPr>
          <p:nvPr/>
        </p:nvSpPr>
        <p:spPr bwMode="auto">
          <a:xfrm>
            <a:off x="1384425" y="6453336"/>
            <a:ext cx="8470900" cy="261938"/>
          </a:xfrm>
          <a:prstGeom prst="rect">
            <a:avLst/>
          </a:prstGeom>
          <a:noFill/>
          <a:ln w="9525">
            <a:noFill/>
            <a:miter lim="800000"/>
            <a:headEnd/>
            <a:tailEnd/>
          </a:ln>
        </p:spPr>
        <p:txBody>
          <a:bodyPr>
            <a:spAutoFit/>
          </a:bodyPr>
          <a:lstStyle/>
          <a:p>
            <a:r>
              <a:rPr lang="es-ES_tradnl" sz="1100" dirty="0">
                <a:latin typeface="Century Gothic" pitchFamily="34" charset="0"/>
              </a:rPr>
              <a:t>Modelo </a:t>
            </a:r>
            <a:r>
              <a:rPr lang="es-ES_tradnl" sz="1100" dirty="0" err="1">
                <a:latin typeface="Century Gothic" pitchFamily="34" charset="0"/>
              </a:rPr>
              <a:t>Kuhlthau</a:t>
            </a:r>
            <a:r>
              <a:rPr lang="es-ES_tradnl" sz="1100" dirty="0">
                <a:latin typeface="Century Gothic" pitchFamily="34" charset="0"/>
              </a:rPr>
              <a:t> (Siete pasos para proyecto informativo ).</a:t>
            </a:r>
            <a:r>
              <a:rPr lang="de-DE" sz="1100" dirty="0">
                <a:latin typeface="Century Gothic" pitchFamily="34" charset="0"/>
              </a:rPr>
              <a:t> </a:t>
            </a:r>
            <a:r>
              <a:rPr lang="es-ES" sz="1100" dirty="0">
                <a:latin typeface="Century Gothic" pitchFamily="34" charset="0"/>
              </a:rPr>
              <a:t>Carol </a:t>
            </a:r>
            <a:r>
              <a:rPr lang="es-ES" sz="1100" dirty="0" err="1">
                <a:latin typeface="Century Gothic" pitchFamily="34" charset="0"/>
              </a:rPr>
              <a:t>Kuhltau</a:t>
            </a:r>
            <a:endParaRPr lang="es-ES" sz="1100" dirty="0">
              <a:latin typeface="Century Gothic"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9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1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6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8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1"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5220072" y="188640"/>
            <a:ext cx="2736304" cy="1477328"/>
          </a:xfrm>
          <a:prstGeom prst="rect">
            <a:avLst/>
          </a:prstGeom>
        </p:spPr>
        <p:txBody>
          <a:bodyPr wrap="square">
            <a:spAutoFit/>
          </a:bodyPr>
          <a:lstStyle/>
          <a:p>
            <a:r>
              <a:rPr lang="es-ES" dirty="0" smtClean="0">
                <a:solidFill>
                  <a:schemeClr val="accent4">
                    <a:lumMod val="75000"/>
                  </a:schemeClr>
                </a:solidFill>
                <a:latin typeface="Century Gothic" pitchFamily="34" charset="0"/>
              </a:rPr>
              <a:t>LAS COMPETENCIAS DIGITALES EN LOS PROCESOS DE PLANIFICACIÓN DIDÁCTICA.</a:t>
            </a:r>
            <a:endParaRPr lang="es-ES" dirty="0">
              <a:solidFill>
                <a:schemeClr val="accent4">
                  <a:lumMod val="75000"/>
                </a:schemeClr>
              </a:solidFill>
              <a:latin typeface="Century Gothic" pitchFamily="34" charset="0"/>
            </a:endParaRPr>
          </a:p>
        </p:txBody>
      </p:sp>
      <p:pic>
        <p:nvPicPr>
          <p:cNvPr id="8"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sp>
        <p:nvSpPr>
          <p:cNvPr id="12" name="AutoShape 18"/>
          <p:cNvSpPr>
            <a:spLocks noChangeArrowheads="1"/>
          </p:cNvSpPr>
          <p:nvPr/>
        </p:nvSpPr>
        <p:spPr bwMode="auto">
          <a:xfrm>
            <a:off x="3590925" y="3929509"/>
            <a:ext cx="366713" cy="593725"/>
          </a:xfrm>
          <a:prstGeom prst="downArrow">
            <a:avLst>
              <a:gd name="adj1" fmla="val 50000"/>
              <a:gd name="adj2" fmla="val 125000"/>
            </a:avLst>
          </a:prstGeom>
          <a:solidFill>
            <a:schemeClr val="accent3">
              <a:lumMod val="60000"/>
              <a:lumOff val="40000"/>
            </a:schemeClr>
          </a:solidFill>
          <a:ln w="9525">
            <a:noFill/>
            <a:miter lim="800000"/>
            <a:headEnd/>
            <a:tailEnd/>
          </a:ln>
          <a:effectLst/>
        </p:spPr>
        <p:txBody>
          <a:bodyPr wrap="none" anchor="ctr">
            <a:spAutoFit/>
          </a:bodyPr>
          <a:lstStyle/>
          <a:p>
            <a:pPr>
              <a:defRPr/>
            </a:pPr>
            <a:endParaRPr lang="es-ES">
              <a:solidFill>
                <a:schemeClr val="bg1"/>
              </a:solidFill>
              <a:latin typeface="Arial" charset="0"/>
              <a:cs typeface="Arial" charset="0"/>
            </a:endParaRPr>
          </a:p>
        </p:txBody>
      </p:sp>
      <p:sp>
        <p:nvSpPr>
          <p:cNvPr id="13" name="Text Box 19"/>
          <p:cNvSpPr txBox="1">
            <a:spLocks noChangeArrowheads="1"/>
          </p:cNvSpPr>
          <p:nvPr/>
        </p:nvSpPr>
        <p:spPr bwMode="auto">
          <a:xfrm>
            <a:off x="352414" y="3438458"/>
            <a:ext cx="8426870" cy="369332"/>
          </a:xfrm>
          <a:prstGeom prst="rect">
            <a:avLst/>
          </a:prstGeom>
          <a:solidFill>
            <a:schemeClr val="accent6">
              <a:lumMod val="75000"/>
            </a:schemeClr>
          </a:solid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a:spcBef>
                <a:spcPct val="50000"/>
              </a:spcBef>
              <a:defRPr/>
            </a:pPr>
            <a:r>
              <a:rPr lang="es-ES_tradnl" dirty="0">
                <a:solidFill>
                  <a:schemeClr val="bg1"/>
                </a:solidFill>
                <a:latin typeface="Arial" charset="0"/>
                <a:cs typeface="Arial" charset="0"/>
              </a:rPr>
              <a:t>Proyecto Educativo</a:t>
            </a:r>
            <a:endParaRPr lang="es-ES" dirty="0">
              <a:solidFill>
                <a:schemeClr val="bg1"/>
              </a:solidFill>
              <a:latin typeface="Arial" charset="0"/>
              <a:cs typeface="Arial" charset="0"/>
            </a:endParaRPr>
          </a:p>
        </p:txBody>
      </p:sp>
      <p:sp>
        <p:nvSpPr>
          <p:cNvPr id="14" name="Text Box 21"/>
          <p:cNvSpPr txBox="1">
            <a:spLocks noChangeArrowheads="1"/>
          </p:cNvSpPr>
          <p:nvPr/>
        </p:nvSpPr>
        <p:spPr bwMode="auto">
          <a:xfrm>
            <a:off x="4860032" y="4437112"/>
            <a:ext cx="3276600" cy="369332"/>
          </a:xfrm>
          <a:prstGeom prst="rect">
            <a:avLst/>
          </a:prstGeom>
          <a:solidFill>
            <a:schemeClr val="accent3">
              <a:lumMod val="75000"/>
            </a:schemeClr>
          </a:solid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spAutoFit/>
          </a:bodyPr>
          <a:lstStyle/>
          <a:p>
            <a:pPr algn="ctr">
              <a:spcBef>
                <a:spcPct val="50000"/>
              </a:spcBef>
              <a:defRPr/>
            </a:pPr>
            <a:r>
              <a:rPr lang="es-ES_tradnl" dirty="0">
                <a:solidFill>
                  <a:schemeClr val="bg1"/>
                </a:solidFill>
                <a:latin typeface="Arial" charset="0"/>
                <a:cs typeface="Arial" charset="0"/>
              </a:rPr>
              <a:t>Programación didáctica</a:t>
            </a:r>
            <a:endParaRPr lang="es-ES" dirty="0">
              <a:solidFill>
                <a:schemeClr val="bg1"/>
              </a:solidFill>
              <a:latin typeface="Arial" charset="0"/>
              <a:cs typeface="Arial" charset="0"/>
            </a:endParaRPr>
          </a:p>
        </p:txBody>
      </p:sp>
      <p:sp>
        <p:nvSpPr>
          <p:cNvPr id="15" name="AutoShape 22"/>
          <p:cNvSpPr>
            <a:spLocks noChangeArrowheads="1"/>
          </p:cNvSpPr>
          <p:nvPr/>
        </p:nvSpPr>
        <p:spPr bwMode="auto">
          <a:xfrm>
            <a:off x="4139952" y="4293096"/>
            <a:ext cx="533400" cy="733425"/>
          </a:xfrm>
          <a:prstGeom prst="leftRightArrow">
            <a:avLst>
              <a:gd name="adj1" fmla="val 50000"/>
              <a:gd name="adj2" fmla="val 35000"/>
            </a:avLst>
          </a:prstGeom>
          <a:solidFill>
            <a:schemeClr val="accent3">
              <a:lumMod val="60000"/>
              <a:lumOff val="40000"/>
            </a:schemeClr>
          </a:solidFill>
          <a:ln w="9525">
            <a:noFill/>
            <a:miter lim="800000"/>
            <a:headEnd/>
            <a:tailEnd/>
          </a:ln>
          <a:effectLst/>
        </p:spPr>
        <p:txBody>
          <a:bodyPr anchor="ctr">
            <a:spAutoFit/>
          </a:bodyPr>
          <a:lstStyle/>
          <a:p>
            <a:pPr>
              <a:defRPr/>
            </a:pPr>
            <a:endParaRPr lang="es-ES">
              <a:solidFill>
                <a:schemeClr val="bg1"/>
              </a:solidFill>
              <a:latin typeface="Arial" charset="0"/>
              <a:cs typeface="Arial" charset="0"/>
            </a:endParaRPr>
          </a:p>
        </p:txBody>
      </p:sp>
      <p:sp>
        <p:nvSpPr>
          <p:cNvPr id="16" name="AutoShape 23"/>
          <p:cNvSpPr>
            <a:spLocks noChangeArrowheads="1"/>
          </p:cNvSpPr>
          <p:nvPr/>
        </p:nvSpPr>
        <p:spPr bwMode="auto">
          <a:xfrm>
            <a:off x="2371725" y="3929509"/>
            <a:ext cx="457200" cy="419100"/>
          </a:xfrm>
          <a:prstGeom prst="downArrow">
            <a:avLst>
              <a:gd name="adj1" fmla="val 50000"/>
              <a:gd name="adj2" fmla="val 25000"/>
            </a:avLst>
          </a:prstGeom>
          <a:solidFill>
            <a:schemeClr val="accent3">
              <a:lumMod val="60000"/>
              <a:lumOff val="40000"/>
            </a:schemeClr>
          </a:solidFill>
          <a:ln w="9525">
            <a:noFill/>
            <a:miter lim="800000"/>
            <a:headEnd/>
            <a:tailEnd/>
          </a:ln>
          <a:effectLst/>
        </p:spPr>
        <p:txBody>
          <a:bodyPr anchor="ctr">
            <a:spAutoFit/>
          </a:bodyPr>
          <a:lstStyle/>
          <a:p>
            <a:pPr>
              <a:defRPr/>
            </a:pPr>
            <a:endParaRPr lang="es-ES">
              <a:solidFill>
                <a:schemeClr val="bg1"/>
              </a:solidFill>
              <a:latin typeface="Arial" charset="0"/>
              <a:cs typeface="Arial" charset="0"/>
            </a:endParaRPr>
          </a:p>
        </p:txBody>
      </p:sp>
      <p:sp>
        <p:nvSpPr>
          <p:cNvPr id="17" name="AutoShape 24"/>
          <p:cNvSpPr>
            <a:spLocks noChangeArrowheads="1"/>
          </p:cNvSpPr>
          <p:nvPr/>
        </p:nvSpPr>
        <p:spPr bwMode="auto">
          <a:xfrm>
            <a:off x="6181725" y="3929509"/>
            <a:ext cx="457200" cy="419100"/>
          </a:xfrm>
          <a:prstGeom prst="downArrow">
            <a:avLst>
              <a:gd name="adj1" fmla="val 50000"/>
              <a:gd name="adj2" fmla="val 25000"/>
            </a:avLst>
          </a:prstGeom>
          <a:solidFill>
            <a:schemeClr val="accent3">
              <a:lumMod val="60000"/>
              <a:lumOff val="40000"/>
            </a:schemeClr>
          </a:solidFill>
          <a:ln w="9525">
            <a:noFill/>
            <a:miter lim="800000"/>
            <a:headEnd/>
            <a:tailEnd/>
          </a:ln>
          <a:effectLst/>
        </p:spPr>
        <p:txBody>
          <a:bodyPr anchor="ctr">
            <a:spAutoFit/>
          </a:bodyPr>
          <a:lstStyle/>
          <a:p>
            <a:pPr>
              <a:defRPr/>
            </a:pPr>
            <a:endParaRPr lang="es-ES">
              <a:solidFill>
                <a:schemeClr val="bg1"/>
              </a:solidFill>
              <a:latin typeface="Arial" charset="0"/>
              <a:cs typeface="Arial" charset="0"/>
            </a:endParaRPr>
          </a:p>
        </p:txBody>
      </p:sp>
      <p:sp>
        <p:nvSpPr>
          <p:cNvPr id="18" name="AutoShape 25"/>
          <p:cNvSpPr>
            <a:spLocks noChangeArrowheads="1"/>
          </p:cNvSpPr>
          <p:nvPr/>
        </p:nvSpPr>
        <p:spPr bwMode="auto">
          <a:xfrm rot="10800000" flipH="1">
            <a:off x="2447925" y="4867722"/>
            <a:ext cx="685800" cy="1247775"/>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3">
              <a:lumMod val="60000"/>
              <a:lumOff val="40000"/>
            </a:schemeClr>
          </a:solidFill>
          <a:ln w="9525">
            <a:noFill/>
            <a:miter lim="800000"/>
            <a:headEnd/>
            <a:tailEnd/>
          </a:ln>
          <a:effectLst/>
        </p:spPr>
        <p:txBody>
          <a:bodyPr anchor="ctr">
            <a:spAutoFit/>
          </a:bodyPr>
          <a:lstStyle/>
          <a:p>
            <a:pPr>
              <a:defRPr/>
            </a:pPr>
            <a:endParaRPr lang="es-ES">
              <a:solidFill>
                <a:schemeClr val="bg1"/>
              </a:solidFill>
              <a:latin typeface="Arial" charset="0"/>
              <a:cs typeface="Arial" charset="0"/>
            </a:endParaRPr>
          </a:p>
        </p:txBody>
      </p:sp>
      <p:sp>
        <p:nvSpPr>
          <p:cNvPr id="19" name="Text Box 26"/>
          <p:cNvSpPr txBox="1">
            <a:spLocks noChangeArrowheads="1"/>
          </p:cNvSpPr>
          <p:nvPr/>
        </p:nvSpPr>
        <p:spPr bwMode="auto">
          <a:xfrm>
            <a:off x="3209900" y="5453530"/>
            <a:ext cx="1676400" cy="646331"/>
          </a:xfrm>
          <a:prstGeom prst="rect">
            <a:avLst/>
          </a:prstGeom>
          <a:solidFill>
            <a:schemeClr val="accent3">
              <a:lumMod val="75000"/>
            </a:schemeClr>
          </a:solid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spAutoFit/>
          </a:bodyPr>
          <a:lstStyle/>
          <a:p>
            <a:pPr algn="ctr">
              <a:spcBef>
                <a:spcPct val="50000"/>
              </a:spcBef>
              <a:defRPr/>
            </a:pPr>
            <a:r>
              <a:rPr lang="es-ES_tradnl" dirty="0">
                <a:solidFill>
                  <a:schemeClr val="bg1"/>
                </a:solidFill>
                <a:latin typeface="Arial" charset="0"/>
                <a:cs typeface="Arial" charset="0"/>
              </a:rPr>
              <a:t>Plan General Anual</a:t>
            </a:r>
            <a:endParaRPr lang="es-ES" dirty="0">
              <a:solidFill>
                <a:schemeClr val="bg1"/>
              </a:solidFill>
              <a:latin typeface="Arial" charset="0"/>
              <a:cs typeface="Arial" charset="0"/>
            </a:endParaRPr>
          </a:p>
        </p:txBody>
      </p:sp>
      <p:sp>
        <p:nvSpPr>
          <p:cNvPr id="20" name="Text Box 27"/>
          <p:cNvSpPr txBox="1">
            <a:spLocks noChangeArrowheads="1"/>
          </p:cNvSpPr>
          <p:nvPr/>
        </p:nvSpPr>
        <p:spPr bwMode="auto">
          <a:xfrm>
            <a:off x="5220072" y="5589240"/>
            <a:ext cx="2590800" cy="369332"/>
          </a:xfrm>
          <a:prstGeom prst="rect">
            <a:avLst/>
          </a:prstGeom>
          <a:solidFill>
            <a:schemeClr val="accent3">
              <a:lumMod val="75000"/>
            </a:schemeClr>
          </a:solid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spAutoFit/>
          </a:bodyPr>
          <a:lstStyle/>
          <a:p>
            <a:pPr algn="ctr">
              <a:spcBef>
                <a:spcPct val="50000"/>
              </a:spcBef>
              <a:defRPr/>
            </a:pPr>
            <a:r>
              <a:rPr lang="es-ES_tradnl" dirty="0" smtClean="0">
                <a:solidFill>
                  <a:schemeClr val="bg1"/>
                </a:solidFill>
                <a:latin typeface="Arial" charset="0"/>
                <a:cs typeface="Arial" charset="0"/>
              </a:rPr>
              <a:t>Aula</a:t>
            </a:r>
            <a:endParaRPr lang="es-ES" dirty="0">
              <a:solidFill>
                <a:schemeClr val="bg1"/>
              </a:solidFill>
              <a:latin typeface="Arial" charset="0"/>
              <a:cs typeface="Arial" charset="0"/>
            </a:endParaRPr>
          </a:p>
        </p:txBody>
      </p:sp>
      <p:sp>
        <p:nvSpPr>
          <p:cNvPr id="22" name="Text Box 20"/>
          <p:cNvSpPr txBox="1">
            <a:spLocks noChangeArrowheads="1"/>
          </p:cNvSpPr>
          <p:nvPr/>
        </p:nvSpPr>
        <p:spPr bwMode="auto">
          <a:xfrm>
            <a:off x="1228700" y="4386730"/>
            <a:ext cx="2819400" cy="369332"/>
          </a:xfrm>
          <a:prstGeom prst="rect">
            <a:avLst/>
          </a:prstGeom>
          <a:solidFill>
            <a:srgbClr val="FFC000"/>
          </a:solid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spAutoFit/>
          </a:bodyPr>
          <a:lstStyle/>
          <a:p>
            <a:pPr algn="ctr">
              <a:spcBef>
                <a:spcPct val="50000"/>
              </a:spcBef>
              <a:defRPr/>
            </a:pPr>
            <a:r>
              <a:rPr lang="es-ES_tradnl" b="1" dirty="0">
                <a:latin typeface="Arial" charset="0"/>
                <a:cs typeface="Arial" charset="0"/>
              </a:rPr>
              <a:t>Plan TIC</a:t>
            </a:r>
            <a:endParaRPr lang="es-ES" b="1" dirty="0">
              <a:latin typeface="Arial" charset="0"/>
              <a:cs typeface="Arial" charset="0"/>
            </a:endParaRPr>
          </a:p>
        </p:txBody>
      </p:sp>
      <p:sp>
        <p:nvSpPr>
          <p:cNvPr id="23" name="AutoShape 30"/>
          <p:cNvSpPr>
            <a:spLocks/>
          </p:cNvSpPr>
          <p:nvPr/>
        </p:nvSpPr>
        <p:spPr bwMode="auto">
          <a:xfrm rot="5400000">
            <a:off x="4475206" y="-1009569"/>
            <a:ext cx="152400" cy="8455756"/>
          </a:xfrm>
          <a:prstGeom prst="leftBracket">
            <a:avLst>
              <a:gd name="adj" fmla="val 379167"/>
            </a:avLst>
          </a:prstGeom>
          <a:solidFill>
            <a:srgbClr val="C5EC80"/>
          </a:solidFill>
          <a:ln w="9525">
            <a:solidFill>
              <a:srgbClr val="FFFFFF"/>
            </a:solidFill>
            <a:round/>
            <a:headEnd/>
            <a:tailEnd/>
          </a:ln>
          <a:effectLst/>
        </p:spPr>
        <p:txBody>
          <a:bodyPr wrap="none" anchor="ctr"/>
          <a:lstStyle/>
          <a:p>
            <a:pPr>
              <a:defRPr/>
            </a:pPr>
            <a:endParaRPr lang="es-ES">
              <a:solidFill>
                <a:schemeClr val="bg1"/>
              </a:solidFill>
              <a:latin typeface="Arial" charset="0"/>
              <a:cs typeface="Arial" charset="0"/>
            </a:endParaRPr>
          </a:p>
        </p:txBody>
      </p:sp>
      <p:sp>
        <p:nvSpPr>
          <p:cNvPr id="24" name="23 Redondear rectángulo de esquina diagonal"/>
          <p:cNvSpPr/>
          <p:nvPr/>
        </p:nvSpPr>
        <p:spPr>
          <a:xfrm>
            <a:off x="323528" y="1891943"/>
            <a:ext cx="2546322" cy="1143008"/>
          </a:xfrm>
          <a:prstGeom prst="round2DiagRect">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defRPr/>
            </a:pPr>
            <a:r>
              <a:rPr lang="es-ES" sz="1400" dirty="0">
                <a:solidFill>
                  <a:schemeClr val="bg1"/>
                </a:solidFill>
                <a:latin typeface="Century Gothic" pitchFamily="34" charset="0"/>
              </a:rPr>
              <a:t>Identidad del centro</a:t>
            </a:r>
            <a:br>
              <a:rPr lang="es-ES" sz="1400" dirty="0">
                <a:solidFill>
                  <a:schemeClr val="bg1"/>
                </a:solidFill>
                <a:latin typeface="Century Gothic" pitchFamily="34" charset="0"/>
              </a:rPr>
            </a:br>
            <a:r>
              <a:rPr lang="es-ES" sz="1400" dirty="0">
                <a:solidFill>
                  <a:schemeClr val="bg1"/>
                </a:solidFill>
                <a:latin typeface="Century Gothic" pitchFamily="34" charset="0"/>
              </a:rPr>
              <a:t>Estilo didáctico</a:t>
            </a:r>
            <a:br>
              <a:rPr lang="es-ES" sz="1400" dirty="0">
                <a:solidFill>
                  <a:schemeClr val="bg1"/>
                </a:solidFill>
                <a:latin typeface="Century Gothic" pitchFamily="34" charset="0"/>
              </a:rPr>
            </a:br>
            <a:r>
              <a:rPr lang="es-ES" sz="1400" dirty="0">
                <a:solidFill>
                  <a:schemeClr val="bg1"/>
                </a:solidFill>
                <a:latin typeface="Century Gothic" pitchFamily="34" charset="0"/>
              </a:rPr>
              <a:t>Modelo gestión institucional</a:t>
            </a:r>
          </a:p>
        </p:txBody>
      </p:sp>
      <p:sp>
        <p:nvSpPr>
          <p:cNvPr id="25" name="24 Redondear rectángulo de esquina diagonal"/>
          <p:cNvSpPr/>
          <p:nvPr/>
        </p:nvSpPr>
        <p:spPr>
          <a:xfrm>
            <a:off x="2984279" y="1891943"/>
            <a:ext cx="2819142" cy="1071570"/>
          </a:xfrm>
          <a:prstGeom prst="round2Diag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defRPr/>
            </a:pPr>
            <a:r>
              <a:rPr lang="es-ES" sz="1400" dirty="0">
                <a:solidFill>
                  <a:schemeClr val="bg1"/>
                </a:solidFill>
                <a:latin typeface="Century Gothic" pitchFamily="34" charset="0"/>
              </a:rPr>
              <a:t>Objetivos </a:t>
            </a:r>
            <a:br>
              <a:rPr lang="es-ES" sz="1400" dirty="0">
                <a:solidFill>
                  <a:schemeClr val="bg1"/>
                </a:solidFill>
                <a:latin typeface="Century Gothic" pitchFamily="34" charset="0"/>
              </a:rPr>
            </a:br>
            <a:r>
              <a:rPr lang="es-ES" sz="1400" dirty="0">
                <a:solidFill>
                  <a:schemeClr val="bg1"/>
                </a:solidFill>
                <a:latin typeface="Century Gothic" pitchFamily="34" charset="0"/>
              </a:rPr>
              <a:t>Pedagógicos y didácticos</a:t>
            </a:r>
            <a:br>
              <a:rPr lang="es-ES" sz="1400" dirty="0">
                <a:solidFill>
                  <a:schemeClr val="bg1"/>
                </a:solidFill>
                <a:latin typeface="Century Gothic" pitchFamily="34" charset="0"/>
              </a:rPr>
            </a:br>
            <a:r>
              <a:rPr lang="es-ES" sz="1400" dirty="0">
                <a:solidFill>
                  <a:schemeClr val="bg1"/>
                </a:solidFill>
                <a:latin typeface="Century Gothic" pitchFamily="34" charset="0"/>
              </a:rPr>
              <a:t>Económicos y administrativos</a:t>
            </a:r>
            <a:br>
              <a:rPr lang="es-ES" sz="1400" dirty="0">
                <a:solidFill>
                  <a:schemeClr val="bg1"/>
                </a:solidFill>
                <a:latin typeface="Century Gothic" pitchFamily="34" charset="0"/>
              </a:rPr>
            </a:br>
            <a:r>
              <a:rPr lang="es-ES" sz="1400" dirty="0">
                <a:solidFill>
                  <a:schemeClr val="bg1"/>
                </a:solidFill>
                <a:latin typeface="Century Gothic" pitchFamily="34" charset="0"/>
              </a:rPr>
              <a:t>Servicios e institucionales</a:t>
            </a:r>
          </a:p>
        </p:txBody>
      </p:sp>
      <p:sp>
        <p:nvSpPr>
          <p:cNvPr id="26" name="25 Redondear rectángulo de esquina diagonal"/>
          <p:cNvSpPr/>
          <p:nvPr/>
        </p:nvSpPr>
        <p:spPr>
          <a:xfrm>
            <a:off x="5960142" y="1844824"/>
            <a:ext cx="2819142" cy="1071570"/>
          </a:xfrm>
          <a:prstGeom prst="round2DiagRect">
            <a:avLst/>
          </a:prstGeom>
          <a:solidFill>
            <a:schemeClr val="accent1">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defRPr/>
            </a:pPr>
            <a:r>
              <a:rPr lang="es-ES" sz="1400" dirty="0">
                <a:solidFill>
                  <a:schemeClr val="bg1"/>
                </a:solidFill>
                <a:latin typeface="Century Gothic" pitchFamily="34" charset="0"/>
              </a:rPr>
              <a:t>Aspectos orgánicos</a:t>
            </a:r>
            <a:br>
              <a:rPr lang="es-ES" sz="1400" dirty="0">
                <a:solidFill>
                  <a:schemeClr val="bg1"/>
                </a:solidFill>
                <a:latin typeface="Century Gothic" pitchFamily="34" charset="0"/>
              </a:rPr>
            </a:br>
            <a:r>
              <a:rPr lang="es-ES" sz="1400" dirty="0">
                <a:solidFill>
                  <a:schemeClr val="bg1"/>
                </a:solidFill>
                <a:latin typeface="Century Gothic" pitchFamily="34" charset="0"/>
              </a:rPr>
              <a:t>Funciones</a:t>
            </a:r>
            <a:br>
              <a:rPr lang="es-ES" sz="1400" dirty="0">
                <a:solidFill>
                  <a:schemeClr val="bg1"/>
                </a:solidFill>
                <a:latin typeface="Century Gothic" pitchFamily="34" charset="0"/>
              </a:rPr>
            </a:br>
            <a:r>
              <a:rPr lang="es-ES" sz="1400" dirty="0" err="1">
                <a:solidFill>
                  <a:schemeClr val="bg1"/>
                </a:solidFill>
                <a:latin typeface="Century Gothic" pitchFamily="34" charset="0"/>
              </a:rPr>
              <a:t>Normativización</a:t>
            </a:r>
            <a:r>
              <a:rPr lang="es-ES" sz="1400" dirty="0">
                <a:solidFill>
                  <a:schemeClr val="bg1"/>
                </a:solidFill>
                <a:latin typeface="Century Gothic" pitchFamily="34" charset="0"/>
              </a:rPr>
              <a:t/>
            </a:r>
            <a:br>
              <a:rPr lang="es-ES" sz="1400" dirty="0">
                <a:solidFill>
                  <a:schemeClr val="bg1"/>
                </a:solidFill>
                <a:latin typeface="Century Gothic" pitchFamily="34" charset="0"/>
              </a:rPr>
            </a:br>
            <a:r>
              <a:rPr lang="es-ES" sz="1400" dirty="0">
                <a:solidFill>
                  <a:schemeClr val="bg1"/>
                </a:solidFill>
                <a:latin typeface="Century Gothic" pitchFamily="34" charset="0"/>
              </a:rPr>
              <a:t>Regulación de utilización</a:t>
            </a:r>
          </a:p>
        </p:txBody>
      </p:sp>
      <p:grpSp>
        <p:nvGrpSpPr>
          <p:cNvPr id="29" name="28 Grupo"/>
          <p:cNvGrpSpPr/>
          <p:nvPr/>
        </p:nvGrpSpPr>
        <p:grpSpPr>
          <a:xfrm>
            <a:off x="539552" y="3861048"/>
            <a:ext cx="8352928" cy="2498794"/>
            <a:chOff x="539552" y="3861048"/>
            <a:chExt cx="8136904" cy="2498794"/>
          </a:xfrm>
        </p:grpSpPr>
        <p:sp>
          <p:nvSpPr>
            <p:cNvPr id="27" name="26 Rectángulo redondeado"/>
            <p:cNvSpPr/>
            <p:nvPr/>
          </p:nvSpPr>
          <p:spPr>
            <a:xfrm>
              <a:off x="539552" y="3861048"/>
              <a:ext cx="8136904" cy="230425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8" name="27 CuadroTexto"/>
            <p:cNvSpPr txBox="1"/>
            <p:nvPr/>
          </p:nvSpPr>
          <p:spPr>
            <a:xfrm>
              <a:off x="5004048" y="6021288"/>
              <a:ext cx="3348224" cy="338554"/>
            </a:xfrm>
            <a:prstGeom prst="rect">
              <a:avLst/>
            </a:prstGeom>
            <a:solidFill>
              <a:schemeClr val="bg1"/>
            </a:solidFill>
          </p:spPr>
          <p:txBody>
            <a:bodyPr wrap="none" rtlCol="0">
              <a:spAutoFit/>
            </a:bodyPr>
            <a:lstStyle/>
            <a:p>
              <a:r>
                <a:rPr lang="es-ES" sz="1600" dirty="0" smtClean="0"/>
                <a:t>CONTEXTO TECNOLÓGICO-DIDÁCTICO</a:t>
              </a:r>
              <a:endParaRPr lang="es-ES" sz="1600" dirty="0"/>
            </a:p>
          </p:txBody>
        </p:sp>
      </p:grpSp>
      <p:sp>
        <p:nvSpPr>
          <p:cNvPr id="21" name="AutoShape 28"/>
          <p:cNvSpPr>
            <a:spLocks noChangeArrowheads="1"/>
          </p:cNvSpPr>
          <p:nvPr/>
        </p:nvSpPr>
        <p:spPr bwMode="auto">
          <a:xfrm>
            <a:off x="6181725" y="4920109"/>
            <a:ext cx="457200" cy="419100"/>
          </a:xfrm>
          <a:prstGeom prst="downArrow">
            <a:avLst>
              <a:gd name="adj1" fmla="val 50000"/>
              <a:gd name="adj2" fmla="val 25000"/>
            </a:avLst>
          </a:prstGeom>
          <a:solidFill>
            <a:schemeClr val="accent3">
              <a:lumMod val="60000"/>
              <a:lumOff val="40000"/>
            </a:schemeClr>
          </a:solidFill>
          <a:ln w="9525">
            <a:noFill/>
            <a:miter lim="800000"/>
            <a:headEnd/>
            <a:tailEnd/>
          </a:ln>
          <a:effectLst/>
        </p:spPr>
        <p:txBody>
          <a:bodyPr anchor="ctr">
            <a:spAutoFit/>
          </a:bodyPr>
          <a:lstStyle/>
          <a:p>
            <a:pPr>
              <a:defRPr/>
            </a:pPr>
            <a:endParaRPr lang="es-ES">
              <a:solidFill>
                <a:schemeClr val="bg1"/>
              </a:solidFill>
              <a:latin typeface="Arial" charset="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7" presetClass="entr" presetSubtype="1"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ppt_x</p:attrName>
                                        </p:attrNameLst>
                                      </p:cBhvr>
                                      <p:tavLst>
                                        <p:tav tm="0">
                                          <p:val>
                                            <p:strVal val="#ppt_x"/>
                                          </p:val>
                                        </p:tav>
                                        <p:tav tm="100000">
                                          <p:val>
                                            <p:strVal val="#ppt_x"/>
                                          </p:val>
                                        </p:tav>
                                      </p:tavLst>
                                    </p:anim>
                                    <p:anim calcmode="lin" valueType="num">
                                      <p:cBhvr>
                                        <p:cTn id="12" dur="500" fill="hold"/>
                                        <p:tgtEl>
                                          <p:spTgt spid="16"/>
                                        </p:tgtEl>
                                        <p:attrNameLst>
                                          <p:attrName>ppt_y</p:attrName>
                                        </p:attrNameLst>
                                      </p:cBhvr>
                                      <p:tavLst>
                                        <p:tav tm="0">
                                          <p:val>
                                            <p:strVal val="#ppt_y-#ppt_h/2"/>
                                          </p:val>
                                        </p:tav>
                                        <p:tav tm="100000">
                                          <p:val>
                                            <p:strVal val="#ppt_y"/>
                                          </p:val>
                                        </p:tav>
                                      </p:tavLst>
                                    </p:anim>
                                    <p:anim calcmode="lin" valueType="num">
                                      <p:cBhvr>
                                        <p:cTn id="13" dur="500" fill="hold"/>
                                        <p:tgtEl>
                                          <p:spTgt spid="16"/>
                                        </p:tgtEl>
                                        <p:attrNameLst>
                                          <p:attrName>ppt_w</p:attrName>
                                        </p:attrNameLst>
                                      </p:cBhvr>
                                      <p:tavLst>
                                        <p:tav tm="0">
                                          <p:val>
                                            <p:strVal val="#ppt_w"/>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ppt_x</p:attrName>
                                        </p:attrNameLst>
                                      </p:cBhvr>
                                      <p:tavLst>
                                        <p:tav tm="0">
                                          <p:val>
                                            <p:strVal val="#ppt_x"/>
                                          </p:val>
                                        </p:tav>
                                        <p:tav tm="100000">
                                          <p:val>
                                            <p:strVal val="#ppt_x"/>
                                          </p:val>
                                        </p:tav>
                                      </p:tavLst>
                                    </p:anim>
                                    <p:anim calcmode="lin" valueType="num">
                                      <p:cBhvr>
                                        <p:cTn id="20" dur="500" fill="hold"/>
                                        <p:tgtEl>
                                          <p:spTgt spid="17"/>
                                        </p:tgtEl>
                                        <p:attrNameLst>
                                          <p:attrName>ppt_y</p:attrName>
                                        </p:attrNameLst>
                                      </p:cBhvr>
                                      <p:tavLst>
                                        <p:tav tm="0">
                                          <p:val>
                                            <p:strVal val="#ppt_y-#ppt_h/2"/>
                                          </p:val>
                                        </p:tav>
                                        <p:tav tm="100000">
                                          <p:val>
                                            <p:strVal val="#ppt_y"/>
                                          </p:val>
                                        </p:tav>
                                      </p:tavLst>
                                    </p:anim>
                                    <p:anim calcmode="lin" valueType="num">
                                      <p:cBhvr>
                                        <p:cTn id="21" dur="500" fill="hold"/>
                                        <p:tgtEl>
                                          <p:spTgt spid="17"/>
                                        </p:tgtEl>
                                        <p:attrNameLst>
                                          <p:attrName>ppt_w</p:attrName>
                                        </p:attrNameLst>
                                      </p:cBhvr>
                                      <p:tavLst>
                                        <p:tav tm="0">
                                          <p:val>
                                            <p:strVal val="#ppt_w"/>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499"/>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7" presetClass="entr" presetSubtype="1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strVal val="#ppt_h"/>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ID="17" presetClass="entr" presetSubtype="8" fill="hold" nodeType="click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p:cTn id="41" dur="500" fill="hold"/>
                                        <p:tgtEl>
                                          <p:spTgt spid="18"/>
                                        </p:tgtEl>
                                        <p:attrNameLst>
                                          <p:attrName>ppt_x</p:attrName>
                                        </p:attrNameLst>
                                      </p:cBhvr>
                                      <p:tavLst>
                                        <p:tav tm="0">
                                          <p:val>
                                            <p:strVal val="#ppt_x-#ppt_w/2"/>
                                          </p:val>
                                        </p:tav>
                                        <p:tav tm="100000">
                                          <p:val>
                                            <p:strVal val="#ppt_x"/>
                                          </p:val>
                                        </p:tav>
                                      </p:tavLst>
                                    </p:anim>
                                    <p:anim calcmode="lin" valueType="num">
                                      <p:cBhvr>
                                        <p:cTn id="42" dur="500" fill="hold"/>
                                        <p:tgtEl>
                                          <p:spTgt spid="18"/>
                                        </p:tgtEl>
                                        <p:attrNameLst>
                                          <p:attrName>ppt_y</p:attrName>
                                        </p:attrNameLst>
                                      </p:cBhvr>
                                      <p:tavLst>
                                        <p:tav tm="0">
                                          <p:val>
                                            <p:strVal val="#ppt_y"/>
                                          </p:val>
                                        </p:tav>
                                        <p:tav tm="100000">
                                          <p:val>
                                            <p:strVal val="#ppt_y"/>
                                          </p:val>
                                        </p:tav>
                                      </p:tavLst>
                                    </p:anim>
                                    <p:anim calcmode="lin" valueType="num">
                                      <p:cBhvr>
                                        <p:cTn id="43" dur="500" fill="hold"/>
                                        <p:tgtEl>
                                          <p:spTgt spid="18"/>
                                        </p:tgtEl>
                                        <p:attrNameLst>
                                          <p:attrName>ppt_w</p:attrName>
                                        </p:attrNameLst>
                                      </p:cBhvr>
                                      <p:tavLst>
                                        <p:tav tm="0">
                                          <p:val>
                                            <p:fltVal val="0"/>
                                          </p:val>
                                        </p:tav>
                                        <p:tav tm="100000">
                                          <p:val>
                                            <p:strVal val="#ppt_w"/>
                                          </p:val>
                                        </p:tav>
                                      </p:tavLst>
                                    </p:anim>
                                    <p:anim calcmode="lin" valueType="num">
                                      <p:cBhvr>
                                        <p:cTn id="44" dur="500" fill="hold"/>
                                        <p:tgtEl>
                                          <p:spTgt spid="18"/>
                                        </p:tgtEl>
                                        <p:attrNameLst>
                                          <p:attrName>ppt_h</p:attrName>
                                        </p:attrNameLst>
                                      </p:cBhvr>
                                      <p:tavLst>
                                        <p:tav tm="0">
                                          <p:val>
                                            <p:strVal val="#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17" presetClass="entr" presetSubtype="1"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500" fill="hold"/>
                                        <p:tgtEl>
                                          <p:spTgt spid="12"/>
                                        </p:tgtEl>
                                        <p:attrNameLst>
                                          <p:attrName>ppt_x</p:attrName>
                                        </p:attrNameLst>
                                      </p:cBhvr>
                                      <p:tavLst>
                                        <p:tav tm="0">
                                          <p:val>
                                            <p:strVal val="#ppt_x"/>
                                          </p:val>
                                        </p:tav>
                                        <p:tav tm="100000">
                                          <p:val>
                                            <p:strVal val="#ppt_x"/>
                                          </p:val>
                                        </p:tav>
                                      </p:tavLst>
                                    </p:anim>
                                    <p:anim calcmode="lin" valueType="num">
                                      <p:cBhvr>
                                        <p:cTn id="50" dur="500" fill="hold"/>
                                        <p:tgtEl>
                                          <p:spTgt spid="12"/>
                                        </p:tgtEl>
                                        <p:attrNameLst>
                                          <p:attrName>ppt_y</p:attrName>
                                        </p:attrNameLst>
                                      </p:cBhvr>
                                      <p:tavLst>
                                        <p:tav tm="0">
                                          <p:val>
                                            <p:strVal val="#ppt_y-#ppt_h/2"/>
                                          </p:val>
                                        </p:tav>
                                        <p:tav tm="100000">
                                          <p:val>
                                            <p:strVal val="#ppt_y"/>
                                          </p:val>
                                        </p:tav>
                                      </p:tavLst>
                                    </p:anim>
                                    <p:anim calcmode="lin" valueType="num">
                                      <p:cBhvr>
                                        <p:cTn id="51" dur="500" fill="hold"/>
                                        <p:tgtEl>
                                          <p:spTgt spid="12"/>
                                        </p:tgtEl>
                                        <p:attrNameLst>
                                          <p:attrName>ppt_w</p:attrName>
                                        </p:attrNameLst>
                                      </p:cBhvr>
                                      <p:tavLst>
                                        <p:tav tm="0">
                                          <p:val>
                                            <p:strVal val="#ppt_w"/>
                                          </p:val>
                                        </p:tav>
                                        <p:tav tm="100000">
                                          <p:val>
                                            <p:strVal val="#ppt_w"/>
                                          </p:val>
                                        </p:tav>
                                      </p:tavLst>
                                    </p:anim>
                                    <p:anim calcmode="lin" valueType="num">
                                      <p:cBhvr>
                                        <p:cTn id="52"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499"/>
                                          </p:stCondLst>
                                        </p:cTn>
                                        <p:tgtEl>
                                          <p:spTgt spid="19"/>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7" presetClass="entr" presetSubtype="1" fill="hold" grpId="0" nodeType="click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ppt_x</p:attrName>
                                        </p:attrNameLst>
                                      </p:cBhvr>
                                      <p:tavLst>
                                        <p:tav tm="0">
                                          <p:val>
                                            <p:strVal val="#ppt_x"/>
                                          </p:val>
                                        </p:tav>
                                        <p:tav tm="100000">
                                          <p:val>
                                            <p:strVal val="#ppt_x"/>
                                          </p:val>
                                        </p:tav>
                                      </p:tavLst>
                                    </p:anim>
                                    <p:anim calcmode="lin" valueType="num">
                                      <p:cBhvr>
                                        <p:cTn id="62" dur="500" fill="hold"/>
                                        <p:tgtEl>
                                          <p:spTgt spid="21"/>
                                        </p:tgtEl>
                                        <p:attrNameLst>
                                          <p:attrName>ppt_y</p:attrName>
                                        </p:attrNameLst>
                                      </p:cBhvr>
                                      <p:tavLst>
                                        <p:tav tm="0">
                                          <p:val>
                                            <p:strVal val="#ppt_y-#ppt_h/2"/>
                                          </p:val>
                                        </p:tav>
                                        <p:tav tm="100000">
                                          <p:val>
                                            <p:strVal val="#ppt_y"/>
                                          </p:val>
                                        </p:tav>
                                      </p:tavLst>
                                    </p:anim>
                                    <p:anim calcmode="lin" valueType="num">
                                      <p:cBhvr>
                                        <p:cTn id="63" dur="500" fill="hold"/>
                                        <p:tgtEl>
                                          <p:spTgt spid="21"/>
                                        </p:tgtEl>
                                        <p:attrNameLst>
                                          <p:attrName>ppt_w</p:attrName>
                                        </p:attrNameLst>
                                      </p:cBhvr>
                                      <p:tavLst>
                                        <p:tav tm="0">
                                          <p:val>
                                            <p:strVal val="#ppt_w"/>
                                          </p:val>
                                        </p:tav>
                                        <p:tav tm="100000">
                                          <p:val>
                                            <p:strVal val="#ppt_w"/>
                                          </p:val>
                                        </p:tav>
                                      </p:tavLst>
                                    </p:anim>
                                    <p:anim calcmode="lin" valueType="num">
                                      <p:cBhvr>
                                        <p:cTn id="64" dur="500" fill="hold"/>
                                        <p:tgtEl>
                                          <p:spTgt spid="21"/>
                                        </p:tgtEl>
                                        <p:attrNameLst>
                                          <p:attrName>ppt_h</p:attrName>
                                        </p:attrNameLst>
                                      </p:cBhvr>
                                      <p:tavLst>
                                        <p:tav tm="0">
                                          <p:val>
                                            <p:fltVal val="0"/>
                                          </p:val>
                                        </p:tav>
                                        <p:tav tm="100000">
                                          <p:val>
                                            <p:strVal val="#ppt_h"/>
                                          </p:val>
                                        </p:tav>
                                      </p:tavLst>
                                    </p:anim>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499"/>
                                          </p:stCondLst>
                                        </p:cTn>
                                        <p:tgtEl>
                                          <p:spTgt spid="20"/>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fade">
                                      <p:cBhvr>
                                        <p:cTn id="73" dur="2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P spid="16" grpId="0" animBg="1"/>
      <p:bldP spid="17" grpId="0" animBg="1"/>
      <p:bldP spid="21"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41 Rectángulo"/>
          <p:cNvSpPr>
            <a:spLocks noChangeArrowheads="1"/>
          </p:cNvSpPr>
          <p:nvPr/>
        </p:nvSpPr>
        <p:spPr bwMode="auto">
          <a:xfrm>
            <a:off x="3000364" y="2857496"/>
            <a:ext cx="5786438" cy="2308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a:buFont typeface="Arial" pitchFamily="34" charset="0"/>
              <a:buChar char="•"/>
            </a:pPr>
            <a:r>
              <a:rPr lang="es-ES" b="0" i="1" dirty="0" smtClean="0"/>
              <a:t> Integración, aplicación, fomento y uso innovador de las tecnologías de la información y comunicación en el marco de  desarrollo de la actividad de los centros docentes.</a:t>
            </a:r>
          </a:p>
          <a:p>
            <a:pPr algn="just">
              <a:buFont typeface="Arial" pitchFamily="34" charset="0"/>
              <a:buChar char="•"/>
            </a:pPr>
            <a:endParaRPr lang="es-ES" b="0" i="1" dirty="0" smtClean="0"/>
          </a:p>
          <a:p>
            <a:pPr algn="just">
              <a:buFont typeface="Arial" pitchFamily="34" charset="0"/>
              <a:buChar char="•"/>
            </a:pPr>
            <a:r>
              <a:rPr lang="es-ES" i="1" dirty="0" smtClean="0"/>
              <a:t> Herramienta didáctica en los procesos de enseñanza-aprendizaje.</a:t>
            </a:r>
          </a:p>
          <a:p>
            <a:pPr algn="just"/>
            <a:endParaRPr lang="es-ES" i="1" dirty="0" smtClean="0"/>
          </a:p>
          <a:p>
            <a:pPr algn="just">
              <a:buFont typeface="Arial" pitchFamily="34" charset="0"/>
              <a:buChar char="•"/>
            </a:pPr>
            <a:r>
              <a:rPr lang="es-ES" b="0" i="1" dirty="0" smtClean="0"/>
              <a:t> Desarrollo de estrategias de gestión y administración.</a:t>
            </a:r>
          </a:p>
        </p:txBody>
      </p:sp>
      <p:sp>
        <p:nvSpPr>
          <p:cNvPr id="22" name="21 Rectángulo"/>
          <p:cNvSpPr/>
          <p:nvPr/>
        </p:nvSpPr>
        <p:spPr>
          <a:xfrm>
            <a:off x="500063" y="2996952"/>
            <a:ext cx="2357437" cy="35718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t>CONTEXTUALIZADO</a:t>
            </a:r>
          </a:p>
        </p:txBody>
      </p:sp>
      <p:sp>
        <p:nvSpPr>
          <p:cNvPr id="23" name="22 Rectángulo"/>
          <p:cNvSpPr/>
          <p:nvPr/>
        </p:nvSpPr>
        <p:spPr>
          <a:xfrm>
            <a:off x="500063" y="3425577"/>
            <a:ext cx="2357437" cy="35718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smtClean="0"/>
              <a:t>ADAPTABLE</a:t>
            </a:r>
            <a:endParaRPr lang="es-ES" dirty="0"/>
          </a:p>
        </p:txBody>
      </p:sp>
      <p:sp>
        <p:nvSpPr>
          <p:cNvPr id="24" name="23 Rectángulo"/>
          <p:cNvSpPr/>
          <p:nvPr/>
        </p:nvSpPr>
        <p:spPr>
          <a:xfrm>
            <a:off x="500063" y="3854202"/>
            <a:ext cx="2357437" cy="35718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smtClean="0"/>
              <a:t>ACORDADO</a:t>
            </a:r>
            <a:endParaRPr lang="es-ES" dirty="0"/>
          </a:p>
        </p:txBody>
      </p:sp>
      <p:sp>
        <p:nvSpPr>
          <p:cNvPr id="25" name="24 Rectángulo"/>
          <p:cNvSpPr/>
          <p:nvPr/>
        </p:nvSpPr>
        <p:spPr>
          <a:xfrm>
            <a:off x="500063" y="4282827"/>
            <a:ext cx="2357437" cy="35718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smtClean="0"/>
              <a:t>ORGANIZADO</a:t>
            </a:r>
            <a:endParaRPr lang="es-ES" dirty="0"/>
          </a:p>
        </p:txBody>
      </p:sp>
      <p:sp>
        <p:nvSpPr>
          <p:cNvPr id="26" name="25 Rectángulo"/>
          <p:cNvSpPr/>
          <p:nvPr/>
        </p:nvSpPr>
        <p:spPr>
          <a:xfrm>
            <a:off x="500063" y="4711452"/>
            <a:ext cx="2357437" cy="35718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t>COORDINADO</a:t>
            </a:r>
          </a:p>
        </p:txBody>
      </p:sp>
      <p:sp>
        <p:nvSpPr>
          <p:cNvPr id="11" name="10 Rectángulo"/>
          <p:cNvSpPr/>
          <p:nvPr/>
        </p:nvSpPr>
        <p:spPr>
          <a:xfrm>
            <a:off x="5220072" y="188640"/>
            <a:ext cx="2736304" cy="1477328"/>
          </a:xfrm>
          <a:prstGeom prst="rect">
            <a:avLst/>
          </a:prstGeom>
        </p:spPr>
        <p:txBody>
          <a:bodyPr wrap="square">
            <a:spAutoFit/>
          </a:bodyPr>
          <a:lstStyle/>
          <a:p>
            <a:r>
              <a:rPr lang="es-ES" dirty="0" smtClean="0">
                <a:solidFill>
                  <a:schemeClr val="accent4">
                    <a:lumMod val="75000"/>
                  </a:schemeClr>
                </a:solidFill>
                <a:latin typeface="Century Gothic" pitchFamily="34" charset="0"/>
              </a:rPr>
              <a:t>LAS COMPETENCIAS DIGITALES EN LOS PROCESOS DE PLANIFICACIÓN DIDÁCTICA.</a:t>
            </a:r>
            <a:endParaRPr lang="es-ES" dirty="0">
              <a:solidFill>
                <a:schemeClr val="accent4">
                  <a:lumMod val="75000"/>
                </a:schemeClr>
              </a:solidFill>
              <a:latin typeface="Century Gothic" pitchFamily="34" charset="0"/>
            </a:endParaRPr>
          </a:p>
        </p:txBody>
      </p:sp>
      <p:pic>
        <p:nvPicPr>
          <p:cNvPr id="12" name="Picture 13"/>
          <p:cNvPicPr>
            <a:picLocks noChangeAspect="1" noChangeArrowheads="1"/>
          </p:cNvPicPr>
          <p:nvPr/>
        </p:nvPicPr>
        <p:blipFill>
          <a:blip r:embed="rId3" cstate="print"/>
          <a:srcRect t="19452" b="33157"/>
          <a:stretch>
            <a:fillRect/>
          </a:stretch>
        </p:blipFill>
        <p:spPr bwMode="auto">
          <a:xfrm>
            <a:off x="0" y="188640"/>
            <a:ext cx="5057775" cy="1512168"/>
          </a:xfrm>
          <a:prstGeom prst="rect">
            <a:avLst/>
          </a:prstGeom>
          <a:noFill/>
          <a:ln w="9525">
            <a:noFill/>
            <a:miter lim="800000"/>
            <a:headEnd/>
            <a:tailEnd/>
          </a:ln>
        </p:spPr>
      </p:pic>
      <p:sp>
        <p:nvSpPr>
          <p:cNvPr id="13" name="Text Box 20"/>
          <p:cNvSpPr txBox="1">
            <a:spLocks noChangeArrowheads="1"/>
          </p:cNvSpPr>
          <p:nvPr/>
        </p:nvSpPr>
        <p:spPr bwMode="auto">
          <a:xfrm>
            <a:off x="395536" y="2204864"/>
            <a:ext cx="8352928" cy="369332"/>
          </a:xfrm>
          <a:prstGeom prst="rect">
            <a:avLst/>
          </a:prstGeom>
          <a:solidFill>
            <a:srgbClr val="FFC000"/>
          </a:solid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a:spcBef>
                <a:spcPct val="50000"/>
              </a:spcBef>
              <a:defRPr/>
            </a:pPr>
            <a:r>
              <a:rPr lang="es-ES_tradnl" b="1" dirty="0">
                <a:latin typeface="Arial" charset="0"/>
                <a:cs typeface="Arial" charset="0"/>
              </a:rPr>
              <a:t>Plan TIC</a:t>
            </a:r>
            <a:endParaRPr lang="es-ES" b="1" dirty="0">
              <a:latin typeface="Arial" charset="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20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20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20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20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20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20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499"/>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animBg="1"/>
      <p:bldP spid="23" grpId="0" animBg="1"/>
      <p:bldP spid="24" grpId="0" animBg="1"/>
      <p:bldP spid="25" grpId="0" animBg="1"/>
      <p:bldP spid="26"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3"/>
          <p:cNvPicPr>
            <a:picLocks noChangeAspect="1" noChangeArrowheads="1"/>
          </p:cNvPicPr>
          <p:nvPr/>
        </p:nvPicPr>
        <p:blipFill>
          <a:blip r:embed="rId3" cstate="print"/>
          <a:srcRect t="19452" b="33157"/>
          <a:stretch>
            <a:fillRect/>
          </a:stretch>
        </p:blipFill>
        <p:spPr bwMode="auto">
          <a:xfrm>
            <a:off x="0" y="188640"/>
            <a:ext cx="5057775" cy="1512168"/>
          </a:xfrm>
          <a:prstGeom prst="rect">
            <a:avLst/>
          </a:prstGeom>
          <a:noFill/>
          <a:ln w="9525">
            <a:noFill/>
            <a:miter lim="800000"/>
            <a:headEnd/>
            <a:tailEnd/>
          </a:ln>
        </p:spPr>
      </p:pic>
      <p:grpSp>
        <p:nvGrpSpPr>
          <p:cNvPr id="14" name="13 Grupo"/>
          <p:cNvGrpSpPr/>
          <p:nvPr/>
        </p:nvGrpSpPr>
        <p:grpSpPr>
          <a:xfrm>
            <a:off x="683568" y="3645024"/>
            <a:ext cx="8172399" cy="707886"/>
            <a:chOff x="1571605" y="5840183"/>
            <a:chExt cx="6430559" cy="707886"/>
          </a:xfrm>
        </p:grpSpPr>
        <p:sp>
          <p:nvSpPr>
            <p:cNvPr id="15" name="14 CuadroTexto"/>
            <p:cNvSpPr txBox="1"/>
            <p:nvPr/>
          </p:nvSpPr>
          <p:spPr>
            <a:xfrm>
              <a:off x="1715620" y="5840183"/>
              <a:ext cx="6286544" cy="707886"/>
            </a:xfrm>
            <a:prstGeom prst="rect">
              <a:avLst/>
            </a:prstGeom>
            <a:noFill/>
          </p:spPr>
          <p:txBody>
            <a:bodyPr wrap="square" rtlCol="0">
              <a:spAutoFit/>
            </a:bodyPr>
            <a:lstStyle/>
            <a:p>
              <a:r>
                <a:rPr lang="es-ES" sz="2000" dirty="0" smtClean="0">
                  <a:solidFill>
                    <a:srgbClr val="D2A000"/>
                  </a:solidFill>
                  <a:latin typeface="Century Gothic" pitchFamily="34" charset="0"/>
                </a:rPr>
                <a:t>ORGANIZACIÓN  TECNOLÓGICA Y DIDÁCTICA DE  CENTRO Y AULA</a:t>
              </a:r>
              <a:endParaRPr lang="es-ES" sz="2000" dirty="0">
                <a:solidFill>
                  <a:srgbClr val="D2A000"/>
                </a:solidFill>
                <a:latin typeface="Century Gothic" pitchFamily="34" charset="0"/>
              </a:endParaRPr>
            </a:p>
          </p:txBody>
        </p:sp>
        <p:sp>
          <p:nvSpPr>
            <p:cNvPr id="16" name="15 Rectángulo"/>
            <p:cNvSpPr/>
            <p:nvPr/>
          </p:nvSpPr>
          <p:spPr>
            <a:xfrm>
              <a:off x="1571605" y="5857892"/>
              <a:ext cx="113321" cy="57150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3"/>
          <p:cNvPicPr>
            <a:picLocks noChangeAspect="1" noChangeArrowheads="1"/>
          </p:cNvPicPr>
          <p:nvPr/>
        </p:nvPicPr>
        <p:blipFill>
          <a:blip r:embed="rId3" cstate="print"/>
          <a:srcRect/>
          <a:stretch>
            <a:fillRect/>
          </a:stretch>
        </p:blipFill>
        <p:spPr bwMode="auto">
          <a:xfrm rot="3116032">
            <a:off x="5290427" y="2818132"/>
            <a:ext cx="3171825" cy="3276600"/>
          </a:xfrm>
          <a:prstGeom prst="rect">
            <a:avLst/>
          </a:prstGeom>
          <a:noFill/>
          <a:ln w="9525">
            <a:noFill/>
            <a:miter lim="800000"/>
            <a:headEnd/>
            <a:tailEnd/>
          </a:ln>
          <a:effectLst/>
        </p:spPr>
      </p:pic>
      <p:pic>
        <p:nvPicPr>
          <p:cNvPr id="13" name="Picture 2" descr="http://www.ati.es/IMG/jpg/interrogant.jpg"/>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rot="19337824">
            <a:off x="2253437" y="1903970"/>
            <a:ext cx="2857500" cy="2971801"/>
          </a:xfrm>
          <a:prstGeom prst="rect">
            <a:avLst/>
          </a:prstGeom>
          <a:noFill/>
        </p:spPr>
      </p:pic>
      <p:sp>
        <p:nvSpPr>
          <p:cNvPr id="15" name="14 Rectángulo"/>
          <p:cNvSpPr/>
          <p:nvPr/>
        </p:nvSpPr>
        <p:spPr>
          <a:xfrm>
            <a:off x="4139952" y="2487235"/>
            <a:ext cx="4572000" cy="1015663"/>
          </a:xfrm>
          <a:prstGeom prst="rect">
            <a:avLst/>
          </a:prstGeom>
          <a:solidFill>
            <a:schemeClr val="bg1">
              <a:alpha val="59000"/>
            </a:schemeClr>
          </a:solidFill>
        </p:spPr>
        <p:txBody>
          <a:bodyPr>
            <a:spAutoFit/>
          </a:bodyPr>
          <a:lstStyle/>
          <a:p>
            <a:pPr>
              <a:defRPr/>
            </a:pPr>
            <a:r>
              <a:rPr lang="es-ES" sz="2000" spc="-150" dirty="0">
                <a:latin typeface="Century Gothic" pitchFamily="34" charset="0"/>
              </a:rPr>
              <a:t>¿Cómo se organización de espacios </a:t>
            </a:r>
            <a:r>
              <a:rPr lang="es-ES" sz="2000" spc="-150" dirty="0" smtClean="0">
                <a:latin typeface="Century Gothic" pitchFamily="34" charset="0"/>
              </a:rPr>
              <a:t>con TIC para </a:t>
            </a:r>
            <a:r>
              <a:rPr lang="es-ES" sz="2000" spc="-150" dirty="0">
                <a:latin typeface="Century Gothic" pitchFamily="34" charset="0"/>
              </a:rPr>
              <a:t>realizar las tareas de aprendizaje personales, colaborativos,….?.</a:t>
            </a:r>
          </a:p>
        </p:txBody>
      </p:sp>
      <p:sp>
        <p:nvSpPr>
          <p:cNvPr id="16" name="15 Rectángulo"/>
          <p:cNvSpPr/>
          <p:nvPr/>
        </p:nvSpPr>
        <p:spPr>
          <a:xfrm>
            <a:off x="1154296" y="3986516"/>
            <a:ext cx="4572000" cy="923330"/>
          </a:xfrm>
          <a:prstGeom prst="rect">
            <a:avLst/>
          </a:prstGeom>
          <a:solidFill>
            <a:schemeClr val="bg1">
              <a:alpha val="68000"/>
            </a:schemeClr>
          </a:solidFill>
        </p:spPr>
        <p:txBody>
          <a:bodyPr>
            <a:spAutoFit/>
          </a:bodyPr>
          <a:lstStyle/>
          <a:p>
            <a:pPr>
              <a:defRPr/>
            </a:pPr>
            <a:r>
              <a:rPr lang="es-ES" spc="-150" dirty="0">
                <a:latin typeface="Century Gothic" pitchFamily="34" charset="0"/>
              </a:rPr>
              <a:t>¿Cómo se estructuran del entorno de trabajo para las tareas  de forma sincrónica y diacrónica?</a:t>
            </a:r>
          </a:p>
        </p:txBody>
      </p:sp>
      <p:sp>
        <p:nvSpPr>
          <p:cNvPr id="17" name="16 Rectángulo"/>
          <p:cNvSpPr/>
          <p:nvPr/>
        </p:nvSpPr>
        <p:spPr>
          <a:xfrm>
            <a:off x="3491880" y="5457761"/>
            <a:ext cx="5583627" cy="923330"/>
          </a:xfrm>
          <a:prstGeom prst="rect">
            <a:avLst/>
          </a:prstGeom>
          <a:solidFill>
            <a:schemeClr val="bg1">
              <a:alpha val="68000"/>
            </a:schemeClr>
          </a:solidFill>
        </p:spPr>
        <p:txBody>
          <a:bodyPr wrap="square">
            <a:spAutoFit/>
          </a:bodyPr>
          <a:lstStyle/>
          <a:p>
            <a:pPr>
              <a:defRPr/>
            </a:pPr>
            <a:r>
              <a:rPr lang="es-ES" spc="-150" dirty="0">
                <a:latin typeface="Century Gothic" pitchFamily="34" charset="0"/>
              </a:rPr>
              <a:t>¿De qué </a:t>
            </a:r>
            <a:r>
              <a:rPr lang="es-ES" spc="-150" dirty="0" smtClean="0">
                <a:latin typeface="Century Gothic" pitchFamily="34" charset="0"/>
              </a:rPr>
              <a:t>forma  y </a:t>
            </a:r>
            <a:r>
              <a:rPr lang="es-ES" spc="-150" dirty="0">
                <a:latin typeface="Century Gothic" pitchFamily="34" charset="0"/>
              </a:rPr>
              <a:t>en qué momentos  se utilizan los espacios para el trabajo personal y en grupo en tiempos fuera del centro(servicios de aula virtual,….)?</a:t>
            </a:r>
          </a:p>
        </p:txBody>
      </p:sp>
      <p:pic>
        <p:nvPicPr>
          <p:cNvPr id="18" name="Picture 2" descr="http://www.ati.es/IMG/jpg/interrogant.jpg"/>
          <p:cNvPicPr>
            <a:picLocks noChangeAspect="1" noChangeArrowheads="1"/>
          </p:cNvPicPr>
          <p:nvPr/>
        </p:nvPicPr>
        <p:blipFill>
          <a:blip r:embed="rId4" cstate="print">
            <a:clrChange>
              <a:clrFrom>
                <a:srgbClr val="FFFFFF"/>
              </a:clrFrom>
              <a:clrTo>
                <a:srgbClr val="FFFFFF">
                  <a:alpha val="0"/>
                </a:srgbClr>
              </a:clrTo>
            </a:clrChange>
            <a:duotone>
              <a:schemeClr val="accent3">
                <a:shade val="45000"/>
                <a:satMod val="135000"/>
              </a:schemeClr>
              <a:prstClr val="white"/>
            </a:duotone>
          </a:blip>
          <a:srcRect/>
          <a:stretch>
            <a:fillRect/>
          </a:stretch>
        </p:blipFill>
        <p:spPr bwMode="auto">
          <a:xfrm rot="363776">
            <a:off x="148950" y="1340178"/>
            <a:ext cx="2857500" cy="2971801"/>
          </a:xfrm>
          <a:prstGeom prst="rect">
            <a:avLst/>
          </a:prstGeom>
          <a:noFill/>
        </p:spPr>
      </p:pic>
      <p:sp>
        <p:nvSpPr>
          <p:cNvPr id="10" name="9 Rectángulo"/>
          <p:cNvSpPr/>
          <p:nvPr/>
        </p:nvSpPr>
        <p:spPr>
          <a:xfrm>
            <a:off x="5148064" y="260648"/>
            <a:ext cx="2736304" cy="1200329"/>
          </a:xfrm>
          <a:prstGeom prst="rect">
            <a:avLst/>
          </a:prstGeom>
        </p:spPr>
        <p:txBody>
          <a:bodyPr wrap="square">
            <a:spAutoFit/>
          </a:bodyPr>
          <a:lstStyle/>
          <a:p>
            <a:r>
              <a:rPr lang="es-ES" dirty="0" smtClean="0">
                <a:solidFill>
                  <a:srgbClr val="D2A000"/>
                </a:solidFill>
                <a:latin typeface="Century Gothic" pitchFamily="34" charset="0"/>
              </a:rPr>
              <a:t>ORGANIZACIÓN  TECNOLÓGICA Y DIDÁCTICA DE  CENTRO Y AULA</a:t>
            </a:r>
            <a:endParaRPr lang="es-ES" dirty="0">
              <a:solidFill>
                <a:srgbClr val="D2A000"/>
              </a:solidFill>
              <a:latin typeface="Century Gothic" pitchFamily="34" charset="0"/>
            </a:endParaRPr>
          </a:p>
        </p:txBody>
      </p:sp>
      <p:pic>
        <p:nvPicPr>
          <p:cNvPr id="11" name="Picture 13"/>
          <p:cNvPicPr>
            <a:picLocks noChangeAspect="1" noChangeArrowheads="1"/>
          </p:cNvPicPr>
          <p:nvPr/>
        </p:nvPicPr>
        <p:blipFill>
          <a:blip r:embed="rId5" cstate="print"/>
          <a:srcRect t="19452" b="33157"/>
          <a:stretch>
            <a:fillRect/>
          </a:stretch>
        </p:blipFill>
        <p:spPr bwMode="auto">
          <a:xfrm>
            <a:off x="0" y="188640"/>
            <a:ext cx="5057775" cy="151216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p:cNvPicPr>
            <a:picLocks noChangeAspect="1" noChangeArrowheads="1"/>
          </p:cNvPicPr>
          <p:nvPr/>
        </p:nvPicPr>
        <p:blipFill>
          <a:blip r:embed="rId3" cstate="print">
            <a:duotone>
              <a:schemeClr val="accent2">
                <a:shade val="45000"/>
                <a:satMod val="135000"/>
              </a:schemeClr>
              <a:prstClr val="white"/>
            </a:duotone>
          </a:blip>
          <a:srcRect/>
          <a:stretch>
            <a:fillRect/>
          </a:stretch>
        </p:blipFill>
        <p:spPr bwMode="auto">
          <a:xfrm rot="19300225">
            <a:off x="5290427" y="2950991"/>
            <a:ext cx="3171825" cy="3276600"/>
          </a:xfrm>
          <a:prstGeom prst="rect">
            <a:avLst/>
          </a:prstGeom>
          <a:noFill/>
          <a:ln w="9525">
            <a:noFill/>
            <a:miter lim="800000"/>
            <a:headEnd/>
            <a:tailEnd/>
          </a:ln>
          <a:effectLst/>
        </p:spPr>
      </p:pic>
      <p:pic>
        <p:nvPicPr>
          <p:cNvPr id="11" name="Picture 2" descr="http://www.ati.es/IMG/jpg/interrogant.jpg"/>
          <p:cNvPicPr>
            <a:picLocks noChangeAspect="1" noChangeArrowheads="1"/>
          </p:cNvPicPr>
          <p:nvPr/>
        </p:nvPicPr>
        <p:blipFill>
          <a:blip r:embed="rId4" cstate="print">
            <a:clrChange>
              <a:clrFrom>
                <a:srgbClr val="FFFFFF"/>
              </a:clrFrom>
              <a:clrTo>
                <a:srgbClr val="FFFFFF">
                  <a:alpha val="0"/>
                </a:srgbClr>
              </a:clrTo>
            </a:clrChange>
            <a:duotone>
              <a:schemeClr val="accent5">
                <a:shade val="45000"/>
                <a:satMod val="135000"/>
              </a:schemeClr>
              <a:prstClr val="white"/>
            </a:duotone>
          </a:blip>
          <a:srcRect/>
          <a:stretch>
            <a:fillRect/>
          </a:stretch>
        </p:blipFill>
        <p:spPr bwMode="auto">
          <a:xfrm rot="1930440">
            <a:off x="2253437" y="2036829"/>
            <a:ext cx="2857500" cy="2971801"/>
          </a:xfrm>
          <a:prstGeom prst="rect">
            <a:avLst/>
          </a:prstGeom>
          <a:noFill/>
        </p:spPr>
      </p:pic>
      <p:pic>
        <p:nvPicPr>
          <p:cNvPr id="19" name="Picture 2" descr="http://www.ati.es/IMG/jpg/interrogant.jpg"/>
          <p:cNvPicPr>
            <a:picLocks noChangeAspect="1" noChangeArrowheads="1"/>
          </p:cNvPicPr>
          <p:nvPr/>
        </p:nvPicPr>
        <p:blipFill>
          <a:blip r:embed="rId4" cstate="print">
            <a:clrChange>
              <a:clrFrom>
                <a:srgbClr val="FFFFFF"/>
              </a:clrFrom>
              <a:clrTo>
                <a:srgbClr val="FFFFFF">
                  <a:alpha val="0"/>
                </a:srgbClr>
              </a:clrTo>
            </a:clrChange>
            <a:duotone>
              <a:schemeClr val="accent3">
                <a:shade val="45000"/>
                <a:satMod val="135000"/>
              </a:schemeClr>
              <a:prstClr val="white"/>
            </a:duotone>
          </a:blip>
          <a:srcRect/>
          <a:stretch>
            <a:fillRect/>
          </a:stretch>
        </p:blipFill>
        <p:spPr bwMode="auto">
          <a:xfrm rot="18363045">
            <a:off x="148950" y="1473037"/>
            <a:ext cx="2857500" cy="2971801"/>
          </a:xfrm>
          <a:prstGeom prst="rect">
            <a:avLst/>
          </a:prstGeom>
          <a:noFill/>
        </p:spPr>
      </p:pic>
      <p:sp>
        <p:nvSpPr>
          <p:cNvPr id="20" name="19 Rectángulo"/>
          <p:cNvSpPr/>
          <p:nvPr/>
        </p:nvSpPr>
        <p:spPr>
          <a:xfrm>
            <a:off x="1046041" y="3862074"/>
            <a:ext cx="4572000" cy="1015663"/>
          </a:xfrm>
          <a:prstGeom prst="rect">
            <a:avLst/>
          </a:prstGeom>
          <a:solidFill>
            <a:schemeClr val="bg1">
              <a:alpha val="59000"/>
            </a:schemeClr>
          </a:solidFill>
        </p:spPr>
        <p:txBody>
          <a:bodyPr>
            <a:spAutoFit/>
          </a:bodyPr>
          <a:lstStyle/>
          <a:p>
            <a:pPr>
              <a:defRPr/>
            </a:pPr>
            <a:r>
              <a:rPr lang="es-ES" sz="2000" spc="-150" dirty="0">
                <a:latin typeface="Century Gothic" pitchFamily="34" charset="0"/>
              </a:rPr>
              <a:t>¿Cómo se compartirán  y  se realizará el seguimiento de las creaciones personales compartidas?</a:t>
            </a:r>
          </a:p>
        </p:txBody>
      </p:sp>
      <p:sp>
        <p:nvSpPr>
          <p:cNvPr id="21" name="20 Rectángulo"/>
          <p:cNvSpPr/>
          <p:nvPr/>
        </p:nvSpPr>
        <p:spPr>
          <a:xfrm>
            <a:off x="4016400" y="5410574"/>
            <a:ext cx="4572000" cy="646331"/>
          </a:xfrm>
          <a:prstGeom prst="rect">
            <a:avLst/>
          </a:prstGeom>
          <a:solidFill>
            <a:schemeClr val="bg1">
              <a:alpha val="68000"/>
            </a:schemeClr>
          </a:solidFill>
        </p:spPr>
        <p:txBody>
          <a:bodyPr>
            <a:spAutoFit/>
          </a:bodyPr>
          <a:lstStyle/>
          <a:p>
            <a:pPr>
              <a:defRPr/>
            </a:pPr>
            <a:r>
              <a:rPr lang="es-ES" spc="-150" dirty="0">
                <a:latin typeface="Century Gothic" pitchFamily="34" charset="0"/>
              </a:rPr>
              <a:t>¿Cómo será el acceso y la interacción con los objetos de aprendizajes?</a:t>
            </a:r>
          </a:p>
        </p:txBody>
      </p:sp>
      <p:sp>
        <p:nvSpPr>
          <p:cNvPr id="22" name="21 Rectángulo"/>
          <p:cNvSpPr/>
          <p:nvPr/>
        </p:nvSpPr>
        <p:spPr>
          <a:xfrm>
            <a:off x="3583767" y="2650292"/>
            <a:ext cx="5583627" cy="646331"/>
          </a:xfrm>
          <a:prstGeom prst="rect">
            <a:avLst/>
          </a:prstGeom>
          <a:solidFill>
            <a:schemeClr val="bg1">
              <a:alpha val="68000"/>
            </a:schemeClr>
          </a:solidFill>
        </p:spPr>
        <p:txBody>
          <a:bodyPr wrap="square">
            <a:spAutoFit/>
          </a:bodyPr>
          <a:lstStyle/>
          <a:p>
            <a:pPr>
              <a:defRPr/>
            </a:pPr>
            <a:r>
              <a:rPr lang="es-ES" spc="-150" dirty="0">
                <a:latin typeface="Century Gothic" pitchFamily="34" charset="0"/>
              </a:rPr>
              <a:t>¿Dónde </a:t>
            </a:r>
            <a:r>
              <a:rPr lang="es-ES" spc="-150" dirty="0" smtClean="0">
                <a:latin typeface="Century Gothic" pitchFamily="34" charset="0"/>
              </a:rPr>
              <a:t>se dejan las  </a:t>
            </a:r>
            <a:r>
              <a:rPr lang="es-ES" spc="-150" dirty="0">
                <a:latin typeface="Century Gothic" pitchFamily="34" charset="0"/>
              </a:rPr>
              <a:t>aplicaciones didácticas y creaciones personales?.</a:t>
            </a:r>
          </a:p>
        </p:txBody>
      </p:sp>
      <p:sp>
        <p:nvSpPr>
          <p:cNvPr id="12" name="11 Rectángulo"/>
          <p:cNvSpPr/>
          <p:nvPr/>
        </p:nvSpPr>
        <p:spPr>
          <a:xfrm>
            <a:off x="5148064" y="260648"/>
            <a:ext cx="2736304" cy="1200329"/>
          </a:xfrm>
          <a:prstGeom prst="rect">
            <a:avLst/>
          </a:prstGeom>
        </p:spPr>
        <p:txBody>
          <a:bodyPr wrap="square">
            <a:spAutoFit/>
          </a:bodyPr>
          <a:lstStyle/>
          <a:p>
            <a:r>
              <a:rPr lang="es-ES" dirty="0" smtClean="0">
                <a:solidFill>
                  <a:srgbClr val="D2A000"/>
                </a:solidFill>
                <a:latin typeface="Century Gothic" pitchFamily="34" charset="0"/>
              </a:rPr>
              <a:t>ORGANIZACIÓN  TECNOLÓGICA Y DIDÁCTICA DE  CENTRO Y AULA</a:t>
            </a:r>
            <a:endParaRPr lang="es-ES" dirty="0">
              <a:solidFill>
                <a:srgbClr val="D2A000"/>
              </a:solidFill>
              <a:latin typeface="Century Gothic" pitchFamily="34" charset="0"/>
            </a:endParaRPr>
          </a:p>
        </p:txBody>
      </p:sp>
      <p:pic>
        <p:nvPicPr>
          <p:cNvPr id="13" name="Picture 13"/>
          <p:cNvPicPr>
            <a:picLocks noChangeAspect="1" noChangeArrowheads="1"/>
          </p:cNvPicPr>
          <p:nvPr/>
        </p:nvPicPr>
        <p:blipFill>
          <a:blip r:embed="rId5" cstate="print"/>
          <a:srcRect t="19452" b="33157"/>
          <a:stretch>
            <a:fillRect/>
          </a:stretch>
        </p:blipFill>
        <p:spPr bwMode="auto">
          <a:xfrm>
            <a:off x="0" y="188640"/>
            <a:ext cx="5057775" cy="151216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3"/>
          <p:cNvPicPr>
            <a:picLocks noChangeAspect="1" noChangeArrowheads="1"/>
          </p:cNvPicPr>
          <p:nvPr/>
        </p:nvPicPr>
        <p:blipFill>
          <a:blip r:embed="rId3" cstate="print"/>
          <a:srcRect/>
          <a:stretch>
            <a:fillRect/>
          </a:stretch>
        </p:blipFill>
        <p:spPr bwMode="auto">
          <a:xfrm rot="3116032">
            <a:off x="5290427" y="3246760"/>
            <a:ext cx="3171825" cy="3276600"/>
          </a:xfrm>
          <a:prstGeom prst="rect">
            <a:avLst/>
          </a:prstGeom>
          <a:noFill/>
          <a:ln w="9525">
            <a:noFill/>
            <a:miter lim="800000"/>
            <a:headEnd/>
            <a:tailEnd/>
          </a:ln>
          <a:effectLst/>
        </p:spPr>
      </p:pic>
      <p:sp>
        <p:nvSpPr>
          <p:cNvPr id="13" name="12 Rectángulo"/>
          <p:cNvSpPr/>
          <p:nvPr/>
        </p:nvSpPr>
        <p:spPr>
          <a:xfrm>
            <a:off x="4392488" y="5318649"/>
            <a:ext cx="4572000" cy="1015663"/>
          </a:xfrm>
          <a:prstGeom prst="rect">
            <a:avLst/>
          </a:prstGeom>
          <a:solidFill>
            <a:schemeClr val="bg1">
              <a:alpha val="59000"/>
            </a:schemeClr>
          </a:solidFill>
        </p:spPr>
        <p:txBody>
          <a:bodyPr>
            <a:spAutoFit/>
          </a:bodyPr>
          <a:lstStyle/>
          <a:p>
            <a:pPr>
              <a:defRPr/>
            </a:pPr>
            <a:r>
              <a:rPr lang="es-ES" sz="2000" spc="-150" dirty="0">
                <a:latin typeface="Century Gothic" pitchFamily="34" charset="0"/>
              </a:rPr>
              <a:t>¿Procesos cotidianos para garantizar la disponibilidad operativa del equipamiento?</a:t>
            </a:r>
          </a:p>
        </p:txBody>
      </p:sp>
      <p:pic>
        <p:nvPicPr>
          <p:cNvPr id="15" name="Picture 2" descr="http://www.ati.es/IMG/jpg/interrogant.jpg"/>
          <p:cNvPicPr>
            <a:picLocks noChangeAspect="1" noChangeArrowheads="1"/>
          </p:cNvPicPr>
          <p:nvPr/>
        </p:nvPicPr>
        <p:blipFill>
          <a:blip r:embed="rId4" cstate="print">
            <a:clrChange>
              <a:clrFrom>
                <a:srgbClr val="FFFFFF"/>
              </a:clrFrom>
              <a:clrTo>
                <a:srgbClr val="FFFFFF">
                  <a:alpha val="0"/>
                </a:srgbClr>
              </a:clrTo>
            </a:clrChange>
            <a:duotone>
              <a:prstClr val="black"/>
              <a:schemeClr val="accent1">
                <a:tint val="45000"/>
                <a:satMod val="400000"/>
              </a:schemeClr>
            </a:duotone>
          </a:blip>
          <a:srcRect/>
          <a:stretch>
            <a:fillRect/>
          </a:stretch>
        </p:blipFill>
        <p:spPr bwMode="auto">
          <a:xfrm rot="20173666">
            <a:off x="2620855" y="1701384"/>
            <a:ext cx="2857500" cy="2971801"/>
          </a:xfrm>
          <a:prstGeom prst="rect">
            <a:avLst/>
          </a:prstGeom>
          <a:noFill/>
        </p:spPr>
      </p:pic>
      <p:pic>
        <p:nvPicPr>
          <p:cNvPr id="16" name="Picture 2" descr="http://www.ati.es/IMG/jpg/interrogant.jpg"/>
          <p:cNvPicPr>
            <a:picLocks noChangeAspect="1" noChangeArrowheads="1"/>
          </p:cNvPicPr>
          <p:nvPr/>
        </p:nvPicPr>
        <p:blipFill>
          <a:blip r:embed="rId4" cstate="print">
            <a:clrChange>
              <a:clrFrom>
                <a:srgbClr val="FFFFFF"/>
              </a:clrFrom>
              <a:clrTo>
                <a:srgbClr val="FFFFFF">
                  <a:alpha val="0"/>
                </a:srgbClr>
              </a:clrTo>
            </a:clrChange>
            <a:duotone>
              <a:schemeClr val="accent3">
                <a:shade val="45000"/>
                <a:satMod val="135000"/>
              </a:schemeClr>
              <a:prstClr val="white"/>
            </a:duotone>
          </a:blip>
          <a:srcRect/>
          <a:stretch>
            <a:fillRect/>
          </a:stretch>
        </p:blipFill>
        <p:spPr bwMode="auto">
          <a:xfrm rot="363776">
            <a:off x="148950" y="1822745"/>
            <a:ext cx="2857500" cy="2971801"/>
          </a:xfrm>
          <a:prstGeom prst="rect">
            <a:avLst/>
          </a:prstGeom>
          <a:noFill/>
        </p:spPr>
      </p:pic>
      <p:sp>
        <p:nvSpPr>
          <p:cNvPr id="17" name="16 Rectángulo"/>
          <p:cNvSpPr/>
          <p:nvPr/>
        </p:nvSpPr>
        <p:spPr>
          <a:xfrm>
            <a:off x="2229745" y="3340724"/>
            <a:ext cx="5583627" cy="646331"/>
          </a:xfrm>
          <a:prstGeom prst="rect">
            <a:avLst/>
          </a:prstGeom>
          <a:solidFill>
            <a:schemeClr val="bg1">
              <a:alpha val="68000"/>
            </a:schemeClr>
          </a:solidFill>
        </p:spPr>
        <p:txBody>
          <a:bodyPr wrap="square">
            <a:spAutoFit/>
          </a:bodyPr>
          <a:lstStyle/>
          <a:p>
            <a:pPr>
              <a:defRPr/>
            </a:pPr>
            <a:r>
              <a:rPr lang="es-ES" spc="-150" dirty="0">
                <a:latin typeface="Century Gothic" pitchFamily="34" charset="0"/>
              </a:rPr>
              <a:t>¿Cómo gestionar el funcionamiento  de los recursos tecnológicos (responsabilidades, alternativas)?.</a:t>
            </a:r>
          </a:p>
        </p:txBody>
      </p:sp>
      <p:sp>
        <p:nvSpPr>
          <p:cNvPr id="9" name="8 Rectángulo"/>
          <p:cNvSpPr/>
          <p:nvPr/>
        </p:nvSpPr>
        <p:spPr>
          <a:xfrm>
            <a:off x="5148064" y="260648"/>
            <a:ext cx="2736304" cy="1200329"/>
          </a:xfrm>
          <a:prstGeom prst="rect">
            <a:avLst/>
          </a:prstGeom>
        </p:spPr>
        <p:txBody>
          <a:bodyPr wrap="square">
            <a:spAutoFit/>
          </a:bodyPr>
          <a:lstStyle/>
          <a:p>
            <a:r>
              <a:rPr lang="es-ES" dirty="0" smtClean="0">
                <a:solidFill>
                  <a:srgbClr val="D2A000"/>
                </a:solidFill>
                <a:latin typeface="Century Gothic" pitchFamily="34" charset="0"/>
              </a:rPr>
              <a:t>ORGANIZACIÓN  TECNOLÓGICA Y DIDÁCTICA DE  CENTRO Y AULA</a:t>
            </a:r>
            <a:endParaRPr lang="es-ES" dirty="0">
              <a:solidFill>
                <a:srgbClr val="D2A000"/>
              </a:solidFill>
              <a:latin typeface="Century Gothic" pitchFamily="34" charset="0"/>
            </a:endParaRPr>
          </a:p>
        </p:txBody>
      </p:sp>
      <p:pic>
        <p:nvPicPr>
          <p:cNvPr id="10" name="Picture 13"/>
          <p:cNvPicPr>
            <a:picLocks noChangeAspect="1" noChangeArrowheads="1"/>
          </p:cNvPicPr>
          <p:nvPr/>
        </p:nvPicPr>
        <p:blipFill>
          <a:blip r:embed="rId5" cstate="print"/>
          <a:srcRect t="19452" b="33157"/>
          <a:stretch>
            <a:fillRect/>
          </a:stretch>
        </p:blipFill>
        <p:spPr bwMode="auto">
          <a:xfrm>
            <a:off x="0" y="188640"/>
            <a:ext cx="5057775" cy="151216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ttp://www.ati.es/IMG/jpg/interrogant.jpg"/>
          <p:cNvPicPr>
            <a:picLocks noChangeAspect="1" noChangeArrowheads="1"/>
          </p:cNvPicPr>
          <p:nvPr/>
        </p:nvPicPr>
        <p:blipFill>
          <a:blip r:embed="rId3" cstate="print"/>
          <a:srcRect/>
          <a:stretch>
            <a:fillRect/>
          </a:stretch>
        </p:blipFill>
        <p:spPr bwMode="auto">
          <a:xfrm rot="19337824">
            <a:off x="3182132" y="3322690"/>
            <a:ext cx="2857500" cy="2971801"/>
          </a:xfrm>
          <a:prstGeom prst="rect">
            <a:avLst/>
          </a:prstGeom>
          <a:noFill/>
        </p:spPr>
      </p:pic>
      <p:pic>
        <p:nvPicPr>
          <p:cNvPr id="9" name="Picture 2" descr="http://www.ati.es/IMG/jpg/interrogant.jpg"/>
          <p:cNvPicPr>
            <a:picLocks noChangeAspect="1" noChangeArrowheads="1"/>
          </p:cNvPicPr>
          <p:nvPr/>
        </p:nvPicPr>
        <p:blipFill>
          <a:blip r:embed="rId3" cstate="print">
            <a:clrChange>
              <a:clrFrom>
                <a:srgbClr val="FFFFFF"/>
              </a:clrFrom>
              <a:clrTo>
                <a:srgbClr val="FFFFFF">
                  <a:alpha val="0"/>
                </a:srgbClr>
              </a:clrTo>
            </a:clrChange>
            <a:duotone>
              <a:prstClr val="black"/>
              <a:schemeClr val="accent1">
                <a:tint val="45000"/>
                <a:satMod val="400000"/>
              </a:schemeClr>
            </a:duotone>
          </a:blip>
          <a:srcRect/>
          <a:stretch>
            <a:fillRect/>
          </a:stretch>
        </p:blipFill>
        <p:spPr bwMode="auto">
          <a:xfrm rot="363776">
            <a:off x="577546" y="1782844"/>
            <a:ext cx="2857500" cy="2971801"/>
          </a:xfrm>
          <a:prstGeom prst="rect">
            <a:avLst/>
          </a:prstGeom>
          <a:noFill/>
        </p:spPr>
      </p:pic>
      <p:pic>
        <p:nvPicPr>
          <p:cNvPr id="10" name="Picture 3"/>
          <p:cNvPicPr>
            <a:picLocks noChangeAspect="1" noChangeArrowheads="1"/>
          </p:cNvPicPr>
          <p:nvPr/>
        </p:nvPicPr>
        <p:blipFill>
          <a:blip r:embed="rId4" cstate="print"/>
          <a:srcRect/>
          <a:stretch>
            <a:fillRect/>
          </a:stretch>
        </p:blipFill>
        <p:spPr bwMode="auto">
          <a:xfrm rot="21122202">
            <a:off x="5760500" y="1772722"/>
            <a:ext cx="3171825" cy="3276600"/>
          </a:xfrm>
          <a:prstGeom prst="rect">
            <a:avLst/>
          </a:prstGeom>
          <a:noFill/>
          <a:ln w="9525">
            <a:noFill/>
            <a:miter lim="800000"/>
            <a:headEnd/>
            <a:tailEnd/>
          </a:ln>
          <a:effectLst/>
        </p:spPr>
      </p:pic>
      <p:sp>
        <p:nvSpPr>
          <p:cNvPr id="11" name="10 Rectángulo"/>
          <p:cNvSpPr/>
          <p:nvPr/>
        </p:nvSpPr>
        <p:spPr>
          <a:xfrm>
            <a:off x="1046041" y="4029004"/>
            <a:ext cx="4572000" cy="1015663"/>
          </a:xfrm>
          <a:prstGeom prst="rect">
            <a:avLst/>
          </a:prstGeom>
          <a:solidFill>
            <a:schemeClr val="bg1">
              <a:alpha val="59000"/>
            </a:schemeClr>
          </a:solidFill>
        </p:spPr>
        <p:txBody>
          <a:bodyPr>
            <a:spAutoFit/>
          </a:bodyPr>
          <a:lstStyle/>
          <a:p>
            <a:pPr eaLnBrk="0" hangingPunct="0">
              <a:defRPr/>
            </a:pPr>
            <a:r>
              <a:rPr lang="es-ES" sz="2000" spc="-150" dirty="0">
                <a:latin typeface="Century Gothic" pitchFamily="34" charset="0"/>
                <a:ea typeface="Times New Roman" pitchFamily="18" charset="0"/>
                <a:cs typeface="Arial" pitchFamily="34" charset="0"/>
              </a:rPr>
              <a:t>¿Cómo se clasifican los elementos didácticos y cómo se muestran a los  profesores y alumnos?</a:t>
            </a:r>
          </a:p>
        </p:txBody>
      </p:sp>
      <p:sp>
        <p:nvSpPr>
          <p:cNvPr id="18" name="17 Rectángulo"/>
          <p:cNvSpPr/>
          <p:nvPr/>
        </p:nvSpPr>
        <p:spPr>
          <a:xfrm>
            <a:off x="4016400" y="5577504"/>
            <a:ext cx="4572000" cy="923330"/>
          </a:xfrm>
          <a:prstGeom prst="rect">
            <a:avLst/>
          </a:prstGeom>
          <a:solidFill>
            <a:schemeClr val="bg1">
              <a:alpha val="68000"/>
            </a:schemeClr>
          </a:solidFill>
        </p:spPr>
        <p:txBody>
          <a:bodyPr>
            <a:spAutoFit/>
          </a:bodyPr>
          <a:lstStyle/>
          <a:p>
            <a:pPr eaLnBrk="0" hangingPunct="0">
              <a:defRPr/>
            </a:pPr>
            <a:r>
              <a:rPr lang="es-ES" spc="-150" dirty="0">
                <a:latin typeface="Century Gothic" pitchFamily="34" charset="0"/>
                <a:ea typeface="Times New Roman" pitchFamily="18" charset="0"/>
                <a:cs typeface="Arial" pitchFamily="34" charset="0"/>
              </a:rPr>
              <a:t>¿Cómo se secuencian y temporalizan los elementos didácticos según el momento y situación del aprendizaje?</a:t>
            </a:r>
            <a:endParaRPr lang="es-ES" spc="-150" dirty="0">
              <a:latin typeface="Century Gothic" pitchFamily="34" charset="0"/>
              <a:cs typeface="Arial" pitchFamily="34" charset="0"/>
            </a:endParaRPr>
          </a:p>
        </p:txBody>
      </p:sp>
      <p:sp>
        <p:nvSpPr>
          <p:cNvPr id="19" name="18 Rectángulo"/>
          <p:cNvSpPr/>
          <p:nvPr/>
        </p:nvSpPr>
        <p:spPr>
          <a:xfrm>
            <a:off x="3583767" y="2817222"/>
            <a:ext cx="5583627" cy="646331"/>
          </a:xfrm>
          <a:prstGeom prst="rect">
            <a:avLst/>
          </a:prstGeom>
          <a:solidFill>
            <a:schemeClr val="bg1">
              <a:alpha val="68000"/>
            </a:schemeClr>
          </a:solidFill>
        </p:spPr>
        <p:txBody>
          <a:bodyPr wrap="square">
            <a:spAutoFit/>
          </a:bodyPr>
          <a:lstStyle/>
          <a:p>
            <a:pPr>
              <a:defRPr/>
            </a:pPr>
            <a:r>
              <a:rPr lang="es-ES" spc="-150" dirty="0">
                <a:latin typeface="Century Gothic" pitchFamily="34" charset="0"/>
                <a:ea typeface="Times New Roman" pitchFamily="18" charset="0"/>
                <a:cs typeface="Arial" pitchFamily="34" charset="0"/>
              </a:rPr>
              <a:t>¿Cómo se  planifican el uso de los materiales y como  se  identifican en los entornos personales y compartidos?</a:t>
            </a:r>
          </a:p>
        </p:txBody>
      </p:sp>
      <p:sp>
        <p:nvSpPr>
          <p:cNvPr id="12" name="11 Rectángulo"/>
          <p:cNvSpPr/>
          <p:nvPr/>
        </p:nvSpPr>
        <p:spPr>
          <a:xfrm>
            <a:off x="5148064" y="260648"/>
            <a:ext cx="2736304" cy="1200329"/>
          </a:xfrm>
          <a:prstGeom prst="rect">
            <a:avLst/>
          </a:prstGeom>
        </p:spPr>
        <p:txBody>
          <a:bodyPr wrap="square">
            <a:spAutoFit/>
          </a:bodyPr>
          <a:lstStyle/>
          <a:p>
            <a:r>
              <a:rPr lang="es-ES" dirty="0" smtClean="0">
                <a:solidFill>
                  <a:srgbClr val="D2A000"/>
                </a:solidFill>
                <a:latin typeface="Century Gothic" pitchFamily="34" charset="0"/>
              </a:rPr>
              <a:t>ORGANIZACIÓN  TECNOLÓGICA Y DIDÁCTICA DE  CENTRO Y AULA</a:t>
            </a:r>
            <a:endParaRPr lang="es-ES" dirty="0">
              <a:solidFill>
                <a:srgbClr val="D2A000"/>
              </a:solidFill>
              <a:latin typeface="Century Gothic" pitchFamily="34" charset="0"/>
            </a:endParaRPr>
          </a:p>
        </p:txBody>
      </p:sp>
      <p:pic>
        <p:nvPicPr>
          <p:cNvPr id="13" name="Picture 13"/>
          <p:cNvPicPr>
            <a:picLocks noChangeAspect="1" noChangeArrowheads="1"/>
          </p:cNvPicPr>
          <p:nvPr/>
        </p:nvPicPr>
        <p:blipFill>
          <a:blip r:embed="rId5" cstate="print"/>
          <a:srcRect t="19452" b="33157"/>
          <a:stretch>
            <a:fillRect/>
          </a:stretch>
        </p:blipFill>
        <p:spPr bwMode="auto">
          <a:xfrm>
            <a:off x="0" y="188640"/>
            <a:ext cx="5057775" cy="151216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8" grpId="0" animBg="1"/>
      <p:bldP spid="19"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51 Rectángulo"/>
          <p:cNvSpPr/>
          <p:nvPr/>
        </p:nvSpPr>
        <p:spPr>
          <a:xfrm>
            <a:off x="5148064" y="260648"/>
            <a:ext cx="2736304" cy="1200329"/>
          </a:xfrm>
          <a:prstGeom prst="rect">
            <a:avLst/>
          </a:prstGeom>
        </p:spPr>
        <p:txBody>
          <a:bodyPr wrap="square">
            <a:spAutoFit/>
          </a:bodyPr>
          <a:lstStyle/>
          <a:p>
            <a:r>
              <a:rPr lang="es-ES" dirty="0" smtClean="0">
                <a:solidFill>
                  <a:srgbClr val="D2A000"/>
                </a:solidFill>
                <a:latin typeface="Century Gothic" pitchFamily="34" charset="0"/>
              </a:rPr>
              <a:t>ORGANIZACIÓN  TECNOLÓGICA Y DIDÁCTICA DE  CENTRO Y AULA</a:t>
            </a:r>
            <a:endParaRPr lang="es-ES" dirty="0">
              <a:solidFill>
                <a:srgbClr val="D2A000"/>
              </a:solidFill>
              <a:latin typeface="Century Gothic" pitchFamily="34" charset="0"/>
            </a:endParaRPr>
          </a:p>
        </p:txBody>
      </p:sp>
      <p:pic>
        <p:nvPicPr>
          <p:cNvPr id="53" name="Picture 13"/>
          <p:cNvPicPr>
            <a:picLocks noChangeAspect="1" noChangeArrowheads="1"/>
          </p:cNvPicPr>
          <p:nvPr/>
        </p:nvPicPr>
        <p:blipFill>
          <a:blip r:embed="rId3" cstate="print"/>
          <a:srcRect t="19452" b="33157"/>
          <a:stretch>
            <a:fillRect/>
          </a:stretch>
        </p:blipFill>
        <p:spPr bwMode="auto">
          <a:xfrm>
            <a:off x="0" y="188640"/>
            <a:ext cx="5057775" cy="1512168"/>
          </a:xfrm>
          <a:prstGeom prst="rect">
            <a:avLst/>
          </a:prstGeom>
          <a:noFill/>
          <a:ln w="9525">
            <a:noFill/>
            <a:miter lim="800000"/>
            <a:headEnd/>
            <a:tailEnd/>
          </a:ln>
        </p:spPr>
      </p:pic>
      <p:sp>
        <p:nvSpPr>
          <p:cNvPr id="51" name="50 Rectángulo"/>
          <p:cNvSpPr/>
          <p:nvPr/>
        </p:nvSpPr>
        <p:spPr>
          <a:xfrm>
            <a:off x="0" y="1000108"/>
            <a:ext cx="9144000" cy="5857892"/>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2" name="Picture 2"/>
          <p:cNvPicPr>
            <a:picLocks noChangeAspect="1" noChangeArrowheads="1"/>
          </p:cNvPicPr>
          <p:nvPr/>
        </p:nvPicPr>
        <p:blipFill>
          <a:blip r:embed="rId4" cstate="print"/>
          <a:srcRect/>
          <a:stretch>
            <a:fillRect/>
          </a:stretch>
        </p:blipFill>
        <p:spPr bwMode="auto">
          <a:xfrm>
            <a:off x="984282" y="1842376"/>
            <a:ext cx="7188200" cy="4230688"/>
          </a:xfrm>
          <a:prstGeom prst="rect">
            <a:avLst/>
          </a:prstGeom>
          <a:noFill/>
          <a:ln w="9525">
            <a:noFill/>
            <a:miter lim="800000"/>
            <a:headEnd/>
            <a:tailEnd/>
          </a:ln>
        </p:spPr>
      </p:pic>
      <p:grpSp>
        <p:nvGrpSpPr>
          <p:cNvPr id="13" name="12 Grupo"/>
          <p:cNvGrpSpPr/>
          <p:nvPr/>
        </p:nvGrpSpPr>
        <p:grpSpPr>
          <a:xfrm>
            <a:off x="6096032" y="2088439"/>
            <a:ext cx="3048000" cy="3924300"/>
            <a:chOff x="6257925" y="2033570"/>
            <a:chExt cx="3048000" cy="3924300"/>
          </a:xfrm>
        </p:grpSpPr>
        <p:sp>
          <p:nvSpPr>
            <p:cNvPr id="14" name="111 Elipse"/>
            <p:cNvSpPr>
              <a:spLocks noChangeArrowheads="1"/>
            </p:cNvSpPr>
            <p:nvPr/>
          </p:nvSpPr>
          <p:spPr bwMode="auto">
            <a:xfrm>
              <a:off x="7202488" y="2266932"/>
              <a:ext cx="530225" cy="469900"/>
            </a:xfrm>
            <a:prstGeom prst="ellipse">
              <a:avLst/>
            </a:prstGeom>
            <a:solidFill>
              <a:srgbClr val="FFC000"/>
            </a:solidFill>
            <a:ln w="9525">
              <a:noFill/>
              <a:round/>
              <a:headEnd/>
              <a:tailEnd/>
            </a:ln>
          </p:spPr>
          <p:txBody>
            <a:bodyPr/>
            <a:lstStyle/>
            <a:p>
              <a:pPr eaLnBrk="1" hangingPunct="1"/>
              <a:endParaRPr lang="es-ES" altLang="en-US"/>
            </a:p>
          </p:txBody>
        </p:sp>
        <p:sp>
          <p:nvSpPr>
            <p:cNvPr id="15" name="8 Elipse"/>
            <p:cNvSpPr>
              <a:spLocks noChangeArrowheads="1"/>
            </p:cNvSpPr>
            <p:nvPr/>
          </p:nvSpPr>
          <p:spPr bwMode="auto">
            <a:xfrm>
              <a:off x="7315200" y="5019657"/>
              <a:ext cx="530225" cy="468313"/>
            </a:xfrm>
            <a:prstGeom prst="ellipse">
              <a:avLst/>
            </a:prstGeom>
            <a:solidFill>
              <a:srgbClr val="FFC000"/>
            </a:solidFill>
            <a:ln w="9525">
              <a:noFill/>
              <a:round/>
              <a:headEnd/>
              <a:tailEnd/>
            </a:ln>
          </p:spPr>
          <p:txBody>
            <a:bodyPr/>
            <a:lstStyle/>
            <a:p>
              <a:pPr eaLnBrk="1" hangingPunct="1"/>
              <a:endParaRPr lang="es-ES" altLang="en-US"/>
            </a:p>
          </p:txBody>
        </p:sp>
        <p:sp>
          <p:nvSpPr>
            <p:cNvPr id="16" name="3 Rectángulo"/>
            <p:cNvSpPr>
              <a:spLocks noChangeArrowheads="1"/>
            </p:cNvSpPr>
            <p:nvPr/>
          </p:nvSpPr>
          <p:spPr bwMode="auto">
            <a:xfrm>
              <a:off x="6561138" y="2033570"/>
              <a:ext cx="2566987" cy="938212"/>
            </a:xfrm>
            <a:prstGeom prst="rect">
              <a:avLst/>
            </a:prstGeom>
            <a:noFill/>
            <a:ln w="9525">
              <a:noFill/>
              <a:miter lim="800000"/>
              <a:headEnd/>
              <a:tailEnd/>
            </a:ln>
          </p:spPr>
          <p:txBody>
            <a:bodyPr>
              <a:spAutoFit/>
            </a:bodyPr>
            <a:lstStyle/>
            <a:p>
              <a:pPr eaLnBrk="1" hangingPunct="1"/>
              <a:endParaRPr lang="es-ES" altLang="en-US" sz="1100">
                <a:latin typeface="Century Gothic" pitchFamily="34" charset="0"/>
              </a:endParaRPr>
            </a:p>
            <a:p>
              <a:pPr eaLnBrk="1" hangingPunct="1"/>
              <a:r>
                <a:rPr lang="es-ES" altLang="en-US" sz="1100">
                  <a:latin typeface="Century Gothic" pitchFamily="34" charset="0"/>
                </a:rPr>
                <a:t>Organización de espacios tecnológicos para las tareas de enseñanza y aprendizaje. </a:t>
              </a:r>
            </a:p>
            <a:p>
              <a:pPr eaLnBrk="1" hangingPunct="1"/>
              <a:r>
                <a:rPr lang="es-ES" altLang="en-US" sz="1100">
                  <a:latin typeface="Century Gothic" pitchFamily="34" charset="0"/>
                </a:rPr>
                <a:t>	</a:t>
              </a:r>
            </a:p>
          </p:txBody>
        </p:sp>
        <p:sp>
          <p:nvSpPr>
            <p:cNvPr id="17" name="4 Rectángulo"/>
            <p:cNvSpPr>
              <a:spLocks noChangeArrowheads="1"/>
            </p:cNvSpPr>
            <p:nvPr/>
          </p:nvSpPr>
          <p:spPr bwMode="auto">
            <a:xfrm>
              <a:off x="6257925" y="4435457"/>
              <a:ext cx="2644775" cy="938719"/>
            </a:xfrm>
            <a:prstGeom prst="rect">
              <a:avLst/>
            </a:prstGeom>
            <a:noFill/>
            <a:ln w="9525">
              <a:noFill/>
              <a:miter lim="800000"/>
              <a:headEnd/>
              <a:tailEnd/>
            </a:ln>
          </p:spPr>
          <p:txBody>
            <a:bodyPr>
              <a:spAutoFit/>
            </a:bodyPr>
            <a:lstStyle/>
            <a:p>
              <a:pPr eaLnBrk="1" hangingPunct="1"/>
              <a:endParaRPr lang="es-ES" altLang="en-US" sz="1100">
                <a:latin typeface="Century Gothic" pitchFamily="34" charset="0"/>
              </a:endParaRPr>
            </a:p>
            <a:p>
              <a:pPr eaLnBrk="1" hangingPunct="1"/>
              <a:r>
                <a:rPr lang="es-ES" altLang="en-US" sz="1100">
                  <a:latin typeface="Century Gothic" pitchFamily="34" charset="0"/>
                </a:rPr>
                <a:t>Estructuración de entorno de trabajo de forma sincrónica y diacrónica. </a:t>
              </a:r>
            </a:p>
            <a:p>
              <a:pPr eaLnBrk="1" hangingPunct="1"/>
              <a:r>
                <a:rPr lang="es-ES" altLang="en-US" sz="1100">
                  <a:latin typeface="Century Gothic" pitchFamily="34" charset="0"/>
                </a:rPr>
                <a:t>	</a:t>
              </a:r>
            </a:p>
          </p:txBody>
        </p:sp>
        <p:sp>
          <p:nvSpPr>
            <p:cNvPr id="22" name="5 Rectángulo"/>
            <p:cNvSpPr>
              <a:spLocks noChangeArrowheads="1"/>
            </p:cNvSpPr>
            <p:nvPr/>
          </p:nvSpPr>
          <p:spPr bwMode="auto">
            <a:xfrm>
              <a:off x="6700838" y="5019657"/>
              <a:ext cx="2605087" cy="938213"/>
            </a:xfrm>
            <a:prstGeom prst="rect">
              <a:avLst/>
            </a:prstGeom>
            <a:noFill/>
            <a:ln w="9525">
              <a:noFill/>
              <a:miter lim="800000"/>
              <a:headEnd/>
              <a:tailEnd/>
            </a:ln>
          </p:spPr>
          <p:txBody>
            <a:bodyPr>
              <a:spAutoFit/>
            </a:bodyPr>
            <a:lstStyle/>
            <a:p>
              <a:pPr eaLnBrk="1" hangingPunct="1"/>
              <a:r>
                <a:rPr lang="es-ES" altLang="en-US" sz="1100">
                  <a:latin typeface="Century Gothic" pitchFamily="34" charset="0"/>
                </a:rPr>
                <a:t>Actividades individualizadas y autónomas</a:t>
              </a:r>
            </a:p>
            <a:p>
              <a:pPr eaLnBrk="1" hangingPunct="1"/>
              <a:r>
                <a:rPr lang="es-ES" altLang="en-US" sz="1100">
                  <a:latin typeface="Century Gothic" pitchFamily="34" charset="0"/>
                </a:rPr>
                <a:t>Actividades guiadas. </a:t>
              </a:r>
            </a:p>
            <a:p>
              <a:pPr eaLnBrk="1" hangingPunct="1"/>
              <a:r>
                <a:rPr lang="es-ES" altLang="en-US" sz="1100">
                  <a:latin typeface="Century Gothic" pitchFamily="34" charset="0"/>
                </a:rPr>
                <a:t>Actividades simultáneas del grupo. </a:t>
              </a:r>
            </a:p>
            <a:p>
              <a:pPr eaLnBrk="1" hangingPunct="1"/>
              <a:r>
                <a:rPr lang="es-ES" altLang="en-US" sz="1100">
                  <a:latin typeface="Century Gothic" pitchFamily="34" charset="0"/>
                </a:rPr>
                <a:t>Actividades colaborativas </a:t>
              </a:r>
            </a:p>
          </p:txBody>
        </p:sp>
        <p:cxnSp>
          <p:nvCxnSpPr>
            <p:cNvPr id="23" name="10 Conector recto"/>
            <p:cNvCxnSpPr>
              <a:cxnSpLocks noChangeShapeType="1"/>
            </p:cNvCxnSpPr>
            <p:nvPr/>
          </p:nvCxnSpPr>
          <p:spPr bwMode="auto">
            <a:xfrm flipH="1">
              <a:off x="7173913" y="2736832"/>
              <a:ext cx="293687" cy="439738"/>
            </a:xfrm>
            <a:prstGeom prst="line">
              <a:avLst/>
            </a:prstGeom>
            <a:noFill/>
            <a:ln w="57150">
              <a:solidFill>
                <a:srgbClr val="FFC000"/>
              </a:solidFill>
              <a:round/>
              <a:headEnd/>
              <a:tailEnd/>
            </a:ln>
          </p:spPr>
        </p:cxnSp>
        <p:cxnSp>
          <p:nvCxnSpPr>
            <p:cNvPr id="24" name="114 Conector recto"/>
            <p:cNvCxnSpPr>
              <a:cxnSpLocks noChangeShapeType="1"/>
            </p:cNvCxnSpPr>
            <p:nvPr/>
          </p:nvCxnSpPr>
          <p:spPr bwMode="auto">
            <a:xfrm>
              <a:off x="7058025" y="4305282"/>
              <a:ext cx="522288" cy="949325"/>
            </a:xfrm>
            <a:prstGeom prst="line">
              <a:avLst/>
            </a:prstGeom>
            <a:noFill/>
            <a:ln w="57150">
              <a:solidFill>
                <a:srgbClr val="FFC000"/>
              </a:solidFill>
              <a:round/>
              <a:headEnd/>
              <a:tailEnd/>
            </a:ln>
          </p:spPr>
        </p:cxnSp>
      </p:grpSp>
      <p:grpSp>
        <p:nvGrpSpPr>
          <p:cNvPr id="25" name="24 Grupo"/>
          <p:cNvGrpSpPr/>
          <p:nvPr/>
        </p:nvGrpSpPr>
        <p:grpSpPr>
          <a:xfrm>
            <a:off x="1271620" y="912101"/>
            <a:ext cx="7389812" cy="1073150"/>
            <a:chOff x="1433513" y="857232"/>
            <a:chExt cx="7389812" cy="1073150"/>
          </a:xfrm>
        </p:grpSpPr>
        <p:sp>
          <p:nvSpPr>
            <p:cNvPr id="26" name="118 Elipse"/>
            <p:cNvSpPr>
              <a:spLocks noChangeArrowheads="1"/>
            </p:cNvSpPr>
            <p:nvPr/>
          </p:nvSpPr>
          <p:spPr bwMode="auto">
            <a:xfrm>
              <a:off x="6735763" y="1136632"/>
              <a:ext cx="438150" cy="447675"/>
            </a:xfrm>
            <a:prstGeom prst="ellipse">
              <a:avLst/>
            </a:prstGeom>
            <a:solidFill>
              <a:srgbClr val="FFC000"/>
            </a:solidFill>
            <a:ln w="9525">
              <a:solidFill>
                <a:srgbClr val="FFC000"/>
              </a:solidFill>
              <a:round/>
              <a:headEnd/>
              <a:tailEnd/>
            </a:ln>
          </p:spPr>
          <p:txBody>
            <a:bodyPr/>
            <a:lstStyle/>
            <a:p>
              <a:pPr eaLnBrk="1" hangingPunct="1"/>
              <a:endParaRPr lang="es-ES" altLang="en-US"/>
            </a:p>
          </p:txBody>
        </p:sp>
        <p:sp>
          <p:nvSpPr>
            <p:cNvPr id="27" name="12 Elipse"/>
            <p:cNvSpPr>
              <a:spLocks noChangeArrowheads="1"/>
            </p:cNvSpPr>
            <p:nvPr/>
          </p:nvSpPr>
          <p:spPr bwMode="auto">
            <a:xfrm>
              <a:off x="2911475" y="1177907"/>
              <a:ext cx="438150" cy="447675"/>
            </a:xfrm>
            <a:prstGeom prst="ellipse">
              <a:avLst/>
            </a:prstGeom>
            <a:solidFill>
              <a:srgbClr val="FFC000"/>
            </a:solidFill>
            <a:ln w="9525">
              <a:solidFill>
                <a:srgbClr val="FFC000"/>
              </a:solidFill>
              <a:round/>
              <a:headEnd/>
              <a:tailEnd/>
            </a:ln>
          </p:spPr>
          <p:txBody>
            <a:bodyPr/>
            <a:lstStyle/>
            <a:p>
              <a:pPr eaLnBrk="1" hangingPunct="1"/>
              <a:endParaRPr lang="es-ES" altLang="en-US"/>
            </a:p>
          </p:txBody>
        </p:sp>
        <p:sp>
          <p:nvSpPr>
            <p:cNvPr id="28" name="1 Rectángulo"/>
            <p:cNvSpPr>
              <a:spLocks noChangeArrowheads="1"/>
            </p:cNvSpPr>
            <p:nvPr/>
          </p:nvSpPr>
          <p:spPr bwMode="auto">
            <a:xfrm>
              <a:off x="1433513" y="1085832"/>
              <a:ext cx="3386137" cy="646331"/>
            </a:xfrm>
            <a:prstGeom prst="rect">
              <a:avLst/>
            </a:prstGeom>
            <a:noFill/>
            <a:ln w="9525">
              <a:noFill/>
              <a:miter lim="800000"/>
              <a:headEnd/>
              <a:tailEnd/>
            </a:ln>
          </p:spPr>
          <p:txBody>
            <a:bodyPr>
              <a:spAutoFit/>
            </a:bodyPr>
            <a:lstStyle/>
            <a:p>
              <a:pPr eaLnBrk="1" hangingPunct="1"/>
              <a:r>
                <a:rPr lang="es-ES" altLang="en-US" sz="1200" dirty="0">
                  <a:latin typeface="Century Gothic" pitchFamily="34" charset="0"/>
                </a:rPr>
                <a:t>Localización de aplicaciones, recursos y creaciones personales residentes en el equipamiento personal del alumno. </a:t>
              </a:r>
            </a:p>
          </p:txBody>
        </p:sp>
        <p:sp>
          <p:nvSpPr>
            <p:cNvPr id="30" name="2 Rectángulo"/>
            <p:cNvSpPr>
              <a:spLocks noChangeArrowheads="1"/>
            </p:cNvSpPr>
            <p:nvPr/>
          </p:nvSpPr>
          <p:spPr bwMode="auto">
            <a:xfrm>
              <a:off x="5294313" y="857232"/>
              <a:ext cx="3529012" cy="768350"/>
            </a:xfrm>
            <a:prstGeom prst="rect">
              <a:avLst/>
            </a:prstGeom>
            <a:noFill/>
            <a:ln w="9525">
              <a:noFill/>
              <a:miter lim="800000"/>
              <a:headEnd/>
              <a:tailEnd/>
            </a:ln>
          </p:spPr>
          <p:txBody>
            <a:bodyPr>
              <a:spAutoFit/>
            </a:bodyPr>
            <a:lstStyle/>
            <a:p>
              <a:pPr eaLnBrk="1" hangingPunct="1"/>
              <a:r>
                <a:rPr lang="es-ES" altLang="en-US" sz="1100" dirty="0">
                  <a:latin typeface="Century Gothic" pitchFamily="34" charset="0"/>
                </a:rPr>
                <a:t>Objetos didácticos, recursos y creaciones personales compartidas en el entorno de aula y centro, soportadas en servicios del profesor y del centro..</a:t>
              </a:r>
            </a:p>
          </p:txBody>
        </p:sp>
        <p:cxnSp>
          <p:nvCxnSpPr>
            <p:cNvPr id="31" name="123 Conector recto"/>
            <p:cNvCxnSpPr>
              <a:cxnSpLocks noChangeShapeType="1"/>
            </p:cNvCxnSpPr>
            <p:nvPr/>
          </p:nvCxnSpPr>
          <p:spPr bwMode="auto">
            <a:xfrm flipH="1">
              <a:off x="5864225" y="1441432"/>
              <a:ext cx="1042988" cy="488950"/>
            </a:xfrm>
            <a:prstGeom prst="line">
              <a:avLst/>
            </a:prstGeom>
            <a:noFill/>
            <a:ln w="57150">
              <a:solidFill>
                <a:srgbClr val="FFC000"/>
              </a:solidFill>
              <a:round/>
              <a:headEnd/>
              <a:tailEnd/>
            </a:ln>
          </p:spPr>
        </p:cxnSp>
        <p:cxnSp>
          <p:nvCxnSpPr>
            <p:cNvPr id="32" name="125 Conector recto"/>
            <p:cNvCxnSpPr>
              <a:cxnSpLocks noChangeShapeType="1"/>
            </p:cNvCxnSpPr>
            <p:nvPr/>
          </p:nvCxnSpPr>
          <p:spPr bwMode="auto">
            <a:xfrm>
              <a:off x="3130550" y="1601770"/>
              <a:ext cx="128588" cy="328612"/>
            </a:xfrm>
            <a:prstGeom prst="line">
              <a:avLst/>
            </a:prstGeom>
            <a:noFill/>
            <a:ln w="57150">
              <a:solidFill>
                <a:srgbClr val="FFC000"/>
              </a:solidFill>
              <a:round/>
              <a:headEnd/>
              <a:tailEnd/>
            </a:ln>
          </p:spPr>
        </p:cxnSp>
      </p:grpSp>
      <p:grpSp>
        <p:nvGrpSpPr>
          <p:cNvPr id="33" name="32 Grupo"/>
          <p:cNvGrpSpPr/>
          <p:nvPr/>
        </p:nvGrpSpPr>
        <p:grpSpPr>
          <a:xfrm>
            <a:off x="-61880" y="2691689"/>
            <a:ext cx="3159125" cy="2949575"/>
            <a:chOff x="100013" y="2636820"/>
            <a:chExt cx="3159125" cy="2949575"/>
          </a:xfrm>
        </p:grpSpPr>
        <p:sp>
          <p:nvSpPr>
            <p:cNvPr id="34" name="19 Elipse"/>
            <p:cNvSpPr>
              <a:spLocks noChangeArrowheads="1"/>
            </p:cNvSpPr>
            <p:nvPr/>
          </p:nvSpPr>
          <p:spPr bwMode="auto">
            <a:xfrm>
              <a:off x="1500188" y="5095857"/>
              <a:ext cx="490537" cy="490538"/>
            </a:xfrm>
            <a:prstGeom prst="ellipse">
              <a:avLst/>
            </a:prstGeom>
            <a:solidFill>
              <a:srgbClr val="FFC000"/>
            </a:solidFill>
            <a:ln w="9525">
              <a:solidFill>
                <a:srgbClr val="FFC000"/>
              </a:solidFill>
              <a:round/>
              <a:headEnd/>
              <a:tailEnd/>
            </a:ln>
          </p:spPr>
          <p:txBody>
            <a:bodyPr/>
            <a:lstStyle/>
            <a:p>
              <a:pPr eaLnBrk="1" hangingPunct="1"/>
              <a:endParaRPr lang="es-ES" altLang="en-US"/>
            </a:p>
          </p:txBody>
        </p:sp>
        <p:sp>
          <p:nvSpPr>
            <p:cNvPr id="35" name="120 Elipse"/>
            <p:cNvSpPr>
              <a:spLocks noChangeArrowheads="1"/>
            </p:cNvSpPr>
            <p:nvPr/>
          </p:nvSpPr>
          <p:spPr bwMode="auto">
            <a:xfrm>
              <a:off x="749300" y="4637070"/>
              <a:ext cx="438150" cy="449262"/>
            </a:xfrm>
            <a:prstGeom prst="ellipse">
              <a:avLst/>
            </a:prstGeom>
            <a:solidFill>
              <a:srgbClr val="FFC000"/>
            </a:solidFill>
            <a:ln w="9525">
              <a:solidFill>
                <a:srgbClr val="FFC000"/>
              </a:solidFill>
              <a:round/>
              <a:headEnd/>
              <a:tailEnd/>
            </a:ln>
          </p:spPr>
          <p:txBody>
            <a:bodyPr/>
            <a:lstStyle/>
            <a:p>
              <a:pPr eaLnBrk="1" hangingPunct="1"/>
              <a:endParaRPr lang="es-ES" altLang="en-US"/>
            </a:p>
          </p:txBody>
        </p:sp>
        <p:sp>
          <p:nvSpPr>
            <p:cNvPr id="36" name="119 Elipse"/>
            <p:cNvSpPr>
              <a:spLocks noChangeArrowheads="1"/>
            </p:cNvSpPr>
            <p:nvPr/>
          </p:nvSpPr>
          <p:spPr bwMode="auto">
            <a:xfrm>
              <a:off x="709613" y="2636820"/>
              <a:ext cx="436562" cy="449262"/>
            </a:xfrm>
            <a:prstGeom prst="ellipse">
              <a:avLst/>
            </a:prstGeom>
            <a:solidFill>
              <a:srgbClr val="FFC000"/>
            </a:solidFill>
            <a:ln w="9525">
              <a:solidFill>
                <a:srgbClr val="FFC000"/>
              </a:solidFill>
              <a:round/>
              <a:headEnd/>
              <a:tailEnd/>
            </a:ln>
          </p:spPr>
          <p:txBody>
            <a:bodyPr/>
            <a:lstStyle/>
            <a:p>
              <a:pPr eaLnBrk="1" hangingPunct="1"/>
              <a:endParaRPr lang="es-ES" altLang="en-US"/>
            </a:p>
          </p:txBody>
        </p:sp>
        <p:sp>
          <p:nvSpPr>
            <p:cNvPr id="37" name="109 Rectángulo"/>
            <p:cNvSpPr>
              <a:spLocks noChangeArrowheads="1"/>
            </p:cNvSpPr>
            <p:nvPr/>
          </p:nvSpPr>
          <p:spPr bwMode="auto">
            <a:xfrm>
              <a:off x="100013" y="2636820"/>
              <a:ext cx="2811462" cy="646112"/>
            </a:xfrm>
            <a:prstGeom prst="rect">
              <a:avLst/>
            </a:prstGeom>
            <a:noFill/>
            <a:ln w="9525">
              <a:noFill/>
              <a:miter lim="800000"/>
              <a:headEnd/>
              <a:tailEnd/>
            </a:ln>
          </p:spPr>
          <p:txBody>
            <a:bodyPr>
              <a:spAutoFit/>
            </a:bodyPr>
            <a:lstStyle/>
            <a:p>
              <a:pPr eaLnBrk="1" hangingPunct="1"/>
              <a:r>
                <a:rPr lang="es-ES" altLang="en-US" sz="1200" dirty="0">
                  <a:latin typeface="Century Gothic" pitchFamily="34" charset="0"/>
                </a:rPr>
                <a:t>Almacenamiento, cuidado y atribución de responsabilidades	</a:t>
              </a:r>
            </a:p>
          </p:txBody>
        </p:sp>
        <p:sp>
          <p:nvSpPr>
            <p:cNvPr id="38" name="18 Rectángulo"/>
            <p:cNvSpPr>
              <a:spLocks noChangeArrowheads="1"/>
            </p:cNvSpPr>
            <p:nvPr/>
          </p:nvSpPr>
          <p:spPr bwMode="auto">
            <a:xfrm>
              <a:off x="201613" y="4556107"/>
              <a:ext cx="2286000" cy="646113"/>
            </a:xfrm>
            <a:prstGeom prst="rect">
              <a:avLst/>
            </a:prstGeom>
            <a:noFill/>
            <a:ln w="9525">
              <a:noFill/>
              <a:miter lim="800000"/>
              <a:headEnd/>
              <a:tailEnd/>
            </a:ln>
          </p:spPr>
          <p:txBody>
            <a:bodyPr>
              <a:spAutoFit/>
            </a:bodyPr>
            <a:lstStyle/>
            <a:p>
              <a:pPr eaLnBrk="1" hangingPunct="1"/>
              <a:endParaRPr lang="es-ES" altLang="en-US" sz="1200">
                <a:latin typeface="Century Gothic" pitchFamily="34" charset="0"/>
              </a:endParaRPr>
            </a:p>
            <a:p>
              <a:pPr eaLnBrk="1" hangingPunct="1"/>
              <a:r>
                <a:rPr lang="es-ES" altLang="en-US" sz="1200">
                  <a:latin typeface="Century Gothic" pitchFamily="34" charset="0"/>
                </a:rPr>
                <a:t>Cuidado del equipamiento </a:t>
              </a:r>
            </a:p>
            <a:p>
              <a:pPr eaLnBrk="1" hangingPunct="1"/>
              <a:r>
                <a:rPr lang="es-ES" altLang="en-US" sz="1200">
                  <a:latin typeface="Century Gothic" pitchFamily="34" charset="0"/>
                </a:rPr>
                <a:t>	</a:t>
              </a:r>
            </a:p>
          </p:txBody>
        </p:sp>
        <p:sp>
          <p:nvSpPr>
            <p:cNvPr id="39" name="131 Rectángulo"/>
            <p:cNvSpPr>
              <a:spLocks noChangeArrowheads="1"/>
            </p:cNvSpPr>
            <p:nvPr/>
          </p:nvSpPr>
          <p:spPr bwMode="auto">
            <a:xfrm>
              <a:off x="973138" y="5202220"/>
              <a:ext cx="2286000" cy="277812"/>
            </a:xfrm>
            <a:prstGeom prst="rect">
              <a:avLst/>
            </a:prstGeom>
            <a:noFill/>
            <a:ln w="9525">
              <a:noFill/>
              <a:miter lim="800000"/>
              <a:headEnd/>
              <a:tailEnd/>
            </a:ln>
          </p:spPr>
          <p:txBody>
            <a:bodyPr>
              <a:spAutoFit/>
            </a:bodyPr>
            <a:lstStyle/>
            <a:p>
              <a:pPr eaLnBrk="1" hangingPunct="1"/>
              <a:r>
                <a:rPr lang="es-ES" altLang="en-US" sz="1200">
                  <a:latin typeface="Century Gothic" pitchFamily="34" charset="0"/>
                </a:rPr>
                <a:t>Disponibilidad operativa</a:t>
              </a:r>
            </a:p>
          </p:txBody>
        </p:sp>
        <p:cxnSp>
          <p:nvCxnSpPr>
            <p:cNvPr id="40" name="133 Conector recto"/>
            <p:cNvCxnSpPr>
              <a:cxnSpLocks noChangeShapeType="1"/>
            </p:cNvCxnSpPr>
            <p:nvPr/>
          </p:nvCxnSpPr>
          <p:spPr bwMode="auto">
            <a:xfrm flipH="1">
              <a:off x="1817688" y="4435457"/>
              <a:ext cx="350837" cy="798513"/>
            </a:xfrm>
            <a:prstGeom prst="line">
              <a:avLst/>
            </a:prstGeom>
            <a:noFill/>
            <a:ln w="57150">
              <a:solidFill>
                <a:srgbClr val="FFC000"/>
              </a:solidFill>
              <a:round/>
              <a:headEnd/>
              <a:tailEnd/>
            </a:ln>
          </p:spPr>
        </p:cxnSp>
        <p:cxnSp>
          <p:nvCxnSpPr>
            <p:cNvPr id="41" name="135 Conector recto"/>
            <p:cNvCxnSpPr>
              <a:cxnSpLocks noChangeShapeType="1"/>
            </p:cNvCxnSpPr>
            <p:nvPr/>
          </p:nvCxnSpPr>
          <p:spPr bwMode="auto">
            <a:xfrm flipH="1">
              <a:off x="1106488" y="4305282"/>
              <a:ext cx="361950" cy="331788"/>
            </a:xfrm>
            <a:prstGeom prst="line">
              <a:avLst/>
            </a:prstGeom>
            <a:noFill/>
            <a:ln w="57150">
              <a:solidFill>
                <a:srgbClr val="FFC000"/>
              </a:solidFill>
              <a:round/>
              <a:headEnd/>
              <a:tailEnd/>
            </a:ln>
          </p:spPr>
        </p:cxnSp>
        <p:cxnSp>
          <p:nvCxnSpPr>
            <p:cNvPr id="42" name="140 Conector recto"/>
            <p:cNvCxnSpPr>
              <a:cxnSpLocks noChangeShapeType="1"/>
            </p:cNvCxnSpPr>
            <p:nvPr/>
          </p:nvCxnSpPr>
          <p:spPr bwMode="auto">
            <a:xfrm flipH="1" flipV="1">
              <a:off x="996950" y="3074970"/>
              <a:ext cx="190500" cy="246062"/>
            </a:xfrm>
            <a:prstGeom prst="line">
              <a:avLst/>
            </a:prstGeom>
            <a:noFill/>
            <a:ln w="57150">
              <a:solidFill>
                <a:srgbClr val="FFC000"/>
              </a:solidFill>
              <a:round/>
              <a:headEnd/>
              <a:tailEnd/>
            </a:ln>
          </p:spPr>
        </p:cxnSp>
      </p:grpSp>
      <p:grpSp>
        <p:nvGrpSpPr>
          <p:cNvPr id="43" name="42 Grupo"/>
          <p:cNvGrpSpPr/>
          <p:nvPr/>
        </p:nvGrpSpPr>
        <p:grpSpPr>
          <a:xfrm>
            <a:off x="1400207" y="5955589"/>
            <a:ext cx="6545263" cy="830997"/>
            <a:chOff x="1562100" y="5900720"/>
            <a:chExt cx="6545263" cy="830997"/>
          </a:xfrm>
        </p:grpSpPr>
        <p:grpSp>
          <p:nvGrpSpPr>
            <p:cNvPr id="44" name="57 Grupo"/>
            <p:cNvGrpSpPr/>
            <p:nvPr/>
          </p:nvGrpSpPr>
          <p:grpSpPr>
            <a:xfrm>
              <a:off x="1562100" y="5900720"/>
              <a:ext cx="5132388" cy="768350"/>
              <a:chOff x="1562100" y="5900720"/>
              <a:chExt cx="5132388" cy="768350"/>
            </a:xfrm>
          </p:grpSpPr>
          <p:sp>
            <p:nvSpPr>
              <p:cNvPr id="46" name="122 Elipse"/>
              <p:cNvSpPr>
                <a:spLocks noChangeArrowheads="1"/>
              </p:cNvSpPr>
              <p:nvPr/>
            </p:nvSpPr>
            <p:spPr bwMode="auto">
              <a:xfrm>
                <a:off x="6257925" y="6018195"/>
                <a:ext cx="436563" cy="447675"/>
              </a:xfrm>
              <a:prstGeom prst="ellipse">
                <a:avLst/>
              </a:prstGeom>
              <a:solidFill>
                <a:srgbClr val="FFC000"/>
              </a:solidFill>
              <a:ln w="9525">
                <a:solidFill>
                  <a:srgbClr val="FFC000"/>
                </a:solidFill>
                <a:round/>
                <a:headEnd/>
                <a:tailEnd/>
              </a:ln>
            </p:spPr>
            <p:txBody>
              <a:bodyPr/>
              <a:lstStyle/>
              <a:p>
                <a:pPr eaLnBrk="1" hangingPunct="1"/>
                <a:endParaRPr lang="es-ES" altLang="en-US"/>
              </a:p>
            </p:txBody>
          </p:sp>
          <p:sp>
            <p:nvSpPr>
              <p:cNvPr id="47" name="121 Elipse"/>
              <p:cNvSpPr>
                <a:spLocks noChangeArrowheads="1"/>
              </p:cNvSpPr>
              <p:nvPr/>
            </p:nvSpPr>
            <p:spPr bwMode="auto">
              <a:xfrm>
                <a:off x="2693988" y="6061057"/>
                <a:ext cx="436562" cy="447675"/>
              </a:xfrm>
              <a:prstGeom prst="ellipse">
                <a:avLst/>
              </a:prstGeom>
              <a:solidFill>
                <a:srgbClr val="FFC000"/>
              </a:solidFill>
              <a:ln w="9525">
                <a:solidFill>
                  <a:srgbClr val="FFC000"/>
                </a:solidFill>
                <a:round/>
                <a:headEnd/>
                <a:tailEnd/>
              </a:ln>
            </p:spPr>
            <p:txBody>
              <a:bodyPr/>
              <a:lstStyle/>
              <a:p>
                <a:pPr eaLnBrk="1" hangingPunct="1"/>
                <a:endParaRPr lang="es-ES" altLang="en-US"/>
              </a:p>
            </p:txBody>
          </p:sp>
          <p:sp>
            <p:nvSpPr>
              <p:cNvPr id="48" name="6 Rectángulo"/>
              <p:cNvSpPr>
                <a:spLocks noChangeArrowheads="1"/>
              </p:cNvSpPr>
              <p:nvPr/>
            </p:nvSpPr>
            <p:spPr bwMode="auto">
              <a:xfrm>
                <a:off x="1562100" y="5900720"/>
                <a:ext cx="3121025" cy="768350"/>
              </a:xfrm>
              <a:prstGeom prst="rect">
                <a:avLst/>
              </a:prstGeom>
              <a:noFill/>
              <a:ln w="9525">
                <a:noFill/>
                <a:miter lim="800000"/>
                <a:headEnd/>
                <a:tailEnd/>
              </a:ln>
            </p:spPr>
            <p:txBody>
              <a:bodyPr>
                <a:spAutoFit/>
              </a:bodyPr>
              <a:lstStyle/>
              <a:p>
                <a:pPr eaLnBrk="1" hangingPunct="1"/>
                <a:endParaRPr lang="es-ES" altLang="en-US" sz="1100">
                  <a:latin typeface="Century Gothic" pitchFamily="34" charset="0"/>
                </a:endParaRPr>
              </a:p>
              <a:p>
                <a:pPr eaLnBrk="1" hangingPunct="1"/>
                <a:r>
                  <a:rPr lang="es-ES" altLang="en-US" sz="1100">
                    <a:latin typeface="Century Gothic" pitchFamily="34" charset="0"/>
                  </a:rPr>
                  <a:t>Planificación y de organización coordinado en el centro, es preciso </a:t>
                </a:r>
              </a:p>
              <a:p>
                <a:pPr eaLnBrk="1" hangingPunct="1"/>
                <a:r>
                  <a:rPr lang="es-ES" altLang="en-US" sz="1100">
                    <a:latin typeface="Century Gothic" pitchFamily="34" charset="0"/>
                  </a:rPr>
                  <a:t>	</a:t>
                </a:r>
              </a:p>
            </p:txBody>
          </p:sp>
          <p:cxnSp>
            <p:nvCxnSpPr>
              <p:cNvPr id="49" name="143 Conector recto"/>
              <p:cNvCxnSpPr>
                <a:cxnSpLocks noChangeShapeType="1"/>
              </p:cNvCxnSpPr>
              <p:nvPr/>
            </p:nvCxnSpPr>
            <p:spPr bwMode="auto">
              <a:xfrm flipH="1">
                <a:off x="3122613" y="5900720"/>
                <a:ext cx="395287" cy="284162"/>
              </a:xfrm>
              <a:prstGeom prst="line">
                <a:avLst/>
              </a:prstGeom>
              <a:noFill/>
              <a:ln w="57150">
                <a:solidFill>
                  <a:srgbClr val="FFC000"/>
                </a:solidFill>
                <a:round/>
                <a:headEnd/>
                <a:tailEnd/>
              </a:ln>
            </p:spPr>
          </p:cxnSp>
          <p:cxnSp>
            <p:nvCxnSpPr>
              <p:cNvPr id="50" name="146 Conector recto"/>
              <p:cNvCxnSpPr>
                <a:cxnSpLocks noChangeShapeType="1"/>
              </p:cNvCxnSpPr>
              <p:nvPr/>
            </p:nvCxnSpPr>
            <p:spPr bwMode="auto">
              <a:xfrm>
                <a:off x="5984875" y="5900720"/>
                <a:ext cx="400050" cy="160337"/>
              </a:xfrm>
              <a:prstGeom prst="line">
                <a:avLst/>
              </a:prstGeom>
              <a:noFill/>
              <a:ln w="57150">
                <a:solidFill>
                  <a:srgbClr val="FFC000"/>
                </a:solidFill>
                <a:round/>
                <a:headEnd/>
                <a:tailEnd/>
              </a:ln>
            </p:spPr>
          </p:cxnSp>
        </p:grpSp>
        <p:sp>
          <p:nvSpPr>
            <p:cNvPr id="45" name="7 Rectángulo"/>
            <p:cNvSpPr>
              <a:spLocks noChangeArrowheads="1"/>
            </p:cNvSpPr>
            <p:nvPr/>
          </p:nvSpPr>
          <p:spPr bwMode="auto">
            <a:xfrm>
              <a:off x="5294313" y="5900720"/>
              <a:ext cx="2813050" cy="830997"/>
            </a:xfrm>
            <a:prstGeom prst="rect">
              <a:avLst/>
            </a:prstGeom>
            <a:noFill/>
            <a:ln w="9525">
              <a:noFill/>
              <a:miter lim="800000"/>
              <a:headEnd/>
              <a:tailEnd/>
            </a:ln>
          </p:spPr>
          <p:txBody>
            <a:bodyPr>
              <a:spAutoFit/>
            </a:bodyPr>
            <a:lstStyle/>
            <a:p>
              <a:pPr eaLnBrk="1" hangingPunct="1"/>
              <a:endParaRPr lang="es-ES" altLang="en-US" sz="1200" dirty="0">
                <a:latin typeface="Century Gothic" pitchFamily="34" charset="0"/>
              </a:endParaRPr>
            </a:p>
            <a:p>
              <a:pPr eaLnBrk="1" hangingPunct="1"/>
              <a:r>
                <a:rPr lang="es-ES" altLang="en-US" sz="1200" dirty="0">
                  <a:latin typeface="Century Gothic" pitchFamily="34" charset="0"/>
                </a:rPr>
                <a:t>Acuerdos en el equipo de profesores </a:t>
              </a:r>
            </a:p>
            <a:p>
              <a:pPr eaLnBrk="1" hangingPunct="1"/>
              <a:r>
                <a:rPr lang="es-ES" altLang="en-US" sz="1200" dirty="0">
                  <a:latin typeface="Century Gothic" pitchFamily="34" charset="0"/>
                </a:rPr>
                <a:t>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20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20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2000"/>
                                        <p:tgtEl>
                                          <p:spTgt spid="4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2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51 Rectángulo"/>
          <p:cNvSpPr/>
          <p:nvPr/>
        </p:nvSpPr>
        <p:spPr>
          <a:xfrm>
            <a:off x="5148064" y="260648"/>
            <a:ext cx="2736304" cy="1200329"/>
          </a:xfrm>
          <a:prstGeom prst="rect">
            <a:avLst/>
          </a:prstGeom>
        </p:spPr>
        <p:txBody>
          <a:bodyPr wrap="square">
            <a:spAutoFit/>
          </a:bodyPr>
          <a:lstStyle/>
          <a:p>
            <a:r>
              <a:rPr lang="es-ES" dirty="0" smtClean="0">
                <a:solidFill>
                  <a:srgbClr val="D2A000"/>
                </a:solidFill>
                <a:latin typeface="Century Gothic" pitchFamily="34" charset="0"/>
              </a:rPr>
              <a:t>ORGANIZACIÓN  TECNOLÓGICA Y DIDÁCTICA DE  CENTRO Y AULA</a:t>
            </a:r>
            <a:endParaRPr lang="es-ES" dirty="0">
              <a:solidFill>
                <a:srgbClr val="D2A000"/>
              </a:solidFill>
              <a:latin typeface="Century Gothic" pitchFamily="34" charset="0"/>
            </a:endParaRPr>
          </a:p>
        </p:txBody>
      </p:sp>
      <p:pic>
        <p:nvPicPr>
          <p:cNvPr id="53" name="Picture 13"/>
          <p:cNvPicPr>
            <a:picLocks noChangeAspect="1" noChangeArrowheads="1"/>
          </p:cNvPicPr>
          <p:nvPr/>
        </p:nvPicPr>
        <p:blipFill>
          <a:blip r:embed="rId3" cstate="print"/>
          <a:srcRect t="19452" b="33157"/>
          <a:stretch>
            <a:fillRect/>
          </a:stretch>
        </p:blipFill>
        <p:spPr bwMode="auto">
          <a:xfrm>
            <a:off x="0" y="188640"/>
            <a:ext cx="5057775" cy="1512168"/>
          </a:xfrm>
          <a:prstGeom prst="rect">
            <a:avLst/>
          </a:prstGeom>
          <a:noFill/>
          <a:ln w="9525">
            <a:noFill/>
            <a:miter lim="800000"/>
            <a:headEnd/>
            <a:tailEnd/>
          </a:ln>
        </p:spPr>
      </p:pic>
      <p:sp>
        <p:nvSpPr>
          <p:cNvPr id="81" name="102 CuadroTexto"/>
          <p:cNvSpPr txBox="1">
            <a:spLocks noChangeArrowheads="1"/>
          </p:cNvSpPr>
          <p:nvPr/>
        </p:nvSpPr>
        <p:spPr bwMode="auto">
          <a:xfrm>
            <a:off x="3186112" y="6035372"/>
            <a:ext cx="1385888" cy="523220"/>
          </a:xfrm>
          <a:prstGeom prst="rect">
            <a:avLst/>
          </a:prstGeom>
          <a:noFill/>
          <a:ln w="9525">
            <a:noFill/>
            <a:miter lim="800000"/>
            <a:headEnd/>
            <a:tailEnd/>
          </a:ln>
        </p:spPr>
        <p:txBody>
          <a:bodyPr>
            <a:spAutoFit/>
          </a:bodyPr>
          <a:lstStyle/>
          <a:p>
            <a:pPr algn="r" eaLnBrk="1" hangingPunct="1"/>
            <a:r>
              <a:rPr lang="es-ES" altLang="en-US" sz="1400" dirty="0" smtClean="0">
                <a:latin typeface="Century Gothic" pitchFamily="34" charset="0"/>
              </a:rPr>
              <a:t>DISPOSITIVOS INDIVIDUAL</a:t>
            </a:r>
            <a:endParaRPr lang="es-ES" altLang="en-US" sz="1400" dirty="0">
              <a:latin typeface="Century Gothic" pitchFamily="34" charset="0"/>
            </a:endParaRPr>
          </a:p>
        </p:txBody>
      </p:sp>
      <p:sp>
        <p:nvSpPr>
          <p:cNvPr id="82" name="103 Triángulo isósceles"/>
          <p:cNvSpPr>
            <a:spLocks noChangeArrowheads="1"/>
          </p:cNvSpPr>
          <p:nvPr/>
        </p:nvSpPr>
        <p:spPr bwMode="auto">
          <a:xfrm rot="5400000">
            <a:off x="4488656" y="6110090"/>
            <a:ext cx="504825" cy="461962"/>
          </a:xfrm>
          <a:prstGeom prst="triangle">
            <a:avLst>
              <a:gd name="adj" fmla="val 50000"/>
            </a:avLst>
          </a:prstGeom>
          <a:noFill/>
          <a:ln w="25400">
            <a:solidFill>
              <a:srgbClr val="C6E335"/>
            </a:solidFill>
            <a:miter lim="800000"/>
            <a:headEnd/>
            <a:tailEnd/>
          </a:ln>
        </p:spPr>
        <p:txBody>
          <a:bodyPr anchor="ctr"/>
          <a:lstStyle/>
          <a:p>
            <a:pPr algn="ctr" eaLnBrk="1" hangingPunct="1"/>
            <a:r>
              <a:rPr lang="es-ES" altLang="en-US">
                <a:solidFill>
                  <a:srgbClr val="FFFFFF"/>
                </a:solidFill>
              </a:rPr>
              <a:t>1</a:t>
            </a:r>
          </a:p>
        </p:txBody>
      </p:sp>
      <p:sp>
        <p:nvSpPr>
          <p:cNvPr id="83" name="104 CuadroTexto"/>
          <p:cNvSpPr txBox="1">
            <a:spLocks noChangeArrowheads="1"/>
          </p:cNvSpPr>
          <p:nvPr/>
        </p:nvSpPr>
        <p:spPr bwMode="auto">
          <a:xfrm>
            <a:off x="3144838" y="5061545"/>
            <a:ext cx="1258887" cy="523875"/>
          </a:xfrm>
          <a:prstGeom prst="rect">
            <a:avLst/>
          </a:prstGeom>
          <a:noFill/>
          <a:ln w="9525">
            <a:noFill/>
            <a:miter lim="800000"/>
            <a:headEnd/>
            <a:tailEnd/>
          </a:ln>
        </p:spPr>
        <p:txBody>
          <a:bodyPr>
            <a:spAutoFit/>
          </a:bodyPr>
          <a:lstStyle/>
          <a:p>
            <a:pPr algn="r" eaLnBrk="1" hangingPunct="1"/>
            <a:r>
              <a:rPr lang="es-ES" altLang="en-US" sz="1400">
                <a:latin typeface="Century Gothic" pitchFamily="34" charset="0"/>
              </a:rPr>
              <a:t>RED DE AULA</a:t>
            </a:r>
          </a:p>
        </p:txBody>
      </p:sp>
      <p:sp>
        <p:nvSpPr>
          <p:cNvPr id="84" name="105 CuadroTexto"/>
          <p:cNvSpPr txBox="1">
            <a:spLocks noChangeArrowheads="1"/>
          </p:cNvSpPr>
          <p:nvPr/>
        </p:nvSpPr>
        <p:spPr bwMode="auto">
          <a:xfrm>
            <a:off x="3397250" y="3856633"/>
            <a:ext cx="944563" cy="523875"/>
          </a:xfrm>
          <a:prstGeom prst="rect">
            <a:avLst/>
          </a:prstGeom>
          <a:noFill/>
          <a:ln w="9525">
            <a:noFill/>
            <a:miter lim="800000"/>
            <a:headEnd/>
            <a:tailEnd/>
          </a:ln>
        </p:spPr>
        <p:txBody>
          <a:bodyPr>
            <a:spAutoFit/>
          </a:bodyPr>
          <a:lstStyle/>
          <a:p>
            <a:pPr algn="r" eaLnBrk="1" hangingPunct="1"/>
            <a:r>
              <a:rPr lang="es-ES" altLang="en-US" sz="1400">
                <a:latin typeface="Century Gothic" pitchFamily="34" charset="0"/>
              </a:rPr>
              <a:t>RED DE CENTRO</a:t>
            </a:r>
          </a:p>
        </p:txBody>
      </p:sp>
      <p:sp>
        <p:nvSpPr>
          <p:cNvPr id="85" name="106 CuadroTexto"/>
          <p:cNvSpPr txBox="1">
            <a:spLocks noChangeArrowheads="1"/>
          </p:cNvSpPr>
          <p:nvPr/>
        </p:nvSpPr>
        <p:spPr bwMode="auto">
          <a:xfrm>
            <a:off x="3289300" y="2702520"/>
            <a:ext cx="1071563" cy="522288"/>
          </a:xfrm>
          <a:prstGeom prst="rect">
            <a:avLst/>
          </a:prstGeom>
          <a:noFill/>
          <a:ln w="9525">
            <a:noFill/>
            <a:miter lim="800000"/>
            <a:headEnd/>
            <a:tailEnd/>
          </a:ln>
        </p:spPr>
        <p:txBody>
          <a:bodyPr>
            <a:spAutoFit/>
          </a:bodyPr>
          <a:lstStyle/>
          <a:p>
            <a:pPr algn="r" eaLnBrk="1" hangingPunct="1"/>
            <a:r>
              <a:rPr lang="es-ES" altLang="en-US" sz="1400">
                <a:latin typeface="Century Gothic" pitchFamily="34" charset="0"/>
              </a:rPr>
              <a:t>AULA VIRTUAL</a:t>
            </a:r>
          </a:p>
        </p:txBody>
      </p:sp>
      <p:sp>
        <p:nvSpPr>
          <p:cNvPr id="86" name="107 CuadroTexto"/>
          <p:cNvSpPr txBox="1">
            <a:spLocks noChangeArrowheads="1"/>
          </p:cNvSpPr>
          <p:nvPr/>
        </p:nvSpPr>
        <p:spPr bwMode="auto">
          <a:xfrm>
            <a:off x="3433763" y="1923058"/>
            <a:ext cx="944562" cy="307975"/>
          </a:xfrm>
          <a:prstGeom prst="rect">
            <a:avLst/>
          </a:prstGeom>
          <a:noFill/>
          <a:ln w="9525">
            <a:noFill/>
            <a:miter lim="800000"/>
            <a:headEnd/>
            <a:tailEnd/>
          </a:ln>
        </p:spPr>
        <p:txBody>
          <a:bodyPr>
            <a:spAutoFit/>
          </a:bodyPr>
          <a:lstStyle/>
          <a:p>
            <a:pPr algn="r" eaLnBrk="1" hangingPunct="1"/>
            <a:r>
              <a:rPr lang="es-ES" altLang="en-US" sz="1400">
                <a:latin typeface="Century Gothic" pitchFamily="34" charset="0"/>
              </a:rPr>
              <a:t>INTERNET</a:t>
            </a:r>
          </a:p>
        </p:txBody>
      </p:sp>
      <p:sp>
        <p:nvSpPr>
          <p:cNvPr id="87" name="108 Triángulo isósceles"/>
          <p:cNvSpPr>
            <a:spLocks noChangeArrowheads="1"/>
          </p:cNvSpPr>
          <p:nvPr/>
        </p:nvSpPr>
        <p:spPr bwMode="auto">
          <a:xfrm rot="5400000">
            <a:off x="4450556" y="5105202"/>
            <a:ext cx="504825" cy="461962"/>
          </a:xfrm>
          <a:prstGeom prst="triangle">
            <a:avLst>
              <a:gd name="adj" fmla="val 50000"/>
            </a:avLst>
          </a:prstGeom>
          <a:noFill/>
          <a:ln w="25400">
            <a:solidFill>
              <a:srgbClr val="C6E335"/>
            </a:solidFill>
            <a:miter lim="800000"/>
            <a:headEnd/>
            <a:tailEnd/>
          </a:ln>
        </p:spPr>
        <p:txBody>
          <a:bodyPr anchor="ctr"/>
          <a:lstStyle/>
          <a:p>
            <a:pPr algn="ctr" eaLnBrk="1" hangingPunct="1"/>
            <a:endParaRPr lang="es-ES" altLang="en-US">
              <a:solidFill>
                <a:srgbClr val="FFFFFF"/>
              </a:solidFill>
            </a:endParaRPr>
          </a:p>
        </p:txBody>
      </p:sp>
      <p:sp>
        <p:nvSpPr>
          <p:cNvPr id="88" name="109 Triángulo isósceles"/>
          <p:cNvSpPr>
            <a:spLocks noChangeArrowheads="1"/>
          </p:cNvSpPr>
          <p:nvPr/>
        </p:nvSpPr>
        <p:spPr bwMode="auto">
          <a:xfrm rot="5400000">
            <a:off x="4436269" y="3889176"/>
            <a:ext cx="504825" cy="461963"/>
          </a:xfrm>
          <a:prstGeom prst="triangle">
            <a:avLst>
              <a:gd name="adj" fmla="val 50000"/>
            </a:avLst>
          </a:prstGeom>
          <a:noFill/>
          <a:ln w="25400">
            <a:solidFill>
              <a:srgbClr val="C6E335"/>
            </a:solidFill>
            <a:miter lim="800000"/>
            <a:headEnd/>
            <a:tailEnd/>
          </a:ln>
        </p:spPr>
        <p:txBody>
          <a:bodyPr anchor="ctr"/>
          <a:lstStyle/>
          <a:p>
            <a:pPr algn="ctr" eaLnBrk="1" hangingPunct="1"/>
            <a:endParaRPr lang="es-ES" altLang="en-US">
              <a:solidFill>
                <a:srgbClr val="FFFFFF"/>
              </a:solidFill>
            </a:endParaRPr>
          </a:p>
        </p:txBody>
      </p:sp>
      <p:sp>
        <p:nvSpPr>
          <p:cNvPr id="89" name="110 Triángulo isósceles"/>
          <p:cNvSpPr>
            <a:spLocks noChangeArrowheads="1"/>
          </p:cNvSpPr>
          <p:nvPr/>
        </p:nvSpPr>
        <p:spPr bwMode="auto">
          <a:xfrm rot="5400000">
            <a:off x="4437856" y="2681090"/>
            <a:ext cx="504825" cy="461962"/>
          </a:xfrm>
          <a:prstGeom prst="triangle">
            <a:avLst>
              <a:gd name="adj" fmla="val 50000"/>
            </a:avLst>
          </a:prstGeom>
          <a:noFill/>
          <a:ln w="25400">
            <a:solidFill>
              <a:srgbClr val="C6E335"/>
            </a:solidFill>
            <a:miter lim="800000"/>
            <a:headEnd/>
            <a:tailEnd/>
          </a:ln>
        </p:spPr>
        <p:txBody>
          <a:bodyPr anchor="ctr"/>
          <a:lstStyle/>
          <a:p>
            <a:pPr algn="ctr" eaLnBrk="1" hangingPunct="1"/>
            <a:endParaRPr lang="es-ES" altLang="en-US">
              <a:solidFill>
                <a:srgbClr val="FFFFFF"/>
              </a:solidFill>
            </a:endParaRPr>
          </a:p>
        </p:txBody>
      </p:sp>
      <p:sp>
        <p:nvSpPr>
          <p:cNvPr id="90" name="111 Triángulo isósceles"/>
          <p:cNvSpPr>
            <a:spLocks noChangeArrowheads="1"/>
          </p:cNvSpPr>
          <p:nvPr/>
        </p:nvSpPr>
        <p:spPr bwMode="auto">
          <a:xfrm rot="5400000">
            <a:off x="4436269" y="1747639"/>
            <a:ext cx="504825" cy="461963"/>
          </a:xfrm>
          <a:prstGeom prst="triangle">
            <a:avLst>
              <a:gd name="adj" fmla="val 50000"/>
            </a:avLst>
          </a:prstGeom>
          <a:noFill/>
          <a:ln w="25400">
            <a:solidFill>
              <a:srgbClr val="C6E335"/>
            </a:solidFill>
            <a:miter lim="800000"/>
            <a:headEnd/>
            <a:tailEnd/>
          </a:ln>
        </p:spPr>
        <p:txBody>
          <a:bodyPr anchor="ctr"/>
          <a:lstStyle/>
          <a:p>
            <a:pPr algn="ctr" eaLnBrk="1" hangingPunct="1"/>
            <a:endParaRPr lang="es-ES" altLang="en-US">
              <a:solidFill>
                <a:srgbClr val="FFFFFF"/>
              </a:solidFill>
            </a:endParaRPr>
          </a:p>
        </p:txBody>
      </p:sp>
      <p:sp>
        <p:nvSpPr>
          <p:cNvPr id="91" name="112 CuadroTexto"/>
          <p:cNvSpPr txBox="1">
            <a:spLocks noChangeArrowheads="1"/>
          </p:cNvSpPr>
          <p:nvPr/>
        </p:nvSpPr>
        <p:spPr bwMode="auto">
          <a:xfrm>
            <a:off x="5084763" y="5942608"/>
            <a:ext cx="3551237" cy="738187"/>
          </a:xfrm>
          <a:prstGeom prst="rect">
            <a:avLst/>
          </a:prstGeom>
          <a:noFill/>
          <a:ln w="9525">
            <a:noFill/>
            <a:miter lim="800000"/>
            <a:headEnd/>
            <a:tailEnd/>
          </a:ln>
        </p:spPr>
        <p:txBody>
          <a:bodyPr>
            <a:spAutoFit/>
          </a:bodyPr>
          <a:lstStyle/>
          <a:p>
            <a:pPr eaLnBrk="1" hangingPunct="1"/>
            <a:r>
              <a:rPr lang="es-ES" altLang="en-US" sz="1400">
                <a:latin typeface="Century Gothic" pitchFamily="34" charset="0"/>
              </a:rPr>
              <a:t>Actividades de escritorio: documentos residentes y aplicaciones educativas. Actividad individual</a:t>
            </a:r>
          </a:p>
        </p:txBody>
      </p:sp>
      <p:sp>
        <p:nvSpPr>
          <p:cNvPr id="92" name="113 CuadroTexto"/>
          <p:cNvSpPr txBox="1">
            <a:spLocks noChangeArrowheads="1"/>
          </p:cNvSpPr>
          <p:nvPr/>
        </p:nvSpPr>
        <p:spPr bwMode="auto">
          <a:xfrm>
            <a:off x="5091113" y="4845645"/>
            <a:ext cx="3584575" cy="954088"/>
          </a:xfrm>
          <a:prstGeom prst="rect">
            <a:avLst/>
          </a:prstGeom>
          <a:noFill/>
          <a:ln w="9525">
            <a:noFill/>
            <a:miter lim="800000"/>
            <a:headEnd/>
            <a:tailEnd/>
          </a:ln>
        </p:spPr>
        <p:txBody>
          <a:bodyPr>
            <a:spAutoFit/>
          </a:bodyPr>
          <a:lstStyle/>
          <a:p>
            <a:pPr eaLnBrk="1" hangingPunct="1"/>
            <a:r>
              <a:rPr lang="es-ES" altLang="en-US" sz="1400">
                <a:latin typeface="Century Gothic" pitchFamily="34" charset="0"/>
              </a:rPr>
              <a:t>Documentos y aplicaciones en red en el contexto de aula. Actividades compartidas y trabajos colaborativos simultáneos</a:t>
            </a:r>
          </a:p>
        </p:txBody>
      </p:sp>
      <p:sp>
        <p:nvSpPr>
          <p:cNvPr id="93" name="114 CuadroTexto"/>
          <p:cNvSpPr txBox="1">
            <a:spLocks noChangeArrowheads="1"/>
          </p:cNvSpPr>
          <p:nvPr/>
        </p:nvSpPr>
        <p:spPr bwMode="auto">
          <a:xfrm>
            <a:off x="5102225" y="3648670"/>
            <a:ext cx="3579813" cy="954088"/>
          </a:xfrm>
          <a:prstGeom prst="rect">
            <a:avLst/>
          </a:prstGeom>
          <a:noFill/>
          <a:ln w="9525">
            <a:noFill/>
            <a:miter lim="800000"/>
            <a:headEnd/>
            <a:tailEnd/>
          </a:ln>
        </p:spPr>
        <p:txBody>
          <a:bodyPr>
            <a:spAutoFit/>
          </a:bodyPr>
          <a:lstStyle/>
          <a:p>
            <a:pPr eaLnBrk="1" hangingPunct="1"/>
            <a:r>
              <a:rPr lang="es-ES" altLang="en-US" sz="1400">
                <a:latin typeface="Century Gothic" pitchFamily="34" charset="0"/>
              </a:rPr>
              <a:t>Repositorio de recursos didácticos estructurados. Documentos de difusión de centro. Actividades colaborativas de centros.</a:t>
            </a:r>
          </a:p>
        </p:txBody>
      </p:sp>
      <p:sp>
        <p:nvSpPr>
          <p:cNvPr id="94" name="115 CuadroTexto"/>
          <p:cNvSpPr txBox="1">
            <a:spLocks noChangeArrowheads="1"/>
          </p:cNvSpPr>
          <p:nvPr/>
        </p:nvSpPr>
        <p:spPr bwMode="auto">
          <a:xfrm>
            <a:off x="5102225" y="2561233"/>
            <a:ext cx="3573463" cy="738187"/>
          </a:xfrm>
          <a:prstGeom prst="rect">
            <a:avLst/>
          </a:prstGeom>
          <a:noFill/>
          <a:ln w="9525">
            <a:noFill/>
            <a:miter lim="800000"/>
            <a:headEnd/>
            <a:tailEnd/>
          </a:ln>
        </p:spPr>
        <p:txBody>
          <a:bodyPr>
            <a:spAutoFit/>
          </a:bodyPr>
          <a:lstStyle/>
          <a:p>
            <a:pPr eaLnBrk="1" hangingPunct="1"/>
            <a:r>
              <a:rPr lang="es-ES" altLang="en-US" sz="1400">
                <a:latin typeface="Century Gothic" pitchFamily="34" charset="0"/>
              </a:rPr>
              <a:t>Entorno organizado de interacción en momentos diacrónicos y uso domiciliario.</a:t>
            </a:r>
          </a:p>
        </p:txBody>
      </p:sp>
      <p:sp>
        <p:nvSpPr>
          <p:cNvPr id="95" name="116 CuadroTexto"/>
          <p:cNvSpPr txBox="1">
            <a:spLocks noChangeArrowheads="1"/>
          </p:cNvSpPr>
          <p:nvPr/>
        </p:nvSpPr>
        <p:spPr bwMode="auto">
          <a:xfrm>
            <a:off x="5102225" y="1700808"/>
            <a:ext cx="3482975" cy="739775"/>
          </a:xfrm>
          <a:prstGeom prst="rect">
            <a:avLst/>
          </a:prstGeom>
          <a:noFill/>
          <a:ln w="9525">
            <a:noFill/>
            <a:miter lim="800000"/>
            <a:headEnd/>
            <a:tailEnd/>
          </a:ln>
        </p:spPr>
        <p:txBody>
          <a:bodyPr>
            <a:spAutoFit/>
          </a:bodyPr>
          <a:lstStyle/>
          <a:p>
            <a:pPr eaLnBrk="1" hangingPunct="1"/>
            <a:r>
              <a:rPr lang="es-ES" altLang="en-US" sz="1400">
                <a:latin typeface="Century Gothic" pitchFamily="34" charset="0"/>
              </a:rPr>
              <a:t>Servicios de interacción  en situaciones diacrónicas, individuales y comunicaciones externas.</a:t>
            </a:r>
          </a:p>
        </p:txBody>
      </p:sp>
      <p:sp>
        <p:nvSpPr>
          <p:cNvPr id="96" name="117 CuadroTexto"/>
          <p:cNvSpPr txBox="1">
            <a:spLocks noChangeArrowheads="1"/>
          </p:cNvSpPr>
          <p:nvPr/>
        </p:nvSpPr>
        <p:spPr bwMode="auto">
          <a:xfrm>
            <a:off x="4510088" y="6161683"/>
            <a:ext cx="231775" cy="368300"/>
          </a:xfrm>
          <a:prstGeom prst="rect">
            <a:avLst/>
          </a:prstGeom>
          <a:noFill/>
          <a:ln w="9525">
            <a:noFill/>
            <a:miter lim="800000"/>
            <a:headEnd/>
            <a:tailEnd/>
          </a:ln>
        </p:spPr>
        <p:txBody>
          <a:bodyPr>
            <a:spAutoFit/>
          </a:bodyPr>
          <a:lstStyle/>
          <a:p>
            <a:pPr eaLnBrk="1" hangingPunct="1"/>
            <a:r>
              <a:rPr lang="es-ES" altLang="en-US">
                <a:solidFill>
                  <a:srgbClr val="BFBFBF"/>
                </a:solidFill>
              </a:rPr>
              <a:t>1</a:t>
            </a:r>
          </a:p>
        </p:txBody>
      </p:sp>
      <p:sp>
        <p:nvSpPr>
          <p:cNvPr id="97" name="118 CuadroTexto"/>
          <p:cNvSpPr txBox="1">
            <a:spLocks noChangeArrowheads="1"/>
          </p:cNvSpPr>
          <p:nvPr/>
        </p:nvSpPr>
        <p:spPr bwMode="auto">
          <a:xfrm>
            <a:off x="4471988" y="5150445"/>
            <a:ext cx="231775" cy="369888"/>
          </a:xfrm>
          <a:prstGeom prst="rect">
            <a:avLst/>
          </a:prstGeom>
          <a:noFill/>
          <a:ln w="9525">
            <a:noFill/>
            <a:miter lim="800000"/>
            <a:headEnd/>
            <a:tailEnd/>
          </a:ln>
        </p:spPr>
        <p:txBody>
          <a:bodyPr>
            <a:spAutoFit/>
          </a:bodyPr>
          <a:lstStyle/>
          <a:p>
            <a:pPr eaLnBrk="1" hangingPunct="1"/>
            <a:r>
              <a:rPr lang="es-ES" altLang="en-US">
                <a:solidFill>
                  <a:srgbClr val="BFBFBF"/>
                </a:solidFill>
              </a:rPr>
              <a:t>2</a:t>
            </a:r>
          </a:p>
        </p:txBody>
      </p:sp>
      <p:sp>
        <p:nvSpPr>
          <p:cNvPr id="98" name="119 CuadroTexto"/>
          <p:cNvSpPr txBox="1">
            <a:spLocks noChangeArrowheads="1"/>
          </p:cNvSpPr>
          <p:nvPr/>
        </p:nvSpPr>
        <p:spPr bwMode="auto">
          <a:xfrm>
            <a:off x="4457700" y="3940770"/>
            <a:ext cx="230188" cy="368300"/>
          </a:xfrm>
          <a:prstGeom prst="rect">
            <a:avLst/>
          </a:prstGeom>
          <a:noFill/>
          <a:ln w="9525">
            <a:noFill/>
            <a:miter lim="800000"/>
            <a:headEnd/>
            <a:tailEnd/>
          </a:ln>
        </p:spPr>
        <p:txBody>
          <a:bodyPr>
            <a:spAutoFit/>
          </a:bodyPr>
          <a:lstStyle/>
          <a:p>
            <a:pPr eaLnBrk="1" hangingPunct="1"/>
            <a:r>
              <a:rPr lang="es-ES" altLang="en-US">
                <a:solidFill>
                  <a:srgbClr val="BFBFBF"/>
                </a:solidFill>
              </a:rPr>
              <a:t>3</a:t>
            </a:r>
          </a:p>
        </p:txBody>
      </p:sp>
      <p:sp>
        <p:nvSpPr>
          <p:cNvPr id="99" name="120 CuadroTexto"/>
          <p:cNvSpPr txBox="1">
            <a:spLocks noChangeArrowheads="1"/>
          </p:cNvSpPr>
          <p:nvPr/>
        </p:nvSpPr>
        <p:spPr bwMode="auto">
          <a:xfrm>
            <a:off x="4432300" y="2723158"/>
            <a:ext cx="230188" cy="368300"/>
          </a:xfrm>
          <a:prstGeom prst="rect">
            <a:avLst/>
          </a:prstGeom>
          <a:noFill/>
          <a:ln w="9525">
            <a:noFill/>
            <a:miter lim="800000"/>
            <a:headEnd/>
            <a:tailEnd/>
          </a:ln>
        </p:spPr>
        <p:txBody>
          <a:bodyPr>
            <a:spAutoFit/>
          </a:bodyPr>
          <a:lstStyle/>
          <a:p>
            <a:pPr eaLnBrk="1" hangingPunct="1"/>
            <a:r>
              <a:rPr lang="es-ES" altLang="en-US">
                <a:solidFill>
                  <a:srgbClr val="BFBFBF"/>
                </a:solidFill>
              </a:rPr>
              <a:t>4</a:t>
            </a:r>
          </a:p>
        </p:txBody>
      </p:sp>
      <p:sp>
        <p:nvSpPr>
          <p:cNvPr id="100" name="121 CuadroTexto"/>
          <p:cNvSpPr txBox="1">
            <a:spLocks noChangeArrowheads="1"/>
          </p:cNvSpPr>
          <p:nvPr/>
        </p:nvSpPr>
        <p:spPr bwMode="auto">
          <a:xfrm>
            <a:off x="4405313" y="1803995"/>
            <a:ext cx="231775" cy="369888"/>
          </a:xfrm>
          <a:prstGeom prst="rect">
            <a:avLst/>
          </a:prstGeom>
          <a:noFill/>
          <a:ln w="9525">
            <a:noFill/>
            <a:miter lim="800000"/>
            <a:headEnd/>
            <a:tailEnd/>
          </a:ln>
        </p:spPr>
        <p:txBody>
          <a:bodyPr>
            <a:spAutoFit/>
          </a:bodyPr>
          <a:lstStyle/>
          <a:p>
            <a:pPr eaLnBrk="1" hangingPunct="1"/>
            <a:r>
              <a:rPr lang="es-ES" altLang="en-US">
                <a:solidFill>
                  <a:srgbClr val="BFBFBF"/>
                </a:solidFill>
              </a:rPr>
              <a:t>5</a:t>
            </a:r>
          </a:p>
        </p:txBody>
      </p:sp>
      <p:sp>
        <p:nvSpPr>
          <p:cNvPr id="101" name="122 Rectángulo"/>
          <p:cNvSpPr>
            <a:spLocks noChangeArrowheads="1"/>
          </p:cNvSpPr>
          <p:nvPr/>
        </p:nvSpPr>
        <p:spPr bwMode="auto">
          <a:xfrm>
            <a:off x="2713038" y="1819870"/>
            <a:ext cx="595312" cy="4787900"/>
          </a:xfrm>
          <a:prstGeom prst="rect">
            <a:avLst/>
          </a:prstGeom>
          <a:solidFill>
            <a:schemeClr val="accent1">
              <a:lumMod val="50000"/>
            </a:schemeClr>
          </a:solidFill>
          <a:ln w="9525">
            <a:noFill/>
            <a:miter lim="800000"/>
            <a:headEnd/>
            <a:tailEnd/>
          </a:ln>
        </p:spPr>
        <p:txBody>
          <a:bodyPr anchor="ctr"/>
          <a:lstStyle/>
          <a:p>
            <a:pPr algn="ctr" eaLnBrk="1" hangingPunct="1"/>
            <a:endParaRPr lang="es-ES" altLang="en-US">
              <a:solidFill>
                <a:srgbClr val="FFFFFF"/>
              </a:solidFill>
            </a:endParaRPr>
          </a:p>
        </p:txBody>
      </p:sp>
      <p:cxnSp>
        <p:nvCxnSpPr>
          <p:cNvPr id="102" name="123 Conector recto"/>
          <p:cNvCxnSpPr>
            <a:cxnSpLocks noChangeShapeType="1"/>
          </p:cNvCxnSpPr>
          <p:nvPr/>
        </p:nvCxnSpPr>
        <p:spPr bwMode="auto">
          <a:xfrm>
            <a:off x="3095625" y="2210395"/>
            <a:ext cx="1282700" cy="0"/>
          </a:xfrm>
          <a:prstGeom prst="line">
            <a:avLst/>
          </a:prstGeom>
          <a:noFill/>
          <a:ln w="57150">
            <a:solidFill>
              <a:srgbClr val="C6E335"/>
            </a:solidFill>
            <a:prstDash val="sysDot"/>
            <a:round/>
            <a:headEnd/>
            <a:tailEnd/>
          </a:ln>
        </p:spPr>
      </p:cxnSp>
      <p:cxnSp>
        <p:nvCxnSpPr>
          <p:cNvPr id="103" name="124 Conector recto"/>
          <p:cNvCxnSpPr>
            <a:cxnSpLocks noChangeShapeType="1"/>
          </p:cNvCxnSpPr>
          <p:nvPr/>
        </p:nvCxnSpPr>
        <p:spPr bwMode="auto">
          <a:xfrm>
            <a:off x="3124200" y="3172420"/>
            <a:ext cx="1281113" cy="0"/>
          </a:xfrm>
          <a:prstGeom prst="line">
            <a:avLst/>
          </a:prstGeom>
          <a:noFill/>
          <a:ln w="57150">
            <a:solidFill>
              <a:srgbClr val="C6E335"/>
            </a:solidFill>
            <a:prstDash val="sysDot"/>
            <a:round/>
            <a:headEnd/>
            <a:tailEnd/>
          </a:ln>
        </p:spPr>
      </p:cxnSp>
      <p:cxnSp>
        <p:nvCxnSpPr>
          <p:cNvPr id="104" name="125 Conector recto"/>
          <p:cNvCxnSpPr>
            <a:cxnSpLocks noChangeShapeType="1"/>
          </p:cNvCxnSpPr>
          <p:nvPr/>
        </p:nvCxnSpPr>
        <p:spPr bwMode="auto">
          <a:xfrm>
            <a:off x="3109913" y="4361458"/>
            <a:ext cx="1281112" cy="0"/>
          </a:xfrm>
          <a:prstGeom prst="line">
            <a:avLst/>
          </a:prstGeom>
          <a:noFill/>
          <a:ln w="57150">
            <a:solidFill>
              <a:srgbClr val="C6E335"/>
            </a:solidFill>
            <a:prstDash val="sysDot"/>
            <a:round/>
            <a:headEnd/>
            <a:tailEnd/>
          </a:ln>
        </p:spPr>
      </p:cxnSp>
      <p:cxnSp>
        <p:nvCxnSpPr>
          <p:cNvPr id="105" name="126 Conector recto"/>
          <p:cNvCxnSpPr>
            <a:cxnSpLocks noChangeShapeType="1"/>
          </p:cNvCxnSpPr>
          <p:nvPr/>
        </p:nvCxnSpPr>
        <p:spPr bwMode="auto">
          <a:xfrm>
            <a:off x="3109913" y="5585420"/>
            <a:ext cx="1281112" cy="0"/>
          </a:xfrm>
          <a:prstGeom prst="line">
            <a:avLst/>
          </a:prstGeom>
          <a:noFill/>
          <a:ln w="57150">
            <a:solidFill>
              <a:srgbClr val="C6E335"/>
            </a:solidFill>
            <a:prstDash val="sysDot"/>
            <a:round/>
            <a:headEnd/>
            <a:tailEnd/>
          </a:ln>
        </p:spPr>
      </p:cxnSp>
      <p:cxnSp>
        <p:nvCxnSpPr>
          <p:cNvPr id="106" name="127 Conector recto"/>
          <p:cNvCxnSpPr>
            <a:cxnSpLocks noChangeShapeType="1"/>
          </p:cNvCxnSpPr>
          <p:nvPr/>
        </p:nvCxnSpPr>
        <p:spPr bwMode="auto">
          <a:xfrm>
            <a:off x="3217863" y="6556970"/>
            <a:ext cx="1281112" cy="0"/>
          </a:xfrm>
          <a:prstGeom prst="line">
            <a:avLst/>
          </a:prstGeom>
          <a:noFill/>
          <a:ln w="57150">
            <a:solidFill>
              <a:srgbClr val="C6E335"/>
            </a:solidFill>
            <a:prstDash val="sysDot"/>
            <a:round/>
            <a:headEnd/>
            <a:tailEnd/>
          </a:ln>
        </p:spPr>
      </p:cxnSp>
      <p:sp>
        <p:nvSpPr>
          <p:cNvPr id="107" name="128 CuadroTexto"/>
          <p:cNvSpPr txBox="1">
            <a:spLocks noChangeArrowheads="1"/>
          </p:cNvSpPr>
          <p:nvPr/>
        </p:nvSpPr>
        <p:spPr bwMode="auto">
          <a:xfrm rot="16200000">
            <a:off x="1668463" y="4078883"/>
            <a:ext cx="2686050" cy="368300"/>
          </a:xfrm>
          <a:prstGeom prst="rect">
            <a:avLst/>
          </a:prstGeom>
          <a:noFill/>
          <a:ln w="9525">
            <a:noFill/>
            <a:miter lim="800000"/>
            <a:headEnd/>
            <a:tailEnd/>
          </a:ln>
        </p:spPr>
        <p:txBody>
          <a:bodyPr wrap="none">
            <a:spAutoFit/>
          </a:bodyPr>
          <a:lstStyle/>
          <a:p>
            <a:pPr eaLnBrk="1" hangingPunct="1"/>
            <a:r>
              <a:rPr lang="es-ES" altLang="en-US">
                <a:solidFill>
                  <a:schemeClr val="bg1"/>
                </a:solidFill>
                <a:latin typeface="Century Gothic" pitchFamily="34" charset="0"/>
              </a:rPr>
              <a:t>NIVELES DE ACTIVIDAD</a:t>
            </a:r>
          </a:p>
        </p:txBody>
      </p:sp>
      <p:pic>
        <p:nvPicPr>
          <p:cNvPr id="108" name="129 Elipse"/>
          <p:cNvPicPr>
            <a:picLocks noChangeArrowheads="1"/>
          </p:cNvPicPr>
          <p:nvPr/>
        </p:nvPicPr>
        <p:blipFill>
          <a:blip r:embed="rId4" cstate="print"/>
          <a:srcRect/>
          <a:stretch>
            <a:fillRect/>
          </a:stretch>
        </p:blipFill>
        <p:spPr bwMode="auto">
          <a:xfrm>
            <a:off x="596900" y="3083520"/>
            <a:ext cx="1731963" cy="2476500"/>
          </a:xfrm>
          <a:prstGeom prst="rect">
            <a:avLst/>
          </a:prstGeom>
          <a:noFill/>
          <a:ln w="9525">
            <a:noFill/>
            <a:miter lim="800000"/>
            <a:headEnd/>
            <a:tailEnd/>
          </a:ln>
        </p:spPr>
      </p:pic>
      <p:pic>
        <p:nvPicPr>
          <p:cNvPr id="109" name="130 Elipse"/>
          <p:cNvPicPr>
            <a:picLocks noChangeArrowheads="1"/>
          </p:cNvPicPr>
          <p:nvPr/>
        </p:nvPicPr>
        <p:blipFill>
          <a:blip r:embed="rId5" cstate="print"/>
          <a:srcRect/>
          <a:stretch>
            <a:fillRect/>
          </a:stretch>
        </p:blipFill>
        <p:spPr bwMode="auto">
          <a:xfrm>
            <a:off x="-107950" y="3675658"/>
            <a:ext cx="1747838" cy="2505075"/>
          </a:xfrm>
          <a:prstGeom prst="rect">
            <a:avLst/>
          </a:prstGeom>
          <a:noFill/>
          <a:ln w="9525">
            <a:noFill/>
            <a:miter lim="800000"/>
            <a:headEnd/>
            <a:tailEnd/>
          </a:ln>
        </p:spPr>
      </p:pic>
      <p:pic>
        <p:nvPicPr>
          <p:cNvPr id="110" name="131 Elipse"/>
          <p:cNvPicPr>
            <a:picLocks noChangeArrowheads="1"/>
          </p:cNvPicPr>
          <p:nvPr/>
        </p:nvPicPr>
        <p:blipFill>
          <a:blip r:embed="rId6" cstate="print"/>
          <a:srcRect/>
          <a:stretch>
            <a:fillRect/>
          </a:stretch>
        </p:blipFill>
        <p:spPr bwMode="auto">
          <a:xfrm>
            <a:off x="950913" y="3950295"/>
            <a:ext cx="1700212" cy="2413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fade">
                                      <p:cBhvr>
                                        <p:cTn id="7" dur="500"/>
                                        <p:tgtEl>
                                          <p:spTgt spid="10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9"/>
                                        </p:tgtEl>
                                        <p:attrNameLst>
                                          <p:attrName>style.visibility</p:attrName>
                                        </p:attrNameLst>
                                      </p:cBhvr>
                                      <p:to>
                                        <p:strVal val="visible"/>
                                      </p:to>
                                    </p:set>
                                    <p:animEffect transition="in" filter="fade">
                                      <p:cBhvr>
                                        <p:cTn id="12" dur="500"/>
                                        <p:tgtEl>
                                          <p:spTgt spid="10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0"/>
                                        </p:tgtEl>
                                        <p:attrNameLst>
                                          <p:attrName>style.visibility</p:attrName>
                                        </p:attrNameLst>
                                      </p:cBhvr>
                                      <p:to>
                                        <p:strVal val="visible"/>
                                      </p:to>
                                    </p:set>
                                    <p:animEffect transition="in" filter="fade">
                                      <p:cBhvr>
                                        <p:cTn id="17" dur="500"/>
                                        <p:tgtEl>
                                          <p:spTgt spid="1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1"/>
                                        </p:tgtEl>
                                        <p:attrNameLst>
                                          <p:attrName>style.visibility</p:attrName>
                                        </p:attrNameLst>
                                      </p:cBhvr>
                                      <p:to>
                                        <p:strVal val="visible"/>
                                      </p:to>
                                    </p:set>
                                    <p:animEffect transition="in" filter="fade">
                                      <p:cBhvr>
                                        <p:cTn id="22" dur="500"/>
                                        <p:tgtEl>
                                          <p:spTgt spid="101"/>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nodeType="clickEffect">
                                  <p:stCondLst>
                                    <p:cond delay="0"/>
                                  </p:stCondLst>
                                  <p:childTnLst>
                                    <p:set>
                                      <p:cBhvr>
                                        <p:cTn id="26" dur="1" fill="hold">
                                          <p:stCondLst>
                                            <p:cond delay="0"/>
                                          </p:stCondLst>
                                        </p:cTn>
                                        <p:tgtEl>
                                          <p:spTgt spid="106"/>
                                        </p:tgtEl>
                                        <p:attrNameLst>
                                          <p:attrName>style.visibility</p:attrName>
                                        </p:attrNameLst>
                                      </p:cBhvr>
                                      <p:to>
                                        <p:strVal val="visible"/>
                                      </p:to>
                                    </p:set>
                                    <p:anim calcmode="lin" valueType="num">
                                      <p:cBhvr>
                                        <p:cTn id="27" dur="1000" fill="hold"/>
                                        <p:tgtEl>
                                          <p:spTgt spid="106"/>
                                        </p:tgtEl>
                                        <p:attrNameLst>
                                          <p:attrName>ppt_w</p:attrName>
                                        </p:attrNameLst>
                                      </p:cBhvr>
                                      <p:tavLst>
                                        <p:tav tm="0">
                                          <p:val>
                                            <p:strVal val="#ppt_w*0.70"/>
                                          </p:val>
                                        </p:tav>
                                        <p:tav tm="100000">
                                          <p:val>
                                            <p:strVal val="#ppt_w"/>
                                          </p:val>
                                        </p:tav>
                                      </p:tavLst>
                                    </p:anim>
                                    <p:anim calcmode="lin" valueType="num">
                                      <p:cBhvr>
                                        <p:cTn id="28" dur="1000" fill="hold"/>
                                        <p:tgtEl>
                                          <p:spTgt spid="106"/>
                                        </p:tgtEl>
                                        <p:attrNameLst>
                                          <p:attrName>ppt_h</p:attrName>
                                        </p:attrNameLst>
                                      </p:cBhvr>
                                      <p:tavLst>
                                        <p:tav tm="0">
                                          <p:val>
                                            <p:strVal val="#ppt_h"/>
                                          </p:val>
                                        </p:tav>
                                        <p:tav tm="100000">
                                          <p:val>
                                            <p:strVal val="#ppt_h"/>
                                          </p:val>
                                        </p:tav>
                                      </p:tavLst>
                                    </p:anim>
                                    <p:animEffect transition="in" filter="fade">
                                      <p:cBhvr>
                                        <p:cTn id="29" dur="1000"/>
                                        <p:tgtEl>
                                          <p:spTgt spid="10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81"/>
                                        </p:tgtEl>
                                        <p:attrNameLst>
                                          <p:attrName>style.visibility</p:attrName>
                                        </p:attrNameLst>
                                      </p:cBhvr>
                                      <p:to>
                                        <p:strVal val="visible"/>
                                      </p:to>
                                    </p:set>
                                    <p:animEffect transition="in" filter="fade">
                                      <p:cBhvr>
                                        <p:cTn id="34" dur="500"/>
                                        <p:tgtEl>
                                          <p:spTgt spid="8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82"/>
                                        </p:tgtEl>
                                        <p:attrNameLst>
                                          <p:attrName>style.visibility</p:attrName>
                                        </p:attrNameLst>
                                      </p:cBhvr>
                                      <p:to>
                                        <p:strVal val="visible"/>
                                      </p:to>
                                    </p:set>
                                    <p:animEffect transition="in" filter="fade">
                                      <p:cBhvr>
                                        <p:cTn id="37" dur="500"/>
                                        <p:tgtEl>
                                          <p:spTgt spid="82"/>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91"/>
                                        </p:tgtEl>
                                        <p:attrNameLst>
                                          <p:attrName>style.visibility</p:attrName>
                                        </p:attrNameLst>
                                      </p:cBhvr>
                                      <p:to>
                                        <p:strVal val="visible"/>
                                      </p:to>
                                    </p:set>
                                    <p:anim calcmode="lin" valueType="num">
                                      <p:cBhvr>
                                        <p:cTn id="42" dur="1000" fill="hold"/>
                                        <p:tgtEl>
                                          <p:spTgt spid="91"/>
                                        </p:tgtEl>
                                        <p:attrNameLst>
                                          <p:attrName>ppt_w</p:attrName>
                                        </p:attrNameLst>
                                      </p:cBhvr>
                                      <p:tavLst>
                                        <p:tav tm="0">
                                          <p:val>
                                            <p:strVal val="#ppt_w*0.70"/>
                                          </p:val>
                                        </p:tav>
                                        <p:tav tm="100000">
                                          <p:val>
                                            <p:strVal val="#ppt_w"/>
                                          </p:val>
                                        </p:tav>
                                      </p:tavLst>
                                    </p:anim>
                                    <p:anim calcmode="lin" valueType="num">
                                      <p:cBhvr>
                                        <p:cTn id="43" dur="1000" fill="hold"/>
                                        <p:tgtEl>
                                          <p:spTgt spid="91"/>
                                        </p:tgtEl>
                                        <p:attrNameLst>
                                          <p:attrName>ppt_h</p:attrName>
                                        </p:attrNameLst>
                                      </p:cBhvr>
                                      <p:tavLst>
                                        <p:tav tm="0">
                                          <p:val>
                                            <p:strVal val="#ppt_h"/>
                                          </p:val>
                                        </p:tav>
                                        <p:tav tm="100000">
                                          <p:val>
                                            <p:strVal val="#ppt_h"/>
                                          </p:val>
                                        </p:tav>
                                      </p:tavLst>
                                    </p:anim>
                                    <p:animEffect transition="in" filter="fade">
                                      <p:cBhvr>
                                        <p:cTn id="44" dur="1000"/>
                                        <p:tgtEl>
                                          <p:spTgt spid="91"/>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96"/>
                                        </p:tgtEl>
                                        <p:attrNameLst>
                                          <p:attrName>style.visibility</p:attrName>
                                        </p:attrNameLst>
                                      </p:cBhvr>
                                      <p:to>
                                        <p:strVal val="visible"/>
                                      </p:to>
                                    </p:set>
                                    <p:animEffect transition="in" filter="fade">
                                      <p:cBhvr>
                                        <p:cTn id="47" dur="500"/>
                                        <p:tgtEl>
                                          <p:spTgt spid="96"/>
                                        </p:tgtEl>
                                      </p:cBhvr>
                                    </p:animEffect>
                                  </p:childTnLst>
                                </p:cTn>
                              </p:par>
                            </p:childTnLst>
                          </p:cTn>
                        </p:par>
                      </p:childTnLst>
                    </p:cTn>
                  </p:par>
                  <p:par>
                    <p:cTn id="48" fill="hold">
                      <p:stCondLst>
                        <p:cond delay="indefinite"/>
                      </p:stCondLst>
                      <p:childTnLst>
                        <p:par>
                          <p:cTn id="49" fill="hold">
                            <p:stCondLst>
                              <p:cond delay="0"/>
                            </p:stCondLst>
                            <p:childTnLst>
                              <p:par>
                                <p:cTn id="50" presetID="55" presetClass="entr" presetSubtype="0" fill="hold" nodeType="clickEffect">
                                  <p:stCondLst>
                                    <p:cond delay="0"/>
                                  </p:stCondLst>
                                  <p:childTnLst>
                                    <p:set>
                                      <p:cBhvr>
                                        <p:cTn id="51" dur="1" fill="hold">
                                          <p:stCondLst>
                                            <p:cond delay="0"/>
                                          </p:stCondLst>
                                        </p:cTn>
                                        <p:tgtEl>
                                          <p:spTgt spid="105"/>
                                        </p:tgtEl>
                                        <p:attrNameLst>
                                          <p:attrName>style.visibility</p:attrName>
                                        </p:attrNameLst>
                                      </p:cBhvr>
                                      <p:to>
                                        <p:strVal val="visible"/>
                                      </p:to>
                                    </p:set>
                                    <p:anim calcmode="lin" valueType="num">
                                      <p:cBhvr>
                                        <p:cTn id="52" dur="1000" fill="hold"/>
                                        <p:tgtEl>
                                          <p:spTgt spid="105"/>
                                        </p:tgtEl>
                                        <p:attrNameLst>
                                          <p:attrName>ppt_w</p:attrName>
                                        </p:attrNameLst>
                                      </p:cBhvr>
                                      <p:tavLst>
                                        <p:tav tm="0">
                                          <p:val>
                                            <p:strVal val="#ppt_w*0.70"/>
                                          </p:val>
                                        </p:tav>
                                        <p:tav tm="100000">
                                          <p:val>
                                            <p:strVal val="#ppt_w"/>
                                          </p:val>
                                        </p:tav>
                                      </p:tavLst>
                                    </p:anim>
                                    <p:anim calcmode="lin" valueType="num">
                                      <p:cBhvr>
                                        <p:cTn id="53" dur="1000" fill="hold"/>
                                        <p:tgtEl>
                                          <p:spTgt spid="105"/>
                                        </p:tgtEl>
                                        <p:attrNameLst>
                                          <p:attrName>ppt_h</p:attrName>
                                        </p:attrNameLst>
                                      </p:cBhvr>
                                      <p:tavLst>
                                        <p:tav tm="0">
                                          <p:val>
                                            <p:strVal val="#ppt_h"/>
                                          </p:val>
                                        </p:tav>
                                        <p:tav tm="100000">
                                          <p:val>
                                            <p:strVal val="#ppt_h"/>
                                          </p:val>
                                        </p:tav>
                                      </p:tavLst>
                                    </p:anim>
                                    <p:animEffect transition="in" filter="fade">
                                      <p:cBhvr>
                                        <p:cTn id="54" dur="1000"/>
                                        <p:tgtEl>
                                          <p:spTgt spid="105"/>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fade">
                                      <p:cBhvr>
                                        <p:cTn id="59" dur="500"/>
                                        <p:tgtEl>
                                          <p:spTgt spid="83"/>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87"/>
                                        </p:tgtEl>
                                        <p:attrNameLst>
                                          <p:attrName>style.visibility</p:attrName>
                                        </p:attrNameLst>
                                      </p:cBhvr>
                                      <p:to>
                                        <p:strVal val="visible"/>
                                      </p:to>
                                    </p:set>
                                    <p:animEffect transition="in" filter="fade">
                                      <p:cBhvr>
                                        <p:cTn id="62" dur="500"/>
                                        <p:tgtEl>
                                          <p:spTgt spid="87"/>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97"/>
                                        </p:tgtEl>
                                        <p:attrNameLst>
                                          <p:attrName>style.visibility</p:attrName>
                                        </p:attrNameLst>
                                      </p:cBhvr>
                                      <p:to>
                                        <p:strVal val="visible"/>
                                      </p:to>
                                    </p:set>
                                    <p:animEffect transition="in" filter="fade">
                                      <p:cBhvr>
                                        <p:cTn id="65" dur="500"/>
                                        <p:tgtEl>
                                          <p:spTgt spid="97"/>
                                        </p:tgtEl>
                                      </p:cBhvr>
                                    </p:animEffect>
                                  </p:childTnLst>
                                </p:cTn>
                              </p:par>
                            </p:childTnLst>
                          </p:cTn>
                        </p:par>
                      </p:childTnLst>
                    </p:cTn>
                  </p:par>
                  <p:par>
                    <p:cTn id="66" fill="hold">
                      <p:stCondLst>
                        <p:cond delay="indefinite"/>
                      </p:stCondLst>
                      <p:childTnLst>
                        <p:par>
                          <p:cTn id="67" fill="hold">
                            <p:stCondLst>
                              <p:cond delay="0"/>
                            </p:stCondLst>
                            <p:childTnLst>
                              <p:par>
                                <p:cTn id="68" presetID="55" presetClass="entr" presetSubtype="0" fill="hold" grpId="0" nodeType="clickEffect">
                                  <p:stCondLst>
                                    <p:cond delay="0"/>
                                  </p:stCondLst>
                                  <p:childTnLst>
                                    <p:set>
                                      <p:cBhvr>
                                        <p:cTn id="69" dur="1" fill="hold">
                                          <p:stCondLst>
                                            <p:cond delay="0"/>
                                          </p:stCondLst>
                                        </p:cTn>
                                        <p:tgtEl>
                                          <p:spTgt spid="92"/>
                                        </p:tgtEl>
                                        <p:attrNameLst>
                                          <p:attrName>style.visibility</p:attrName>
                                        </p:attrNameLst>
                                      </p:cBhvr>
                                      <p:to>
                                        <p:strVal val="visible"/>
                                      </p:to>
                                    </p:set>
                                    <p:anim calcmode="lin" valueType="num">
                                      <p:cBhvr>
                                        <p:cTn id="70" dur="1000" fill="hold"/>
                                        <p:tgtEl>
                                          <p:spTgt spid="92"/>
                                        </p:tgtEl>
                                        <p:attrNameLst>
                                          <p:attrName>ppt_w</p:attrName>
                                        </p:attrNameLst>
                                      </p:cBhvr>
                                      <p:tavLst>
                                        <p:tav tm="0">
                                          <p:val>
                                            <p:strVal val="#ppt_w*0.70"/>
                                          </p:val>
                                        </p:tav>
                                        <p:tav tm="100000">
                                          <p:val>
                                            <p:strVal val="#ppt_w"/>
                                          </p:val>
                                        </p:tav>
                                      </p:tavLst>
                                    </p:anim>
                                    <p:anim calcmode="lin" valueType="num">
                                      <p:cBhvr>
                                        <p:cTn id="71" dur="1000" fill="hold"/>
                                        <p:tgtEl>
                                          <p:spTgt spid="92"/>
                                        </p:tgtEl>
                                        <p:attrNameLst>
                                          <p:attrName>ppt_h</p:attrName>
                                        </p:attrNameLst>
                                      </p:cBhvr>
                                      <p:tavLst>
                                        <p:tav tm="0">
                                          <p:val>
                                            <p:strVal val="#ppt_h"/>
                                          </p:val>
                                        </p:tav>
                                        <p:tav tm="100000">
                                          <p:val>
                                            <p:strVal val="#ppt_h"/>
                                          </p:val>
                                        </p:tav>
                                      </p:tavLst>
                                    </p:anim>
                                    <p:animEffect transition="in" filter="fade">
                                      <p:cBhvr>
                                        <p:cTn id="72" dur="1000"/>
                                        <p:tgtEl>
                                          <p:spTgt spid="92"/>
                                        </p:tgtEl>
                                      </p:cBhvr>
                                    </p:animEffect>
                                  </p:childTnLst>
                                </p:cTn>
                              </p:par>
                            </p:childTnLst>
                          </p:cTn>
                        </p:par>
                      </p:childTnLst>
                    </p:cTn>
                  </p:par>
                  <p:par>
                    <p:cTn id="73" fill="hold">
                      <p:stCondLst>
                        <p:cond delay="indefinite"/>
                      </p:stCondLst>
                      <p:childTnLst>
                        <p:par>
                          <p:cTn id="74" fill="hold">
                            <p:stCondLst>
                              <p:cond delay="0"/>
                            </p:stCondLst>
                            <p:childTnLst>
                              <p:par>
                                <p:cTn id="75" presetID="55" presetClass="entr" presetSubtype="0" fill="hold" nodeType="clickEffect">
                                  <p:stCondLst>
                                    <p:cond delay="0"/>
                                  </p:stCondLst>
                                  <p:childTnLst>
                                    <p:set>
                                      <p:cBhvr>
                                        <p:cTn id="76" dur="1" fill="hold">
                                          <p:stCondLst>
                                            <p:cond delay="0"/>
                                          </p:stCondLst>
                                        </p:cTn>
                                        <p:tgtEl>
                                          <p:spTgt spid="104"/>
                                        </p:tgtEl>
                                        <p:attrNameLst>
                                          <p:attrName>style.visibility</p:attrName>
                                        </p:attrNameLst>
                                      </p:cBhvr>
                                      <p:to>
                                        <p:strVal val="visible"/>
                                      </p:to>
                                    </p:set>
                                    <p:anim calcmode="lin" valueType="num">
                                      <p:cBhvr>
                                        <p:cTn id="77" dur="1000" fill="hold"/>
                                        <p:tgtEl>
                                          <p:spTgt spid="104"/>
                                        </p:tgtEl>
                                        <p:attrNameLst>
                                          <p:attrName>ppt_w</p:attrName>
                                        </p:attrNameLst>
                                      </p:cBhvr>
                                      <p:tavLst>
                                        <p:tav tm="0">
                                          <p:val>
                                            <p:strVal val="#ppt_w*0.70"/>
                                          </p:val>
                                        </p:tav>
                                        <p:tav tm="100000">
                                          <p:val>
                                            <p:strVal val="#ppt_w"/>
                                          </p:val>
                                        </p:tav>
                                      </p:tavLst>
                                    </p:anim>
                                    <p:anim calcmode="lin" valueType="num">
                                      <p:cBhvr>
                                        <p:cTn id="78" dur="1000" fill="hold"/>
                                        <p:tgtEl>
                                          <p:spTgt spid="104"/>
                                        </p:tgtEl>
                                        <p:attrNameLst>
                                          <p:attrName>ppt_h</p:attrName>
                                        </p:attrNameLst>
                                      </p:cBhvr>
                                      <p:tavLst>
                                        <p:tav tm="0">
                                          <p:val>
                                            <p:strVal val="#ppt_h"/>
                                          </p:val>
                                        </p:tav>
                                        <p:tav tm="100000">
                                          <p:val>
                                            <p:strVal val="#ppt_h"/>
                                          </p:val>
                                        </p:tav>
                                      </p:tavLst>
                                    </p:anim>
                                    <p:animEffect transition="in" filter="fade">
                                      <p:cBhvr>
                                        <p:cTn id="79" dur="1000"/>
                                        <p:tgtEl>
                                          <p:spTgt spid="104"/>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84"/>
                                        </p:tgtEl>
                                        <p:attrNameLst>
                                          <p:attrName>style.visibility</p:attrName>
                                        </p:attrNameLst>
                                      </p:cBhvr>
                                      <p:to>
                                        <p:strVal val="visible"/>
                                      </p:to>
                                    </p:set>
                                    <p:animEffect transition="in" filter="fade">
                                      <p:cBhvr>
                                        <p:cTn id="84" dur="500"/>
                                        <p:tgtEl>
                                          <p:spTgt spid="84"/>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88"/>
                                        </p:tgtEl>
                                        <p:attrNameLst>
                                          <p:attrName>style.visibility</p:attrName>
                                        </p:attrNameLst>
                                      </p:cBhvr>
                                      <p:to>
                                        <p:strVal val="visible"/>
                                      </p:to>
                                    </p:set>
                                    <p:animEffect transition="in" filter="fade">
                                      <p:cBhvr>
                                        <p:cTn id="87" dur="500"/>
                                        <p:tgtEl>
                                          <p:spTgt spid="88"/>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98"/>
                                        </p:tgtEl>
                                        <p:attrNameLst>
                                          <p:attrName>style.visibility</p:attrName>
                                        </p:attrNameLst>
                                      </p:cBhvr>
                                      <p:to>
                                        <p:strVal val="visible"/>
                                      </p:to>
                                    </p:set>
                                    <p:animEffect transition="in" filter="fade">
                                      <p:cBhvr>
                                        <p:cTn id="90" dur="500"/>
                                        <p:tgtEl>
                                          <p:spTgt spid="98"/>
                                        </p:tgtEl>
                                      </p:cBhvr>
                                    </p:animEffect>
                                  </p:childTnLst>
                                </p:cTn>
                              </p:par>
                            </p:childTnLst>
                          </p:cTn>
                        </p:par>
                      </p:childTnLst>
                    </p:cTn>
                  </p:par>
                  <p:par>
                    <p:cTn id="91" fill="hold">
                      <p:stCondLst>
                        <p:cond delay="indefinite"/>
                      </p:stCondLst>
                      <p:childTnLst>
                        <p:par>
                          <p:cTn id="92" fill="hold">
                            <p:stCondLst>
                              <p:cond delay="0"/>
                            </p:stCondLst>
                            <p:childTnLst>
                              <p:par>
                                <p:cTn id="93" presetID="55" presetClass="entr" presetSubtype="0" fill="hold" grpId="0" nodeType="clickEffect">
                                  <p:stCondLst>
                                    <p:cond delay="0"/>
                                  </p:stCondLst>
                                  <p:childTnLst>
                                    <p:set>
                                      <p:cBhvr>
                                        <p:cTn id="94" dur="1" fill="hold">
                                          <p:stCondLst>
                                            <p:cond delay="0"/>
                                          </p:stCondLst>
                                        </p:cTn>
                                        <p:tgtEl>
                                          <p:spTgt spid="93"/>
                                        </p:tgtEl>
                                        <p:attrNameLst>
                                          <p:attrName>style.visibility</p:attrName>
                                        </p:attrNameLst>
                                      </p:cBhvr>
                                      <p:to>
                                        <p:strVal val="visible"/>
                                      </p:to>
                                    </p:set>
                                    <p:anim calcmode="lin" valueType="num">
                                      <p:cBhvr>
                                        <p:cTn id="95" dur="1000" fill="hold"/>
                                        <p:tgtEl>
                                          <p:spTgt spid="93"/>
                                        </p:tgtEl>
                                        <p:attrNameLst>
                                          <p:attrName>ppt_w</p:attrName>
                                        </p:attrNameLst>
                                      </p:cBhvr>
                                      <p:tavLst>
                                        <p:tav tm="0">
                                          <p:val>
                                            <p:strVal val="#ppt_w*0.70"/>
                                          </p:val>
                                        </p:tav>
                                        <p:tav tm="100000">
                                          <p:val>
                                            <p:strVal val="#ppt_w"/>
                                          </p:val>
                                        </p:tav>
                                      </p:tavLst>
                                    </p:anim>
                                    <p:anim calcmode="lin" valueType="num">
                                      <p:cBhvr>
                                        <p:cTn id="96" dur="1000" fill="hold"/>
                                        <p:tgtEl>
                                          <p:spTgt spid="93"/>
                                        </p:tgtEl>
                                        <p:attrNameLst>
                                          <p:attrName>ppt_h</p:attrName>
                                        </p:attrNameLst>
                                      </p:cBhvr>
                                      <p:tavLst>
                                        <p:tav tm="0">
                                          <p:val>
                                            <p:strVal val="#ppt_h"/>
                                          </p:val>
                                        </p:tav>
                                        <p:tav tm="100000">
                                          <p:val>
                                            <p:strVal val="#ppt_h"/>
                                          </p:val>
                                        </p:tav>
                                      </p:tavLst>
                                    </p:anim>
                                    <p:animEffect transition="in" filter="fade">
                                      <p:cBhvr>
                                        <p:cTn id="97" dur="1000"/>
                                        <p:tgtEl>
                                          <p:spTgt spid="93"/>
                                        </p:tgtEl>
                                      </p:cBhvr>
                                    </p:animEffect>
                                  </p:childTnLst>
                                </p:cTn>
                              </p:par>
                            </p:childTnLst>
                          </p:cTn>
                        </p:par>
                      </p:childTnLst>
                    </p:cTn>
                  </p:par>
                  <p:par>
                    <p:cTn id="98" fill="hold">
                      <p:stCondLst>
                        <p:cond delay="indefinite"/>
                      </p:stCondLst>
                      <p:childTnLst>
                        <p:par>
                          <p:cTn id="99" fill="hold">
                            <p:stCondLst>
                              <p:cond delay="0"/>
                            </p:stCondLst>
                            <p:childTnLst>
                              <p:par>
                                <p:cTn id="100" presetID="55" presetClass="entr" presetSubtype="0" fill="hold" nodeType="clickEffect">
                                  <p:stCondLst>
                                    <p:cond delay="0"/>
                                  </p:stCondLst>
                                  <p:childTnLst>
                                    <p:set>
                                      <p:cBhvr>
                                        <p:cTn id="101" dur="1" fill="hold">
                                          <p:stCondLst>
                                            <p:cond delay="0"/>
                                          </p:stCondLst>
                                        </p:cTn>
                                        <p:tgtEl>
                                          <p:spTgt spid="103"/>
                                        </p:tgtEl>
                                        <p:attrNameLst>
                                          <p:attrName>style.visibility</p:attrName>
                                        </p:attrNameLst>
                                      </p:cBhvr>
                                      <p:to>
                                        <p:strVal val="visible"/>
                                      </p:to>
                                    </p:set>
                                    <p:anim calcmode="lin" valueType="num">
                                      <p:cBhvr>
                                        <p:cTn id="102" dur="1000" fill="hold"/>
                                        <p:tgtEl>
                                          <p:spTgt spid="103"/>
                                        </p:tgtEl>
                                        <p:attrNameLst>
                                          <p:attrName>ppt_w</p:attrName>
                                        </p:attrNameLst>
                                      </p:cBhvr>
                                      <p:tavLst>
                                        <p:tav tm="0">
                                          <p:val>
                                            <p:strVal val="#ppt_w*0.70"/>
                                          </p:val>
                                        </p:tav>
                                        <p:tav tm="100000">
                                          <p:val>
                                            <p:strVal val="#ppt_w"/>
                                          </p:val>
                                        </p:tav>
                                      </p:tavLst>
                                    </p:anim>
                                    <p:anim calcmode="lin" valueType="num">
                                      <p:cBhvr>
                                        <p:cTn id="103" dur="1000" fill="hold"/>
                                        <p:tgtEl>
                                          <p:spTgt spid="103"/>
                                        </p:tgtEl>
                                        <p:attrNameLst>
                                          <p:attrName>ppt_h</p:attrName>
                                        </p:attrNameLst>
                                      </p:cBhvr>
                                      <p:tavLst>
                                        <p:tav tm="0">
                                          <p:val>
                                            <p:strVal val="#ppt_h"/>
                                          </p:val>
                                        </p:tav>
                                        <p:tav tm="100000">
                                          <p:val>
                                            <p:strVal val="#ppt_h"/>
                                          </p:val>
                                        </p:tav>
                                      </p:tavLst>
                                    </p:anim>
                                    <p:animEffect transition="in" filter="fade">
                                      <p:cBhvr>
                                        <p:cTn id="104" dur="1000"/>
                                        <p:tgtEl>
                                          <p:spTgt spid="103"/>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grpId="0" nodeType="clickEffect">
                                  <p:stCondLst>
                                    <p:cond delay="0"/>
                                  </p:stCondLst>
                                  <p:childTnLst>
                                    <p:set>
                                      <p:cBhvr>
                                        <p:cTn id="108" dur="1" fill="hold">
                                          <p:stCondLst>
                                            <p:cond delay="0"/>
                                          </p:stCondLst>
                                        </p:cTn>
                                        <p:tgtEl>
                                          <p:spTgt spid="85"/>
                                        </p:tgtEl>
                                        <p:attrNameLst>
                                          <p:attrName>style.visibility</p:attrName>
                                        </p:attrNameLst>
                                      </p:cBhvr>
                                      <p:to>
                                        <p:strVal val="visible"/>
                                      </p:to>
                                    </p:set>
                                    <p:animEffect transition="in" filter="fade">
                                      <p:cBhvr>
                                        <p:cTn id="109" dur="500"/>
                                        <p:tgtEl>
                                          <p:spTgt spid="85"/>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89"/>
                                        </p:tgtEl>
                                        <p:attrNameLst>
                                          <p:attrName>style.visibility</p:attrName>
                                        </p:attrNameLst>
                                      </p:cBhvr>
                                      <p:to>
                                        <p:strVal val="visible"/>
                                      </p:to>
                                    </p:set>
                                    <p:animEffect transition="in" filter="fade">
                                      <p:cBhvr>
                                        <p:cTn id="112" dur="500"/>
                                        <p:tgtEl>
                                          <p:spTgt spid="89"/>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99"/>
                                        </p:tgtEl>
                                        <p:attrNameLst>
                                          <p:attrName>style.visibility</p:attrName>
                                        </p:attrNameLst>
                                      </p:cBhvr>
                                      <p:to>
                                        <p:strVal val="visible"/>
                                      </p:to>
                                    </p:set>
                                    <p:animEffect transition="in" filter="fade">
                                      <p:cBhvr>
                                        <p:cTn id="115" dur="500"/>
                                        <p:tgtEl>
                                          <p:spTgt spid="99"/>
                                        </p:tgtEl>
                                      </p:cBhvr>
                                    </p:animEffect>
                                  </p:childTnLst>
                                </p:cTn>
                              </p:par>
                            </p:childTnLst>
                          </p:cTn>
                        </p:par>
                      </p:childTnLst>
                    </p:cTn>
                  </p:par>
                  <p:par>
                    <p:cTn id="116" fill="hold">
                      <p:stCondLst>
                        <p:cond delay="indefinite"/>
                      </p:stCondLst>
                      <p:childTnLst>
                        <p:par>
                          <p:cTn id="117" fill="hold">
                            <p:stCondLst>
                              <p:cond delay="0"/>
                            </p:stCondLst>
                            <p:childTnLst>
                              <p:par>
                                <p:cTn id="118" presetID="55" presetClass="entr" presetSubtype="0" fill="hold" grpId="0" nodeType="clickEffect">
                                  <p:stCondLst>
                                    <p:cond delay="0"/>
                                  </p:stCondLst>
                                  <p:childTnLst>
                                    <p:set>
                                      <p:cBhvr>
                                        <p:cTn id="119" dur="1" fill="hold">
                                          <p:stCondLst>
                                            <p:cond delay="0"/>
                                          </p:stCondLst>
                                        </p:cTn>
                                        <p:tgtEl>
                                          <p:spTgt spid="94"/>
                                        </p:tgtEl>
                                        <p:attrNameLst>
                                          <p:attrName>style.visibility</p:attrName>
                                        </p:attrNameLst>
                                      </p:cBhvr>
                                      <p:to>
                                        <p:strVal val="visible"/>
                                      </p:to>
                                    </p:set>
                                    <p:anim calcmode="lin" valueType="num">
                                      <p:cBhvr>
                                        <p:cTn id="120" dur="1000" fill="hold"/>
                                        <p:tgtEl>
                                          <p:spTgt spid="94"/>
                                        </p:tgtEl>
                                        <p:attrNameLst>
                                          <p:attrName>ppt_w</p:attrName>
                                        </p:attrNameLst>
                                      </p:cBhvr>
                                      <p:tavLst>
                                        <p:tav tm="0">
                                          <p:val>
                                            <p:strVal val="#ppt_w*0.70"/>
                                          </p:val>
                                        </p:tav>
                                        <p:tav tm="100000">
                                          <p:val>
                                            <p:strVal val="#ppt_w"/>
                                          </p:val>
                                        </p:tav>
                                      </p:tavLst>
                                    </p:anim>
                                    <p:anim calcmode="lin" valueType="num">
                                      <p:cBhvr>
                                        <p:cTn id="121" dur="1000" fill="hold"/>
                                        <p:tgtEl>
                                          <p:spTgt spid="94"/>
                                        </p:tgtEl>
                                        <p:attrNameLst>
                                          <p:attrName>ppt_h</p:attrName>
                                        </p:attrNameLst>
                                      </p:cBhvr>
                                      <p:tavLst>
                                        <p:tav tm="0">
                                          <p:val>
                                            <p:strVal val="#ppt_h"/>
                                          </p:val>
                                        </p:tav>
                                        <p:tav tm="100000">
                                          <p:val>
                                            <p:strVal val="#ppt_h"/>
                                          </p:val>
                                        </p:tav>
                                      </p:tavLst>
                                    </p:anim>
                                    <p:animEffect transition="in" filter="fade">
                                      <p:cBhvr>
                                        <p:cTn id="122" dur="1000"/>
                                        <p:tgtEl>
                                          <p:spTgt spid="94"/>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ntr" presetSubtype="0" fill="hold" grpId="0" nodeType="clickEffect">
                                  <p:stCondLst>
                                    <p:cond delay="0"/>
                                  </p:stCondLst>
                                  <p:childTnLst>
                                    <p:set>
                                      <p:cBhvr>
                                        <p:cTn id="126" dur="1" fill="hold">
                                          <p:stCondLst>
                                            <p:cond delay="0"/>
                                          </p:stCondLst>
                                        </p:cTn>
                                        <p:tgtEl>
                                          <p:spTgt spid="86"/>
                                        </p:tgtEl>
                                        <p:attrNameLst>
                                          <p:attrName>style.visibility</p:attrName>
                                        </p:attrNameLst>
                                      </p:cBhvr>
                                      <p:to>
                                        <p:strVal val="visible"/>
                                      </p:to>
                                    </p:set>
                                    <p:animEffect transition="in" filter="fade">
                                      <p:cBhvr>
                                        <p:cTn id="127" dur="500"/>
                                        <p:tgtEl>
                                          <p:spTgt spid="86"/>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90"/>
                                        </p:tgtEl>
                                        <p:attrNameLst>
                                          <p:attrName>style.visibility</p:attrName>
                                        </p:attrNameLst>
                                      </p:cBhvr>
                                      <p:to>
                                        <p:strVal val="visible"/>
                                      </p:to>
                                    </p:set>
                                    <p:animEffect transition="in" filter="fade">
                                      <p:cBhvr>
                                        <p:cTn id="130" dur="500"/>
                                        <p:tgtEl>
                                          <p:spTgt spid="90"/>
                                        </p:tgtEl>
                                      </p:cBhvr>
                                    </p:animEffect>
                                  </p:childTnLst>
                                </p:cTn>
                              </p:par>
                            </p:childTnLst>
                          </p:cTn>
                        </p:par>
                      </p:childTnLst>
                    </p:cTn>
                  </p:par>
                  <p:par>
                    <p:cTn id="131" fill="hold">
                      <p:stCondLst>
                        <p:cond delay="indefinite"/>
                      </p:stCondLst>
                      <p:childTnLst>
                        <p:par>
                          <p:cTn id="132" fill="hold">
                            <p:stCondLst>
                              <p:cond delay="0"/>
                            </p:stCondLst>
                            <p:childTnLst>
                              <p:par>
                                <p:cTn id="133" presetID="55" presetClass="entr" presetSubtype="0" fill="hold" nodeType="clickEffect">
                                  <p:stCondLst>
                                    <p:cond delay="0"/>
                                  </p:stCondLst>
                                  <p:childTnLst>
                                    <p:set>
                                      <p:cBhvr>
                                        <p:cTn id="134" dur="1" fill="hold">
                                          <p:stCondLst>
                                            <p:cond delay="0"/>
                                          </p:stCondLst>
                                        </p:cTn>
                                        <p:tgtEl>
                                          <p:spTgt spid="102"/>
                                        </p:tgtEl>
                                        <p:attrNameLst>
                                          <p:attrName>style.visibility</p:attrName>
                                        </p:attrNameLst>
                                      </p:cBhvr>
                                      <p:to>
                                        <p:strVal val="visible"/>
                                      </p:to>
                                    </p:set>
                                    <p:anim calcmode="lin" valueType="num">
                                      <p:cBhvr>
                                        <p:cTn id="135" dur="1000" fill="hold"/>
                                        <p:tgtEl>
                                          <p:spTgt spid="102"/>
                                        </p:tgtEl>
                                        <p:attrNameLst>
                                          <p:attrName>ppt_w</p:attrName>
                                        </p:attrNameLst>
                                      </p:cBhvr>
                                      <p:tavLst>
                                        <p:tav tm="0">
                                          <p:val>
                                            <p:strVal val="#ppt_w*0.70"/>
                                          </p:val>
                                        </p:tav>
                                        <p:tav tm="100000">
                                          <p:val>
                                            <p:strVal val="#ppt_w"/>
                                          </p:val>
                                        </p:tav>
                                      </p:tavLst>
                                    </p:anim>
                                    <p:anim calcmode="lin" valueType="num">
                                      <p:cBhvr>
                                        <p:cTn id="136" dur="1000" fill="hold"/>
                                        <p:tgtEl>
                                          <p:spTgt spid="102"/>
                                        </p:tgtEl>
                                        <p:attrNameLst>
                                          <p:attrName>ppt_h</p:attrName>
                                        </p:attrNameLst>
                                      </p:cBhvr>
                                      <p:tavLst>
                                        <p:tav tm="0">
                                          <p:val>
                                            <p:strVal val="#ppt_h"/>
                                          </p:val>
                                        </p:tav>
                                        <p:tav tm="100000">
                                          <p:val>
                                            <p:strVal val="#ppt_h"/>
                                          </p:val>
                                        </p:tav>
                                      </p:tavLst>
                                    </p:anim>
                                    <p:animEffect transition="in" filter="fade">
                                      <p:cBhvr>
                                        <p:cTn id="137" dur="1000"/>
                                        <p:tgtEl>
                                          <p:spTgt spid="102"/>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100"/>
                                        </p:tgtEl>
                                        <p:attrNameLst>
                                          <p:attrName>style.visibility</p:attrName>
                                        </p:attrNameLst>
                                      </p:cBhvr>
                                      <p:to>
                                        <p:strVal val="visible"/>
                                      </p:to>
                                    </p:set>
                                    <p:animEffect transition="in" filter="fade">
                                      <p:cBhvr>
                                        <p:cTn id="140" dur="500"/>
                                        <p:tgtEl>
                                          <p:spTgt spid="100"/>
                                        </p:tgtEl>
                                      </p:cBhvr>
                                    </p:animEffect>
                                  </p:childTnLst>
                                </p:cTn>
                              </p:par>
                            </p:childTnLst>
                          </p:cTn>
                        </p:par>
                      </p:childTnLst>
                    </p:cTn>
                  </p:par>
                  <p:par>
                    <p:cTn id="141" fill="hold">
                      <p:stCondLst>
                        <p:cond delay="indefinite"/>
                      </p:stCondLst>
                      <p:childTnLst>
                        <p:par>
                          <p:cTn id="142" fill="hold">
                            <p:stCondLst>
                              <p:cond delay="0"/>
                            </p:stCondLst>
                            <p:childTnLst>
                              <p:par>
                                <p:cTn id="143" presetID="55" presetClass="entr" presetSubtype="0" fill="hold" grpId="0" nodeType="clickEffect">
                                  <p:stCondLst>
                                    <p:cond delay="0"/>
                                  </p:stCondLst>
                                  <p:childTnLst>
                                    <p:set>
                                      <p:cBhvr>
                                        <p:cTn id="144" dur="1" fill="hold">
                                          <p:stCondLst>
                                            <p:cond delay="0"/>
                                          </p:stCondLst>
                                        </p:cTn>
                                        <p:tgtEl>
                                          <p:spTgt spid="95"/>
                                        </p:tgtEl>
                                        <p:attrNameLst>
                                          <p:attrName>style.visibility</p:attrName>
                                        </p:attrNameLst>
                                      </p:cBhvr>
                                      <p:to>
                                        <p:strVal val="visible"/>
                                      </p:to>
                                    </p:set>
                                    <p:anim calcmode="lin" valueType="num">
                                      <p:cBhvr>
                                        <p:cTn id="145" dur="1000" fill="hold"/>
                                        <p:tgtEl>
                                          <p:spTgt spid="95"/>
                                        </p:tgtEl>
                                        <p:attrNameLst>
                                          <p:attrName>ppt_w</p:attrName>
                                        </p:attrNameLst>
                                      </p:cBhvr>
                                      <p:tavLst>
                                        <p:tav tm="0">
                                          <p:val>
                                            <p:strVal val="#ppt_w*0.70"/>
                                          </p:val>
                                        </p:tav>
                                        <p:tav tm="100000">
                                          <p:val>
                                            <p:strVal val="#ppt_w"/>
                                          </p:val>
                                        </p:tav>
                                      </p:tavLst>
                                    </p:anim>
                                    <p:anim calcmode="lin" valueType="num">
                                      <p:cBhvr>
                                        <p:cTn id="146" dur="1000" fill="hold"/>
                                        <p:tgtEl>
                                          <p:spTgt spid="95"/>
                                        </p:tgtEl>
                                        <p:attrNameLst>
                                          <p:attrName>ppt_h</p:attrName>
                                        </p:attrNameLst>
                                      </p:cBhvr>
                                      <p:tavLst>
                                        <p:tav tm="0">
                                          <p:val>
                                            <p:strVal val="#ppt_h"/>
                                          </p:val>
                                        </p:tav>
                                        <p:tav tm="100000">
                                          <p:val>
                                            <p:strVal val="#ppt_h"/>
                                          </p:val>
                                        </p:tav>
                                      </p:tavLst>
                                    </p:anim>
                                    <p:animEffect transition="in" filter="fade">
                                      <p:cBhvr>
                                        <p:cTn id="147" dur="10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utoUpdateAnimBg="0"/>
      <p:bldP spid="82" grpId="0" animBg="1" autoUpdateAnimBg="0"/>
      <p:bldP spid="83" grpId="0" autoUpdateAnimBg="0"/>
      <p:bldP spid="84" grpId="0" autoUpdateAnimBg="0"/>
      <p:bldP spid="85" grpId="0" autoUpdateAnimBg="0"/>
      <p:bldP spid="86" grpId="0" autoUpdateAnimBg="0"/>
      <p:bldP spid="87" grpId="0" animBg="1" autoUpdateAnimBg="0"/>
      <p:bldP spid="88" grpId="0" animBg="1" autoUpdateAnimBg="0"/>
      <p:bldP spid="89" grpId="0" animBg="1" autoUpdateAnimBg="0"/>
      <p:bldP spid="90" grpId="0" animBg="1" autoUpdateAnimBg="0"/>
      <p:bldP spid="91" grpId="0" autoUpdateAnimBg="0"/>
      <p:bldP spid="92" grpId="0" autoUpdateAnimBg="0"/>
      <p:bldP spid="93" grpId="0" autoUpdateAnimBg="0"/>
      <p:bldP spid="94" grpId="0" autoUpdateAnimBg="0"/>
      <p:bldP spid="95" grpId="0" autoUpdateAnimBg="0"/>
      <p:bldP spid="96" grpId="0" autoUpdateAnimBg="0"/>
      <p:bldP spid="97" grpId="0" autoUpdateAnimBg="0"/>
      <p:bldP spid="98" grpId="0" autoUpdateAnimBg="0"/>
      <p:bldP spid="99" grpId="0" autoUpdateAnimBg="0"/>
      <p:bldP spid="100" grpId="0" autoUpdateAnimBg="0"/>
      <p:bldP spid="101" grpId="0" animBg="1" autoUpdateAnimBg="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3" name="42 Conector recto de flecha"/>
          <p:cNvCxnSpPr/>
          <p:nvPr/>
        </p:nvCxnSpPr>
        <p:spPr>
          <a:xfrm>
            <a:off x="8097124" y="2590829"/>
            <a:ext cx="0" cy="3096344"/>
          </a:xfrm>
          <a:prstGeom prst="straightConnector1">
            <a:avLst/>
          </a:prstGeom>
          <a:ln w="76200">
            <a:solidFill>
              <a:schemeClr val="bg1">
                <a:lumMod val="65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57" name="29 Grupo"/>
          <p:cNvGrpSpPr/>
          <p:nvPr/>
        </p:nvGrpSpPr>
        <p:grpSpPr>
          <a:xfrm>
            <a:off x="2165306" y="2019325"/>
            <a:ext cx="6140450" cy="4552947"/>
            <a:chOff x="2285984" y="928670"/>
            <a:chExt cx="6140450" cy="4981575"/>
          </a:xfrm>
          <a:solidFill>
            <a:srgbClr val="FFCC00"/>
          </a:solidFill>
        </p:grpSpPr>
        <p:sp>
          <p:nvSpPr>
            <p:cNvPr id="58" name="107 Rectángulo redondeado"/>
            <p:cNvSpPr>
              <a:spLocks noChangeArrowheads="1"/>
            </p:cNvSpPr>
            <p:nvPr/>
          </p:nvSpPr>
          <p:spPr bwMode="auto">
            <a:xfrm>
              <a:off x="2285984" y="928670"/>
              <a:ext cx="6140450" cy="4981575"/>
            </a:xfrm>
            <a:prstGeom prst="roundRect">
              <a:avLst>
                <a:gd name="adj" fmla="val 10292"/>
              </a:avLst>
            </a:prstGeom>
            <a:grpFill/>
            <a:ln w="25400">
              <a:solidFill>
                <a:schemeClr val="tx1"/>
              </a:solidFill>
              <a:round/>
              <a:headEnd/>
              <a:tailEnd/>
            </a:ln>
          </p:spPr>
          <p:txBody>
            <a:bodyPr anchor="ctr"/>
            <a:lstStyle/>
            <a:p>
              <a:pPr algn="ctr" eaLnBrk="1" hangingPunct="1">
                <a:defRPr/>
              </a:pPr>
              <a:endParaRPr lang="es-ES" altLang="en-US" sz="1400" dirty="0">
                <a:solidFill>
                  <a:srgbClr val="FFFFFF"/>
                </a:solidFill>
                <a:latin typeface="Arial Rounded MT Bold" pitchFamily="34" charset="0"/>
              </a:endParaRPr>
            </a:p>
          </p:txBody>
        </p:sp>
        <p:sp>
          <p:nvSpPr>
            <p:cNvPr id="59" name="58 CuadroTexto"/>
            <p:cNvSpPr txBox="1"/>
            <p:nvPr/>
          </p:nvSpPr>
          <p:spPr>
            <a:xfrm>
              <a:off x="2571736" y="1071546"/>
              <a:ext cx="2214578" cy="923330"/>
            </a:xfrm>
            <a:prstGeom prst="rect">
              <a:avLst/>
            </a:prstGeom>
            <a:grpFill/>
          </p:spPr>
          <p:txBody>
            <a:bodyPr>
              <a:spAutoFit/>
            </a:bodyPr>
            <a:lstStyle/>
            <a:p>
              <a:pPr>
                <a:defRPr/>
              </a:pPr>
              <a:r>
                <a:rPr lang="es-ES" dirty="0"/>
                <a:t>ECOSISTEMA TECNOLÓGICO DE CENTRO</a:t>
              </a:r>
            </a:p>
          </p:txBody>
        </p:sp>
      </p:grpSp>
      <p:grpSp>
        <p:nvGrpSpPr>
          <p:cNvPr id="60" name="Group 109"/>
          <p:cNvGrpSpPr>
            <a:grpSpLocks/>
          </p:cNvGrpSpPr>
          <p:nvPr/>
        </p:nvGrpSpPr>
        <p:grpSpPr bwMode="auto">
          <a:xfrm>
            <a:off x="4094135" y="2019340"/>
            <a:ext cx="2224087" cy="1854200"/>
            <a:chOff x="0" y="0"/>
            <a:chExt cx="1401" cy="1168"/>
          </a:xfrm>
        </p:grpSpPr>
        <p:pic>
          <p:nvPicPr>
            <p:cNvPr id="61" name="113 Elipse"/>
            <p:cNvPicPr>
              <a:picLocks noChangeArrowheads="1"/>
            </p:cNvPicPr>
            <p:nvPr/>
          </p:nvPicPr>
          <p:blipFill>
            <a:blip r:embed="rId3" cstate="print"/>
            <a:srcRect/>
            <a:stretch>
              <a:fillRect/>
            </a:stretch>
          </p:blipFill>
          <p:spPr bwMode="auto">
            <a:xfrm>
              <a:off x="0" y="0"/>
              <a:ext cx="1401" cy="1168"/>
            </a:xfrm>
            <a:prstGeom prst="rect">
              <a:avLst/>
            </a:prstGeom>
            <a:noFill/>
            <a:ln w="9525">
              <a:noFill/>
              <a:miter lim="800000"/>
              <a:headEnd/>
              <a:tailEnd/>
            </a:ln>
          </p:spPr>
        </p:pic>
        <p:sp>
          <p:nvSpPr>
            <p:cNvPr id="62" name="Text Box 111"/>
            <p:cNvSpPr txBox="1">
              <a:spLocks noChangeArrowheads="1"/>
            </p:cNvSpPr>
            <p:nvPr/>
          </p:nvSpPr>
          <p:spPr bwMode="auto">
            <a:xfrm>
              <a:off x="397" y="151"/>
              <a:ext cx="824" cy="674"/>
            </a:xfrm>
            <a:prstGeom prst="rect">
              <a:avLst/>
            </a:prstGeom>
            <a:noFill/>
            <a:ln w="9525">
              <a:noFill/>
              <a:miter lim="800000"/>
              <a:headEnd/>
              <a:tailEnd/>
            </a:ln>
          </p:spPr>
          <p:txBody>
            <a:bodyPr anchor="ctr"/>
            <a:lstStyle/>
            <a:p>
              <a:pPr algn="ctr" eaLnBrk="1" hangingPunct="1"/>
              <a:r>
                <a:rPr lang="es-ES_tradnl" altLang="en-US" sz="1400">
                  <a:latin typeface="Century Gothic" pitchFamily="34" charset="0"/>
                </a:rPr>
                <a:t>Objetos de aprendizaje</a:t>
              </a:r>
              <a:endParaRPr lang="es-ES" altLang="en-US" sz="1400">
                <a:latin typeface="Century Gothic" pitchFamily="34" charset="0"/>
              </a:endParaRPr>
            </a:p>
          </p:txBody>
        </p:sp>
      </p:grpSp>
      <p:grpSp>
        <p:nvGrpSpPr>
          <p:cNvPr id="63" name="Group 112"/>
          <p:cNvGrpSpPr>
            <a:grpSpLocks/>
          </p:cNvGrpSpPr>
          <p:nvPr/>
        </p:nvGrpSpPr>
        <p:grpSpPr bwMode="auto">
          <a:xfrm>
            <a:off x="2236760" y="4662527"/>
            <a:ext cx="2225675" cy="1847850"/>
            <a:chOff x="0" y="0"/>
            <a:chExt cx="1402" cy="1164"/>
          </a:xfrm>
        </p:grpSpPr>
        <p:pic>
          <p:nvPicPr>
            <p:cNvPr id="64" name="114 Elipse"/>
            <p:cNvPicPr>
              <a:picLocks noChangeArrowheads="1"/>
            </p:cNvPicPr>
            <p:nvPr/>
          </p:nvPicPr>
          <p:blipFill>
            <a:blip r:embed="rId4" cstate="print"/>
            <a:srcRect/>
            <a:stretch>
              <a:fillRect/>
            </a:stretch>
          </p:blipFill>
          <p:spPr bwMode="auto">
            <a:xfrm>
              <a:off x="0" y="0"/>
              <a:ext cx="1402" cy="1164"/>
            </a:xfrm>
            <a:prstGeom prst="rect">
              <a:avLst/>
            </a:prstGeom>
            <a:noFill/>
            <a:ln w="9525">
              <a:noFill/>
              <a:miter lim="800000"/>
              <a:headEnd/>
              <a:tailEnd/>
            </a:ln>
          </p:spPr>
        </p:pic>
        <p:sp>
          <p:nvSpPr>
            <p:cNvPr id="65" name="Text Box 114"/>
            <p:cNvSpPr txBox="1">
              <a:spLocks noChangeArrowheads="1"/>
            </p:cNvSpPr>
            <p:nvPr/>
          </p:nvSpPr>
          <p:spPr bwMode="auto">
            <a:xfrm>
              <a:off x="398" y="149"/>
              <a:ext cx="824" cy="674"/>
            </a:xfrm>
            <a:prstGeom prst="rect">
              <a:avLst/>
            </a:prstGeom>
            <a:noFill/>
            <a:ln w="9525">
              <a:noFill/>
              <a:miter lim="800000"/>
              <a:headEnd/>
              <a:tailEnd/>
            </a:ln>
          </p:spPr>
          <p:txBody>
            <a:bodyPr anchor="ctr"/>
            <a:lstStyle/>
            <a:p>
              <a:pPr algn="ctr" eaLnBrk="1" hangingPunct="1"/>
              <a:r>
                <a:rPr lang="es-ES_tradnl" altLang="en-US" sz="1400">
                  <a:latin typeface="Century Gothic" pitchFamily="34" charset="0"/>
                </a:rPr>
                <a:t>Docente</a:t>
              </a:r>
              <a:endParaRPr lang="es-ES" altLang="en-US" sz="1400">
                <a:latin typeface="Century Gothic" pitchFamily="34" charset="0"/>
              </a:endParaRPr>
            </a:p>
          </p:txBody>
        </p:sp>
      </p:grpSp>
      <p:grpSp>
        <p:nvGrpSpPr>
          <p:cNvPr id="66" name="Group 115"/>
          <p:cNvGrpSpPr>
            <a:grpSpLocks/>
          </p:cNvGrpSpPr>
          <p:nvPr/>
        </p:nvGrpSpPr>
        <p:grpSpPr bwMode="auto">
          <a:xfrm>
            <a:off x="5737197" y="4591090"/>
            <a:ext cx="2225675" cy="1854200"/>
            <a:chOff x="0" y="0"/>
            <a:chExt cx="1402" cy="1168"/>
          </a:xfrm>
        </p:grpSpPr>
        <p:pic>
          <p:nvPicPr>
            <p:cNvPr id="67" name="115 Elipse"/>
            <p:cNvPicPr>
              <a:picLocks noChangeArrowheads="1"/>
            </p:cNvPicPr>
            <p:nvPr/>
          </p:nvPicPr>
          <p:blipFill>
            <a:blip r:embed="rId5" cstate="print"/>
            <a:srcRect/>
            <a:stretch>
              <a:fillRect/>
            </a:stretch>
          </p:blipFill>
          <p:spPr bwMode="auto">
            <a:xfrm>
              <a:off x="0" y="0"/>
              <a:ext cx="1402" cy="1168"/>
            </a:xfrm>
            <a:prstGeom prst="rect">
              <a:avLst/>
            </a:prstGeom>
            <a:noFill/>
            <a:ln w="9525">
              <a:noFill/>
              <a:miter lim="800000"/>
              <a:headEnd/>
              <a:tailEnd/>
            </a:ln>
          </p:spPr>
        </p:pic>
        <p:sp>
          <p:nvSpPr>
            <p:cNvPr id="68" name="Text Box 117"/>
            <p:cNvSpPr txBox="1">
              <a:spLocks noChangeArrowheads="1"/>
            </p:cNvSpPr>
            <p:nvPr/>
          </p:nvSpPr>
          <p:spPr bwMode="auto">
            <a:xfrm>
              <a:off x="396" y="151"/>
              <a:ext cx="824" cy="673"/>
            </a:xfrm>
            <a:prstGeom prst="rect">
              <a:avLst/>
            </a:prstGeom>
            <a:noFill/>
            <a:ln w="9525">
              <a:noFill/>
              <a:miter lim="800000"/>
              <a:headEnd/>
              <a:tailEnd/>
            </a:ln>
          </p:spPr>
          <p:txBody>
            <a:bodyPr anchor="ctr"/>
            <a:lstStyle/>
            <a:p>
              <a:pPr algn="ctr" eaLnBrk="1" hangingPunct="1"/>
              <a:r>
                <a:rPr lang="es-ES_tradnl" altLang="en-US" sz="1400">
                  <a:latin typeface="Century Gothic" pitchFamily="34" charset="0"/>
                </a:rPr>
                <a:t>Alumno</a:t>
              </a:r>
              <a:endParaRPr lang="es-ES" altLang="en-US" sz="1400">
                <a:latin typeface="Century Gothic" pitchFamily="34" charset="0"/>
              </a:endParaRPr>
            </a:p>
          </p:txBody>
        </p:sp>
      </p:grpSp>
      <p:sp>
        <p:nvSpPr>
          <p:cNvPr id="69" name="109 Elipse"/>
          <p:cNvSpPr>
            <a:spLocks noChangeArrowheads="1"/>
          </p:cNvSpPr>
          <p:nvPr/>
        </p:nvSpPr>
        <p:spPr bwMode="auto">
          <a:xfrm>
            <a:off x="642910" y="2233652"/>
            <a:ext cx="1165225" cy="1092200"/>
          </a:xfrm>
          <a:prstGeom prst="ellipse">
            <a:avLst/>
          </a:prstGeom>
          <a:solidFill>
            <a:schemeClr val="accent3"/>
          </a:solidFill>
          <a:ln w="9525">
            <a:noFill/>
            <a:round/>
            <a:headEnd/>
            <a:tailEnd/>
          </a:ln>
          <a:effectLst>
            <a:outerShdw blurRad="149987" dist="250190" dir="8460000" algn="ctr">
              <a:srgbClr val="000000">
                <a:alpha val="28000"/>
              </a:srgbClr>
            </a:outerShdw>
          </a:effectLst>
        </p:spPr>
        <p:txBody>
          <a:bodyPr anchor="ctr"/>
          <a:lstStyle/>
          <a:p>
            <a:pPr algn="ctr" eaLnBrk="1" hangingPunct="1">
              <a:defRPr/>
            </a:pPr>
            <a:r>
              <a:rPr lang="es-ES_tradnl" altLang="en-US" sz="1000" b="1" dirty="0">
                <a:solidFill>
                  <a:schemeClr val="bg1"/>
                </a:solidFill>
                <a:latin typeface="Arial Narrow" pitchFamily="34" charset="0"/>
              </a:rPr>
              <a:t>ELEMENTO  TÉCNICOS</a:t>
            </a:r>
            <a:endParaRPr lang="es-ES" altLang="en-US" sz="1000" b="1" dirty="0">
              <a:solidFill>
                <a:schemeClr val="bg1"/>
              </a:solidFill>
              <a:latin typeface="Arial Narrow" pitchFamily="34" charset="0"/>
            </a:endParaRPr>
          </a:p>
        </p:txBody>
      </p:sp>
      <p:sp>
        <p:nvSpPr>
          <p:cNvPr id="70" name="110 Elipse"/>
          <p:cNvSpPr>
            <a:spLocks noChangeArrowheads="1"/>
          </p:cNvSpPr>
          <p:nvPr/>
        </p:nvSpPr>
        <p:spPr bwMode="auto">
          <a:xfrm>
            <a:off x="642910" y="3532227"/>
            <a:ext cx="1112837" cy="1058863"/>
          </a:xfrm>
          <a:prstGeom prst="ellipse">
            <a:avLst/>
          </a:prstGeom>
          <a:solidFill>
            <a:schemeClr val="accent5">
              <a:lumMod val="75000"/>
            </a:schemeClr>
          </a:solidFill>
          <a:ln w="9525">
            <a:noFill/>
            <a:round/>
            <a:headEnd/>
            <a:tailEnd/>
          </a:ln>
          <a:effectLst>
            <a:outerShdw blurRad="149987" dist="250190" dir="8460000" algn="ctr">
              <a:srgbClr val="000000">
                <a:alpha val="28000"/>
              </a:srgbClr>
            </a:outerShdw>
          </a:effectLst>
        </p:spPr>
        <p:txBody>
          <a:bodyPr anchor="ctr"/>
          <a:lstStyle/>
          <a:p>
            <a:pPr algn="ctr" eaLnBrk="1" hangingPunct="1">
              <a:defRPr/>
            </a:pPr>
            <a:r>
              <a:rPr lang="es-ES_tradnl" altLang="en-US" sz="900" b="1" dirty="0">
                <a:solidFill>
                  <a:schemeClr val="bg1"/>
                </a:solidFill>
                <a:latin typeface="Arial Narrow" pitchFamily="34" charset="0"/>
              </a:rPr>
              <a:t>ELEMENTOS LÓGICOS</a:t>
            </a:r>
            <a:endParaRPr lang="es-ES" altLang="en-US" sz="900" b="1" dirty="0">
              <a:solidFill>
                <a:schemeClr val="bg1"/>
              </a:solidFill>
              <a:latin typeface="Arial Narrow" pitchFamily="34" charset="0"/>
            </a:endParaRPr>
          </a:p>
        </p:txBody>
      </p:sp>
      <p:sp>
        <p:nvSpPr>
          <p:cNvPr id="71" name="110 Elipse"/>
          <p:cNvSpPr>
            <a:spLocks noChangeArrowheads="1"/>
          </p:cNvSpPr>
          <p:nvPr/>
        </p:nvSpPr>
        <p:spPr bwMode="auto">
          <a:xfrm>
            <a:off x="642910" y="4805402"/>
            <a:ext cx="1112837" cy="1058863"/>
          </a:xfrm>
          <a:prstGeom prst="ellipse">
            <a:avLst/>
          </a:prstGeom>
          <a:solidFill>
            <a:schemeClr val="accent6">
              <a:lumMod val="50000"/>
            </a:schemeClr>
          </a:solidFill>
          <a:ln w="9525">
            <a:noFill/>
            <a:round/>
            <a:headEnd/>
            <a:tailEnd/>
          </a:ln>
          <a:effectLst>
            <a:outerShdw blurRad="149987" dist="250190" dir="8460000" algn="ctr">
              <a:srgbClr val="000000">
                <a:alpha val="28000"/>
              </a:srgbClr>
            </a:outerShdw>
          </a:effectLst>
        </p:spPr>
        <p:txBody>
          <a:bodyPr anchor="ctr"/>
          <a:lstStyle/>
          <a:p>
            <a:pPr algn="ctr" eaLnBrk="1" hangingPunct="1">
              <a:defRPr/>
            </a:pPr>
            <a:r>
              <a:rPr lang="es-ES_tradnl" altLang="en-US" sz="900" b="1" dirty="0">
                <a:solidFill>
                  <a:schemeClr val="bg1"/>
                </a:solidFill>
                <a:latin typeface="Arial Narrow" pitchFamily="34" charset="0"/>
              </a:rPr>
              <a:t>SERVICIOS</a:t>
            </a:r>
            <a:endParaRPr lang="es-ES" altLang="en-US" sz="900" b="1" dirty="0">
              <a:solidFill>
                <a:schemeClr val="bg1"/>
              </a:solidFill>
              <a:latin typeface="Arial Narrow" pitchFamily="34" charset="0"/>
            </a:endParaRPr>
          </a:p>
        </p:txBody>
      </p:sp>
      <p:sp>
        <p:nvSpPr>
          <p:cNvPr id="72" name="71 Cerrar llave"/>
          <p:cNvSpPr>
            <a:spLocks/>
          </p:cNvSpPr>
          <p:nvPr/>
        </p:nvSpPr>
        <p:spPr bwMode="auto">
          <a:xfrm>
            <a:off x="1665260" y="2090777"/>
            <a:ext cx="500062" cy="4357688"/>
          </a:xfrm>
          <a:prstGeom prst="rightBrace">
            <a:avLst>
              <a:gd name="adj1" fmla="val 8351"/>
              <a:gd name="adj2" fmla="val 50000"/>
            </a:avLst>
          </a:prstGeom>
          <a:noFill/>
          <a:ln w="28575" algn="ctr">
            <a:solidFill>
              <a:schemeClr val="tx1"/>
            </a:solidFill>
            <a:round/>
            <a:headEnd/>
            <a:tailEnd/>
          </a:ln>
        </p:spPr>
        <p:txBody>
          <a:bodyPr/>
          <a:lstStyle/>
          <a:p>
            <a:endParaRPr lang="es-ES"/>
          </a:p>
        </p:txBody>
      </p:sp>
      <p:cxnSp>
        <p:nvCxnSpPr>
          <p:cNvPr id="73" name="116 Conector recto"/>
          <p:cNvCxnSpPr>
            <a:cxnSpLocks noChangeShapeType="1"/>
          </p:cNvCxnSpPr>
          <p:nvPr/>
        </p:nvCxnSpPr>
        <p:spPr bwMode="auto">
          <a:xfrm rot="16200000" flipH="1">
            <a:off x="5630041" y="3555246"/>
            <a:ext cx="1214437" cy="1000125"/>
          </a:xfrm>
          <a:prstGeom prst="line">
            <a:avLst/>
          </a:prstGeom>
          <a:noFill/>
          <a:ln w="57150">
            <a:solidFill>
              <a:srgbClr val="262673"/>
            </a:solidFill>
            <a:round/>
            <a:headEnd type="arrow" w="med" len="med"/>
            <a:tailEnd type="arrow" w="med" len="med"/>
          </a:ln>
        </p:spPr>
      </p:cxnSp>
      <p:cxnSp>
        <p:nvCxnSpPr>
          <p:cNvPr id="74" name="117 Conector recto"/>
          <p:cNvCxnSpPr>
            <a:cxnSpLocks noChangeShapeType="1"/>
          </p:cNvCxnSpPr>
          <p:nvPr/>
        </p:nvCxnSpPr>
        <p:spPr bwMode="auto">
          <a:xfrm rot="5400000">
            <a:off x="3661541" y="3637796"/>
            <a:ext cx="1376362" cy="927100"/>
          </a:xfrm>
          <a:prstGeom prst="line">
            <a:avLst/>
          </a:prstGeom>
          <a:noFill/>
          <a:ln w="57150">
            <a:solidFill>
              <a:srgbClr val="262673"/>
            </a:solidFill>
            <a:round/>
            <a:headEnd type="arrow" w="med" len="med"/>
            <a:tailEnd type="arrow" w="med" len="med"/>
          </a:ln>
        </p:spPr>
      </p:cxnSp>
      <p:cxnSp>
        <p:nvCxnSpPr>
          <p:cNvPr id="75" name="118 Conector recto"/>
          <p:cNvCxnSpPr>
            <a:cxnSpLocks noChangeShapeType="1"/>
          </p:cNvCxnSpPr>
          <p:nvPr/>
        </p:nvCxnSpPr>
        <p:spPr bwMode="auto">
          <a:xfrm>
            <a:off x="4451322" y="5376902"/>
            <a:ext cx="1646238" cy="39688"/>
          </a:xfrm>
          <a:prstGeom prst="line">
            <a:avLst/>
          </a:prstGeom>
          <a:noFill/>
          <a:ln w="57150">
            <a:solidFill>
              <a:srgbClr val="262673"/>
            </a:solidFill>
            <a:round/>
            <a:headEnd type="arrow" w="med" len="med"/>
            <a:tailEnd type="arrow" w="med" len="med"/>
          </a:ln>
        </p:spPr>
      </p:cxnSp>
      <p:sp>
        <p:nvSpPr>
          <p:cNvPr id="76" name="112 Elipse"/>
          <p:cNvSpPr>
            <a:spLocks noChangeArrowheads="1"/>
          </p:cNvSpPr>
          <p:nvPr/>
        </p:nvSpPr>
        <p:spPr bwMode="auto">
          <a:xfrm>
            <a:off x="4451322" y="3662399"/>
            <a:ext cx="1779587" cy="1512887"/>
          </a:xfrm>
          <a:prstGeom prst="ellipse">
            <a:avLst/>
          </a:prstGeom>
          <a:solidFill>
            <a:schemeClr val="accent1">
              <a:lumMod val="75000"/>
            </a:schemeClr>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chor="ctr"/>
          <a:lstStyle/>
          <a:p>
            <a:pPr algn="ctr" eaLnBrk="1" hangingPunct="1">
              <a:defRPr/>
            </a:pPr>
            <a:r>
              <a:rPr lang="es-ES_tradnl" altLang="en-US" sz="1200" b="1" dirty="0">
                <a:solidFill>
                  <a:schemeClr val="bg1"/>
                </a:solidFill>
                <a:latin typeface="Arial Narrow" pitchFamily="34" charset="0"/>
              </a:rPr>
              <a:t>INTERACCIÓN</a:t>
            </a:r>
          </a:p>
          <a:p>
            <a:pPr algn="ctr" eaLnBrk="1" hangingPunct="1">
              <a:defRPr/>
            </a:pPr>
            <a:r>
              <a:rPr lang="es-ES_tradnl" altLang="en-US" sz="1200" b="1" dirty="0">
                <a:solidFill>
                  <a:schemeClr val="bg1"/>
                </a:solidFill>
                <a:latin typeface="Arial Narrow" pitchFamily="34" charset="0"/>
              </a:rPr>
              <a:t>EDUCATIVA</a:t>
            </a:r>
            <a:endParaRPr lang="es-ES" altLang="en-US" sz="1200" b="1" dirty="0">
              <a:solidFill>
                <a:schemeClr val="bg1"/>
              </a:solidFill>
              <a:latin typeface="Arial Narrow" pitchFamily="34" charset="0"/>
            </a:endParaRPr>
          </a:p>
        </p:txBody>
      </p:sp>
      <p:sp>
        <p:nvSpPr>
          <p:cNvPr id="77" name="119 Forma"/>
          <p:cNvSpPr>
            <a:spLocks/>
          </p:cNvSpPr>
          <p:nvPr/>
        </p:nvSpPr>
        <p:spPr bwMode="auto">
          <a:xfrm rot="-10124812">
            <a:off x="5622897" y="2262227"/>
            <a:ext cx="2022475" cy="2684463"/>
          </a:xfrm>
          <a:custGeom>
            <a:avLst/>
            <a:gdLst>
              <a:gd name="T0" fmla="*/ 0 w 2022475"/>
              <a:gd name="T1" fmla="*/ 2684462 h 2684462"/>
              <a:gd name="T2" fmla="*/ 1516856 w 2022475"/>
              <a:gd name="T3" fmla="*/ 252809 h 2684462"/>
              <a:gd name="T4" fmla="*/ 1488371 w 2022475"/>
              <a:gd name="T5" fmla="*/ 0 h 2684462"/>
              <a:gd name="T6" fmla="*/ 2022475 w 2022475"/>
              <a:gd name="T7" fmla="*/ 454144 h 2684462"/>
              <a:gd name="T8" fmla="*/ 1620958 w 2022475"/>
              <a:gd name="T9" fmla="*/ 1176734 h 2684462"/>
              <a:gd name="T10" fmla="*/ 1592473 w 2022475"/>
              <a:gd name="T11" fmla="*/ 923925 h 2684462"/>
              <a:gd name="T12" fmla="*/ 0 w 2022475"/>
              <a:gd name="T13" fmla="*/ 2684462 h 2684462"/>
              <a:gd name="T14" fmla="*/ 0 60000 65536"/>
              <a:gd name="T15" fmla="*/ 0 60000 65536"/>
              <a:gd name="T16" fmla="*/ 0 60000 65536"/>
              <a:gd name="T17" fmla="*/ 0 60000 65536"/>
              <a:gd name="T18" fmla="*/ 0 60000 65536"/>
              <a:gd name="T19" fmla="*/ 0 60000 65536"/>
              <a:gd name="T20" fmla="*/ 0 60000 65536"/>
              <a:gd name="T21" fmla="*/ 0 w 2022475"/>
              <a:gd name="T22" fmla="*/ 0 h 2684462"/>
              <a:gd name="T23" fmla="*/ 2022475 w 2022475"/>
              <a:gd name="T24" fmla="*/ 2684462 h 268446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22475" h="2684462">
                <a:moveTo>
                  <a:pt x="0" y="2684462"/>
                </a:moveTo>
                <a:cubicBezTo>
                  <a:pt x="224719" y="1491368"/>
                  <a:pt x="730338" y="680817"/>
                  <a:pt x="1516856" y="252809"/>
                </a:cubicBezTo>
                <a:lnTo>
                  <a:pt x="1488371" y="0"/>
                </a:lnTo>
                <a:lnTo>
                  <a:pt x="2022475" y="454144"/>
                </a:lnTo>
                <a:lnTo>
                  <a:pt x="1620958" y="1176734"/>
                </a:lnTo>
                <a:lnTo>
                  <a:pt x="1592473" y="923925"/>
                </a:lnTo>
                <a:cubicBezTo>
                  <a:pt x="867904" y="1073062"/>
                  <a:pt x="337079" y="1659907"/>
                  <a:pt x="0" y="2684462"/>
                </a:cubicBezTo>
                <a:close/>
              </a:path>
            </a:pathLst>
          </a:custGeom>
          <a:solidFill>
            <a:srgbClr val="9C9CDF"/>
          </a:solidFill>
          <a:ln w="9525">
            <a:solidFill>
              <a:srgbClr val="7F7F7F"/>
            </a:solidFill>
            <a:round/>
            <a:headEnd/>
            <a:tailEnd/>
          </a:ln>
        </p:spPr>
        <p:txBody>
          <a:bodyPr/>
          <a:lstStyle/>
          <a:p>
            <a:endParaRPr lang="es-ES"/>
          </a:p>
        </p:txBody>
      </p:sp>
      <p:grpSp>
        <p:nvGrpSpPr>
          <p:cNvPr id="78" name="Group 122"/>
          <p:cNvGrpSpPr>
            <a:grpSpLocks/>
          </p:cNvGrpSpPr>
          <p:nvPr/>
        </p:nvGrpSpPr>
        <p:grpSpPr bwMode="auto">
          <a:xfrm>
            <a:off x="6668364" y="1947887"/>
            <a:ext cx="2279650" cy="1852612"/>
            <a:chOff x="0" y="0"/>
            <a:chExt cx="1436" cy="1167"/>
          </a:xfrm>
        </p:grpSpPr>
        <p:pic>
          <p:nvPicPr>
            <p:cNvPr id="79" name="120 Elipse"/>
            <p:cNvPicPr>
              <a:picLocks noChangeArrowheads="1"/>
            </p:cNvPicPr>
            <p:nvPr/>
          </p:nvPicPr>
          <p:blipFill>
            <a:blip r:embed="rId6" cstate="print"/>
            <a:srcRect/>
            <a:stretch>
              <a:fillRect/>
            </a:stretch>
          </p:blipFill>
          <p:spPr bwMode="auto">
            <a:xfrm>
              <a:off x="0" y="0"/>
              <a:ext cx="1436" cy="1167"/>
            </a:xfrm>
            <a:prstGeom prst="rect">
              <a:avLst/>
            </a:prstGeom>
            <a:noFill/>
            <a:ln w="9525">
              <a:noFill/>
              <a:miter lim="800000"/>
              <a:headEnd/>
              <a:tailEnd/>
            </a:ln>
          </p:spPr>
        </p:pic>
        <p:sp>
          <p:nvSpPr>
            <p:cNvPr id="80" name="Text Box 124"/>
            <p:cNvSpPr txBox="1">
              <a:spLocks noChangeArrowheads="1"/>
            </p:cNvSpPr>
            <p:nvPr/>
          </p:nvSpPr>
          <p:spPr bwMode="auto">
            <a:xfrm>
              <a:off x="403" y="149"/>
              <a:ext cx="847" cy="674"/>
            </a:xfrm>
            <a:prstGeom prst="rect">
              <a:avLst/>
            </a:prstGeom>
            <a:noFill/>
            <a:ln w="9525">
              <a:noFill/>
              <a:miter lim="800000"/>
              <a:headEnd/>
              <a:tailEnd/>
            </a:ln>
          </p:spPr>
          <p:txBody>
            <a:bodyPr anchor="ctr"/>
            <a:lstStyle/>
            <a:p>
              <a:pPr algn="ctr" eaLnBrk="1" hangingPunct="1"/>
              <a:r>
                <a:rPr lang="es-ES_tradnl" altLang="en-US" sz="1400" dirty="0">
                  <a:latin typeface="Century Gothic" pitchFamily="34" charset="0"/>
                </a:rPr>
                <a:t>Modelos didácticos</a:t>
              </a:r>
              <a:endParaRPr lang="es-ES" altLang="en-US" sz="1400" dirty="0">
                <a:latin typeface="Century Gothic" pitchFamily="34" charset="0"/>
              </a:endParaRPr>
            </a:p>
          </p:txBody>
        </p:sp>
      </p:grpSp>
      <p:sp>
        <p:nvSpPr>
          <p:cNvPr id="30" name="29 Rectángulo"/>
          <p:cNvSpPr/>
          <p:nvPr/>
        </p:nvSpPr>
        <p:spPr>
          <a:xfrm>
            <a:off x="5148064" y="260648"/>
            <a:ext cx="2736304" cy="1477328"/>
          </a:xfrm>
          <a:prstGeom prst="rect">
            <a:avLst/>
          </a:prstGeom>
        </p:spPr>
        <p:txBody>
          <a:bodyPr wrap="square">
            <a:spAutoFit/>
          </a:bodyPr>
          <a:lstStyle/>
          <a:p>
            <a:r>
              <a:rPr lang="es-ES" dirty="0" smtClean="0">
                <a:solidFill>
                  <a:schemeClr val="accent4">
                    <a:lumMod val="75000"/>
                  </a:schemeClr>
                </a:solidFill>
                <a:latin typeface="Century Gothic" pitchFamily="34" charset="0"/>
              </a:rPr>
              <a:t>LAS COMPETENCIAS DIGITALES EN LOS PROCESOS DE PLANIFICACIÓN DIDÁCTICA.</a:t>
            </a:r>
            <a:endParaRPr lang="es-ES" dirty="0">
              <a:solidFill>
                <a:schemeClr val="accent4">
                  <a:lumMod val="75000"/>
                </a:schemeClr>
              </a:solidFill>
              <a:latin typeface="Century Gothic" pitchFamily="34" charset="0"/>
            </a:endParaRPr>
          </a:p>
        </p:txBody>
      </p:sp>
      <p:pic>
        <p:nvPicPr>
          <p:cNvPr id="31" name="Picture 13"/>
          <p:cNvPicPr>
            <a:picLocks noChangeAspect="1" noChangeArrowheads="1"/>
          </p:cNvPicPr>
          <p:nvPr/>
        </p:nvPicPr>
        <p:blipFill>
          <a:blip r:embed="rId7" cstate="print"/>
          <a:srcRect t="19452" b="33157"/>
          <a:stretch>
            <a:fillRect/>
          </a:stretch>
        </p:blipFill>
        <p:spPr bwMode="auto">
          <a:xfrm>
            <a:off x="0" y="188640"/>
            <a:ext cx="5057775" cy="151216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1000" fill="hold"/>
                                        <p:tgtEl>
                                          <p:spTgt spid="43"/>
                                        </p:tgtEl>
                                        <p:attrNameLst>
                                          <p:attrName>ppt_w</p:attrName>
                                        </p:attrNameLst>
                                      </p:cBhvr>
                                      <p:tavLst>
                                        <p:tav tm="0">
                                          <p:val>
                                            <p:strVal val="#ppt_w*0.70"/>
                                          </p:val>
                                        </p:tav>
                                        <p:tav tm="100000">
                                          <p:val>
                                            <p:strVal val="#ppt_w"/>
                                          </p:val>
                                        </p:tav>
                                      </p:tavLst>
                                    </p:anim>
                                    <p:anim calcmode="lin" valueType="num">
                                      <p:cBhvr>
                                        <p:cTn id="8" dur="1000" fill="hold"/>
                                        <p:tgtEl>
                                          <p:spTgt spid="43"/>
                                        </p:tgtEl>
                                        <p:attrNameLst>
                                          <p:attrName>ppt_h</p:attrName>
                                        </p:attrNameLst>
                                      </p:cBhvr>
                                      <p:tavLst>
                                        <p:tav tm="0">
                                          <p:val>
                                            <p:strVal val="#ppt_h"/>
                                          </p:val>
                                        </p:tav>
                                        <p:tav tm="100000">
                                          <p:val>
                                            <p:strVal val="#ppt_h"/>
                                          </p:val>
                                        </p:tav>
                                      </p:tavLst>
                                    </p:anim>
                                    <p:animEffect transition="in" filter="fade">
                                      <p:cBhvr>
                                        <p:cTn id="9" dur="1000"/>
                                        <p:tgtEl>
                                          <p:spTgt spid="43"/>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66"/>
                                        </p:tgtEl>
                                        <p:attrNameLst>
                                          <p:attrName>style.visibility</p:attrName>
                                        </p:attrNameLst>
                                      </p:cBhvr>
                                      <p:to>
                                        <p:strVal val="visible"/>
                                      </p:to>
                                    </p:set>
                                    <p:animEffect transition="in" filter="fade">
                                      <p:cBhvr>
                                        <p:cTn id="14" dur="500"/>
                                        <p:tgtEl>
                                          <p:spTgt spid="6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fade">
                                      <p:cBhvr>
                                        <p:cTn id="19" dur="500"/>
                                        <p:tgtEl>
                                          <p:spTgt spid="6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3"/>
                                        </p:tgtEl>
                                        <p:attrNameLst>
                                          <p:attrName>style.visibility</p:attrName>
                                        </p:attrNameLst>
                                      </p:cBhvr>
                                      <p:to>
                                        <p:strVal val="visible"/>
                                      </p:to>
                                    </p:set>
                                    <p:animEffect transition="in" filter="fade">
                                      <p:cBhvr>
                                        <p:cTn id="24" dur="500"/>
                                        <p:tgtEl>
                                          <p:spTgt spid="6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fade">
                                      <p:cBhvr>
                                        <p:cTn id="29" dur="2000"/>
                                        <p:tgtEl>
                                          <p:spTgt spid="5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69"/>
                                        </p:tgtEl>
                                        <p:attrNameLst>
                                          <p:attrName>style.visibility</p:attrName>
                                        </p:attrNameLst>
                                      </p:cBhvr>
                                      <p:to>
                                        <p:strVal val="visible"/>
                                      </p:to>
                                    </p:set>
                                    <p:animEffect transition="in" filter="fade">
                                      <p:cBhvr>
                                        <p:cTn id="34" dur="500"/>
                                        <p:tgtEl>
                                          <p:spTgt spid="6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fade">
                                      <p:cBhvr>
                                        <p:cTn id="37" dur="500"/>
                                        <p:tgtEl>
                                          <p:spTgt spid="7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fade">
                                      <p:cBhvr>
                                        <p:cTn id="40" dur="500"/>
                                        <p:tgtEl>
                                          <p:spTgt spid="71"/>
                                        </p:tgtEl>
                                      </p:cBhvr>
                                    </p:animEffect>
                                  </p:childTnLst>
                                </p:cTn>
                              </p:par>
                            </p:childTnLst>
                          </p:cTn>
                        </p:par>
                      </p:childTnLst>
                    </p:cTn>
                  </p:par>
                  <p:par>
                    <p:cTn id="41" fill="hold">
                      <p:stCondLst>
                        <p:cond delay="indefinite"/>
                      </p:stCondLst>
                      <p:childTnLst>
                        <p:par>
                          <p:cTn id="42" fill="hold">
                            <p:stCondLst>
                              <p:cond delay="0"/>
                            </p:stCondLst>
                            <p:childTnLst>
                              <p:par>
                                <p:cTn id="43" presetID="55" presetClass="entr" presetSubtype="0" fill="hold" grpId="0" nodeType="clickEffect">
                                  <p:stCondLst>
                                    <p:cond delay="0"/>
                                  </p:stCondLst>
                                  <p:childTnLst>
                                    <p:set>
                                      <p:cBhvr>
                                        <p:cTn id="44" dur="1" fill="hold">
                                          <p:stCondLst>
                                            <p:cond delay="0"/>
                                          </p:stCondLst>
                                        </p:cTn>
                                        <p:tgtEl>
                                          <p:spTgt spid="72"/>
                                        </p:tgtEl>
                                        <p:attrNameLst>
                                          <p:attrName>style.visibility</p:attrName>
                                        </p:attrNameLst>
                                      </p:cBhvr>
                                      <p:to>
                                        <p:strVal val="visible"/>
                                      </p:to>
                                    </p:set>
                                    <p:anim calcmode="lin" valueType="num">
                                      <p:cBhvr>
                                        <p:cTn id="45" dur="1000" fill="hold"/>
                                        <p:tgtEl>
                                          <p:spTgt spid="72"/>
                                        </p:tgtEl>
                                        <p:attrNameLst>
                                          <p:attrName>ppt_w</p:attrName>
                                        </p:attrNameLst>
                                      </p:cBhvr>
                                      <p:tavLst>
                                        <p:tav tm="0">
                                          <p:val>
                                            <p:strVal val="#ppt_w*0.70"/>
                                          </p:val>
                                        </p:tav>
                                        <p:tav tm="100000">
                                          <p:val>
                                            <p:strVal val="#ppt_w"/>
                                          </p:val>
                                        </p:tav>
                                      </p:tavLst>
                                    </p:anim>
                                    <p:anim calcmode="lin" valueType="num">
                                      <p:cBhvr>
                                        <p:cTn id="46" dur="1000" fill="hold"/>
                                        <p:tgtEl>
                                          <p:spTgt spid="72"/>
                                        </p:tgtEl>
                                        <p:attrNameLst>
                                          <p:attrName>ppt_h</p:attrName>
                                        </p:attrNameLst>
                                      </p:cBhvr>
                                      <p:tavLst>
                                        <p:tav tm="0">
                                          <p:val>
                                            <p:strVal val="#ppt_h"/>
                                          </p:val>
                                        </p:tav>
                                        <p:tav tm="100000">
                                          <p:val>
                                            <p:strVal val="#ppt_h"/>
                                          </p:val>
                                        </p:tav>
                                      </p:tavLst>
                                    </p:anim>
                                    <p:animEffect transition="in" filter="fade">
                                      <p:cBhvr>
                                        <p:cTn id="47" dur="1000"/>
                                        <p:tgtEl>
                                          <p:spTgt spid="72"/>
                                        </p:tgtEl>
                                      </p:cBhvr>
                                    </p:animEffect>
                                  </p:childTnLst>
                                </p:cTn>
                              </p:par>
                            </p:childTnLst>
                          </p:cTn>
                        </p:par>
                      </p:childTnLst>
                    </p:cTn>
                  </p:par>
                  <p:par>
                    <p:cTn id="48" fill="hold">
                      <p:stCondLst>
                        <p:cond delay="indefinite"/>
                      </p:stCondLst>
                      <p:childTnLst>
                        <p:par>
                          <p:cTn id="49" fill="hold">
                            <p:stCondLst>
                              <p:cond delay="0"/>
                            </p:stCondLst>
                            <p:childTnLst>
                              <p:par>
                                <p:cTn id="50" presetID="55" presetClass="entr" presetSubtype="0" fill="hold" nodeType="clickEffect">
                                  <p:stCondLst>
                                    <p:cond delay="0"/>
                                  </p:stCondLst>
                                  <p:childTnLst>
                                    <p:set>
                                      <p:cBhvr>
                                        <p:cTn id="51" dur="1" fill="hold">
                                          <p:stCondLst>
                                            <p:cond delay="0"/>
                                          </p:stCondLst>
                                        </p:cTn>
                                        <p:tgtEl>
                                          <p:spTgt spid="74"/>
                                        </p:tgtEl>
                                        <p:attrNameLst>
                                          <p:attrName>style.visibility</p:attrName>
                                        </p:attrNameLst>
                                      </p:cBhvr>
                                      <p:to>
                                        <p:strVal val="visible"/>
                                      </p:to>
                                    </p:set>
                                    <p:anim calcmode="lin" valueType="num">
                                      <p:cBhvr>
                                        <p:cTn id="52" dur="1000" fill="hold"/>
                                        <p:tgtEl>
                                          <p:spTgt spid="74"/>
                                        </p:tgtEl>
                                        <p:attrNameLst>
                                          <p:attrName>ppt_w</p:attrName>
                                        </p:attrNameLst>
                                      </p:cBhvr>
                                      <p:tavLst>
                                        <p:tav tm="0">
                                          <p:val>
                                            <p:strVal val="#ppt_w*0.70"/>
                                          </p:val>
                                        </p:tav>
                                        <p:tav tm="100000">
                                          <p:val>
                                            <p:strVal val="#ppt_w"/>
                                          </p:val>
                                        </p:tav>
                                      </p:tavLst>
                                    </p:anim>
                                    <p:anim calcmode="lin" valueType="num">
                                      <p:cBhvr>
                                        <p:cTn id="53" dur="1000" fill="hold"/>
                                        <p:tgtEl>
                                          <p:spTgt spid="74"/>
                                        </p:tgtEl>
                                        <p:attrNameLst>
                                          <p:attrName>ppt_h</p:attrName>
                                        </p:attrNameLst>
                                      </p:cBhvr>
                                      <p:tavLst>
                                        <p:tav tm="0">
                                          <p:val>
                                            <p:strVal val="#ppt_h"/>
                                          </p:val>
                                        </p:tav>
                                        <p:tav tm="100000">
                                          <p:val>
                                            <p:strVal val="#ppt_h"/>
                                          </p:val>
                                        </p:tav>
                                      </p:tavLst>
                                    </p:anim>
                                    <p:animEffect transition="in" filter="fade">
                                      <p:cBhvr>
                                        <p:cTn id="54" dur="1000"/>
                                        <p:tgtEl>
                                          <p:spTgt spid="74"/>
                                        </p:tgtEl>
                                      </p:cBhvr>
                                    </p:animEffect>
                                  </p:childTnLst>
                                </p:cTn>
                              </p:par>
                            </p:childTnLst>
                          </p:cTn>
                        </p:par>
                      </p:childTnLst>
                    </p:cTn>
                  </p:par>
                  <p:par>
                    <p:cTn id="55" fill="hold">
                      <p:stCondLst>
                        <p:cond delay="indefinite"/>
                      </p:stCondLst>
                      <p:childTnLst>
                        <p:par>
                          <p:cTn id="56" fill="hold">
                            <p:stCondLst>
                              <p:cond delay="0"/>
                            </p:stCondLst>
                            <p:childTnLst>
                              <p:par>
                                <p:cTn id="57" presetID="55" presetClass="entr" presetSubtype="0" fill="hold" nodeType="clickEffect">
                                  <p:stCondLst>
                                    <p:cond delay="0"/>
                                  </p:stCondLst>
                                  <p:childTnLst>
                                    <p:set>
                                      <p:cBhvr>
                                        <p:cTn id="58" dur="1" fill="hold">
                                          <p:stCondLst>
                                            <p:cond delay="0"/>
                                          </p:stCondLst>
                                        </p:cTn>
                                        <p:tgtEl>
                                          <p:spTgt spid="75"/>
                                        </p:tgtEl>
                                        <p:attrNameLst>
                                          <p:attrName>style.visibility</p:attrName>
                                        </p:attrNameLst>
                                      </p:cBhvr>
                                      <p:to>
                                        <p:strVal val="visible"/>
                                      </p:to>
                                    </p:set>
                                    <p:anim calcmode="lin" valueType="num">
                                      <p:cBhvr>
                                        <p:cTn id="59" dur="1000" fill="hold"/>
                                        <p:tgtEl>
                                          <p:spTgt spid="75"/>
                                        </p:tgtEl>
                                        <p:attrNameLst>
                                          <p:attrName>ppt_w</p:attrName>
                                        </p:attrNameLst>
                                      </p:cBhvr>
                                      <p:tavLst>
                                        <p:tav tm="0">
                                          <p:val>
                                            <p:strVal val="#ppt_w*0.70"/>
                                          </p:val>
                                        </p:tav>
                                        <p:tav tm="100000">
                                          <p:val>
                                            <p:strVal val="#ppt_w"/>
                                          </p:val>
                                        </p:tav>
                                      </p:tavLst>
                                    </p:anim>
                                    <p:anim calcmode="lin" valueType="num">
                                      <p:cBhvr>
                                        <p:cTn id="60" dur="1000" fill="hold"/>
                                        <p:tgtEl>
                                          <p:spTgt spid="75"/>
                                        </p:tgtEl>
                                        <p:attrNameLst>
                                          <p:attrName>ppt_h</p:attrName>
                                        </p:attrNameLst>
                                      </p:cBhvr>
                                      <p:tavLst>
                                        <p:tav tm="0">
                                          <p:val>
                                            <p:strVal val="#ppt_h"/>
                                          </p:val>
                                        </p:tav>
                                        <p:tav tm="100000">
                                          <p:val>
                                            <p:strVal val="#ppt_h"/>
                                          </p:val>
                                        </p:tav>
                                      </p:tavLst>
                                    </p:anim>
                                    <p:animEffect transition="in" filter="fade">
                                      <p:cBhvr>
                                        <p:cTn id="61" dur="1000"/>
                                        <p:tgtEl>
                                          <p:spTgt spid="75"/>
                                        </p:tgtEl>
                                      </p:cBhvr>
                                    </p:animEffect>
                                  </p:childTnLst>
                                </p:cTn>
                              </p:par>
                            </p:childTnLst>
                          </p:cTn>
                        </p:par>
                      </p:childTnLst>
                    </p:cTn>
                  </p:par>
                  <p:par>
                    <p:cTn id="62" fill="hold">
                      <p:stCondLst>
                        <p:cond delay="indefinite"/>
                      </p:stCondLst>
                      <p:childTnLst>
                        <p:par>
                          <p:cTn id="63" fill="hold">
                            <p:stCondLst>
                              <p:cond delay="0"/>
                            </p:stCondLst>
                            <p:childTnLst>
                              <p:par>
                                <p:cTn id="64" presetID="55" presetClass="entr" presetSubtype="0" fill="hold" nodeType="clickEffect">
                                  <p:stCondLst>
                                    <p:cond delay="0"/>
                                  </p:stCondLst>
                                  <p:childTnLst>
                                    <p:set>
                                      <p:cBhvr>
                                        <p:cTn id="65" dur="1" fill="hold">
                                          <p:stCondLst>
                                            <p:cond delay="0"/>
                                          </p:stCondLst>
                                        </p:cTn>
                                        <p:tgtEl>
                                          <p:spTgt spid="73"/>
                                        </p:tgtEl>
                                        <p:attrNameLst>
                                          <p:attrName>style.visibility</p:attrName>
                                        </p:attrNameLst>
                                      </p:cBhvr>
                                      <p:to>
                                        <p:strVal val="visible"/>
                                      </p:to>
                                    </p:set>
                                    <p:anim calcmode="lin" valueType="num">
                                      <p:cBhvr>
                                        <p:cTn id="66" dur="1000" fill="hold"/>
                                        <p:tgtEl>
                                          <p:spTgt spid="73"/>
                                        </p:tgtEl>
                                        <p:attrNameLst>
                                          <p:attrName>ppt_w</p:attrName>
                                        </p:attrNameLst>
                                      </p:cBhvr>
                                      <p:tavLst>
                                        <p:tav tm="0">
                                          <p:val>
                                            <p:strVal val="#ppt_w*0.70"/>
                                          </p:val>
                                        </p:tav>
                                        <p:tav tm="100000">
                                          <p:val>
                                            <p:strVal val="#ppt_w"/>
                                          </p:val>
                                        </p:tav>
                                      </p:tavLst>
                                    </p:anim>
                                    <p:anim calcmode="lin" valueType="num">
                                      <p:cBhvr>
                                        <p:cTn id="67" dur="1000" fill="hold"/>
                                        <p:tgtEl>
                                          <p:spTgt spid="73"/>
                                        </p:tgtEl>
                                        <p:attrNameLst>
                                          <p:attrName>ppt_h</p:attrName>
                                        </p:attrNameLst>
                                      </p:cBhvr>
                                      <p:tavLst>
                                        <p:tav tm="0">
                                          <p:val>
                                            <p:strVal val="#ppt_h"/>
                                          </p:val>
                                        </p:tav>
                                        <p:tav tm="100000">
                                          <p:val>
                                            <p:strVal val="#ppt_h"/>
                                          </p:val>
                                        </p:tav>
                                      </p:tavLst>
                                    </p:anim>
                                    <p:animEffect transition="in" filter="fade">
                                      <p:cBhvr>
                                        <p:cTn id="68" dur="1000"/>
                                        <p:tgtEl>
                                          <p:spTgt spid="73"/>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76"/>
                                        </p:tgtEl>
                                        <p:attrNameLst>
                                          <p:attrName>style.visibility</p:attrName>
                                        </p:attrNameLst>
                                      </p:cBhvr>
                                      <p:to>
                                        <p:strVal val="visible"/>
                                      </p:to>
                                    </p:set>
                                    <p:animEffect transition="in" filter="fade">
                                      <p:cBhvr>
                                        <p:cTn id="73" dur="500"/>
                                        <p:tgtEl>
                                          <p:spTgt spid="76"/>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78"/>
                                        </p:tgtEl>
                                        <p:attrNameLst>
                                          <p:attrName>style.visibility</p:attrName>
                                        </p:attrNameLst>
                                      </p:cBhvr>
                                      <p:to>
                                        <p:strVal val="visible"/>
                                      </p:to>
                                    </p:set>
                                    <p:animEffect transition="in" filter="fade">
                                      <p:cBhvr>
                                        <p:cTn id="78" dur="500"/>
                                        <p:tgtEl>
                                          <p:spTgt spid="78"/>
                                        </p:tgtEl>
                                      </p:cBhvr>
                                    </p:animEffect>
                                  </p:childTnLst>
                                </p:cTn>
                              </p:par>
                            </p:childTnLst>
                          </p:cTn>
                        </p:par>
                      </p:childTnLst>
                    </p:cTn>
                  </p:par>
                  <p:par>
                    <p:cTn id="79" fill="hold">
                      <p:stCondLst>
                        <p:cond delay="indefinite"/>
                      </p:stCondLst>
                      <p:childTnLst>
                        <p:par>
                          <p:cTn id="80" fill="hold">
                            <p:stCondLst>
                              <p:cond delay="0"/>
                            </p:stCondLst>
                            <p:childTnLst>
                              <p:par>
                                <p:cTn id="81" presetID="55" presetClass="entr" presetSubtype="0" fill="hold" grpId="0" nodeType="clickEffect">
                                  <p:stCondLst>
                                    <p:cond delay="0"/>
                                  </p:stCondLst>
                                  <p:childTnLst>
                                    <p:set>
                                      <p:cBhvr>
                                        <p:cTn id="82" dur="1" fill="hold">
                                          <p:stCondLst>
                                            <p:cond delay="0"/>
                                          </p:stCondLst>
                                        </p:cTn>
                                        <p:tgtEl>
                                          <p:spTgt spid="77"/>
                                        </p:tgtEl>
                                        <p:attrNameLst>
                                          <p:attrName>style.visibility</p:attrName>
                                        </p:attrNameLst>
                                      </p:cBhvr>
                                      <p:to>
                                        <p:strVal val="visible"/>
                                      </p:to>
                                    </p:set>
                                    <p:anim calcmode="lin" valueType="num">
                                      <p:cBhvr>
                                        <p:cTn id="83" dur="1000" fill="hold"/>
                                        <p:tgtEl>
                                          <p:spTgt spid="77"/>
                                        </p:tgtEl>
                                        <p:attrNameLst>
                                          <p:attrName>ppt_w</p:attrName>
                                        </p:attrNameLst>
                                      </p:cBhvr>
                                      <p:tavLst>
                                        <p:tav tm="0">
                                          <p:val>
                                            <p:strVal val="#ppt_w*0.70"/>
                                          </p:val>
                                        </p:tav>
                                        <p:tav tm="100000">
                                          <p:val>
                                            <p:strVal val="#ppt_w"/>
                                          </p:val>
                                        </p:tav>
                                      </p:tavLst>
                                    </p:anim>
                                    <p:anim calcmode="lin" valueType="num">
                                      <p:cBhvr>
                                        <p:cTn id="84" dur="1000" fill="hold"/>
                                        <p:tgtEl>
                                          <p:spTgt spid="77"/>
                                        </p:tgtEl>
                                        <p:attrNameLst>
                                          <p:attrName>ppt_h</p:attrName>
                                        </p:attrNameLst>
                                      </p:cBhvr>
                                      <p:tavLst>
                                        <p:tav tm="0">
                                          <p:val>
                                            <p:strVal val="#ppt_h"/>
                                          </p:val>
                                        </p:tav>
                                        <p:tav tm="100000">
                                          <p:val>
                                            <p:strVal val="#ppt_h"/>
                                          </p:val>
                                        </p:tav>
                                      </p:tavLst>
                                    </p:anim>
                                    <p:animEffect transition="in" filter="fade">
                                      <p:cBhvr>
                                        <p:cTn id="85" dur="10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autoUpdateAnimBg="0"/>
      <p:bldP spid="70" grpId="0" animBg="1" autoUpdateAnimBg="0"/>
      <p:bldP spid="71" grpId="0" animBg="1" autoUpdateAnimBg="0"/>
      <p:bldP spid="72" grpId="0" animBg="1"/>
      <p:bldP spid="77"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29 Rectángulo"/>
          <p:cNvSpPr/>
          <p:nvPr/>
        </p:nvSpPr>
        <p:spPr>
          <a:xfrm>
            <a:off x="5148064" y="260648"/>
            <a:ext cx="2736304" cy="1200329"/>
          </a:xfrm>
          <a:prstGeom prst="rect">
            <a:avLst/>
          </a:prstGeom>
        </p:spPr>
        <p:txBody>
          <a:bodyPr wrap="square">
            <a:spAutoFit/>
          </a:bodyPr>
          <a:lstStyle/>
          <a:p>
            <a:r>
              <a:rPr lang="es-ES" dirty="0" smtClean="0">
                <a:solidFill>
                  <a:srgbClr val="D2A000"/>
                </a:solidFill>
                <a:latin typeface="Century Gothic" pitchFamily="34" charset="0"/>
              </a:rPr>
              <a:t>ORGANIZACIÓN  TECNOLÓGICA Y DIDÁCTICA DE  CENTRO Y AULA</a:t>
            </a:r>
            <a:endParaRPr lang="es-ES" dirty="0">
              <a:solidFill>
                <a:srgbClr val="D2A000"/>
              </a:solidFill>
              <a:latin typeface="Century Gothic" pitchFamily="34" charset="0"/>
            </a:endParaRPr>
          </a:p>
        </p:txBody>
      </p:sp>
      <p:pic>
        <p:nvPicPr>
          <p:cNvPr id="31" name="Picture 13"/>
          <p:cNvPicPr>
            <a:picLocks noChangeAspect="1" noChangeArrowheads="1"/>
          </p:cNvPicPr>
          <p:nvPr/>
        </p:nvPicPr>
        <p:blipFill>
          <a:blip r:embed="rId3" cstate="print"/>
          <a:srcRect t="19452" b="33157"/>
          <a:stretch>
            <a:fillRect/>
          </a:stretch>
        </p:blipFill>
        <p:spPr bwMode="auto">
          <a:xfrm>
            <a:off x="0" y="188640"/>
            <a:ext cx="5057775" cy="1512168"/>
          </a:xfrm>
          <a:prstGeom prst="rect">
            <a:avLst/>
          </a:prstGeom>
          <a:noFill/>
          <a:ln w="9525">
            <a:noFill/>
            <a:miter lim="800000"/>
            <a:headEnd/>
            <a:tailEnd/>
          </a:ln>
        </p:spPr>
      </p:pic>
      <p:sp>
        <p:nvSpPr>
          <p:cNvPr id="10" name="9 Rectángulo"/>
          <p:cNvSpPr/>
          <p:nvPr/>
        </p:nvSpPr>
        <p:spPr>
          <a:xfrm>
            <a:off x="3635376" y="1428736"/>
            <a:ext cx="5329112" cy="4314826"/>
          </a:xfrm>
          <a:prstGeom prst="rect">
            <a:avLst/>
          </a:prstGeom>
          <a:gradFill flip="none" rotWithShape="1">
            <a:gsLst>
              <a:gs pos="0">
                <a:schemeClr val="accent1">
                  <a:tint val="66000"/>
                  <a:satMod val="160000"/>
                </a:schemeClr>
              </a:gs>
              <a:gs pos="46000">
                <a:schemeClr val="accent5">
                  <a:lumMod val="20000"/>
                  <a:lumOff val="80000"/>
                </a:schemeClr>
              </a:gs>
              <a:gs pos="99000">
                <a:schemeClr val="bg1"/>
              </a:gs>
            </a:gsLst>
            <a:lin ang="18900000" scaled="1"/>
            <a:tileRect/>
          </a:gra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Line 13"/>
          <p:cNvSpPr>
            <a:spLocks noChangeShapeType="1"/>
          </p:cNvSpPr>
          <p:nvPr/>
        </p:nvSpPr>
        <p:spPr bwMode="auto">
          <a:xfrm flipV="1">
            <a:off x="3592513" y="2384412"/>
            <a:ext cx="4408487" cy="3359150"/>
          </a:xfrm>
          <a:prstGeom prst="line">
            <a:avLst/>
          </a:prstGeom>
          <a:noFill/>
          <a:ln w="76200" cap="rnd">
            <a:solidFill>
              <a:schemeClr val="accent5">
                <a:lumMod val="75000"/>
              </a:schemeClr>
            </a:solidFill>
            <a:prstDash val="sysDot"/>
            <a:miter lim="800000"/>
            <a:headEnd/>
            <a:tailEnd type="triangle" w="med" len="med"/>
          </a:ln>
          <a:effectLst/>
        </p:spPr>
        <p:txBody>
          <a:bodyPr wrap="none"/>
          <a:lstStyle/>
          <a:p>
            <a:pPr>
              <a:defRPr/>
            </a:pPr>
            <a:endParaRPr lang="es-ES"/>
          </a:p>
        </p:txBody>
      </p:sp>
      <p:sp>
        <p:nvSpPr>
          <p:cNvPr id="12" name="11 Elipse"/>
          <p:cNvSpPr/>
          <p:nvPr/>
        </p:nvSpPr>
        <p:spPr>
          <a:xfrm>
            <a:off x="188913" y="3109899"/>
            <a:ext cx="1851025" cy="1511300"/>
          </a:xfrm>
          <a:prstGeom prst="ellipse">
            <a:avLst/>
          </a:prstGeom>
          <a:solidFill>
            <a:schemeClr val="accent5">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_tradnl" dirty="0"/>
              <a:t>Interacción</a:t>
            </a:r>
          </a:p>
          <a:p>
            <a:pPr algn="ctr">
              <a:defRPr/>
            </a:pPr>
            <a:r>
              <a:rPr lang="es-ES_tradnl" sz="1400" dirty="0"/>
              <a:t>Situaciones de aprendizaje</a:t>
            </a:r>
            <a:endParaRPr lang="es-ES" sz="1400" dirty="0"/>
          </a:p>
        </p:txBody>
      </p:sp>
      <p:sp>
        <p:nvSpPr>
          <p:cNvPr id="13" name="12 Elipse"/>
          <p:cNvSpPr/>
          <p:nvPr/>
        </p:nvSpPr>
        <p:spPr>
          <a:xfrm>
            <a:off x="7215206" y="4172303"/>
            <a:ext cx="1643074" cy="1500198"/>
          </a:xfrm>
          <a:prstGeom prst="ellipse">
            <a:avLst/>
          </a:prstGeom>
          <a:solidFill>
            <a:schemeClr val="accent5">
              <a:lumMod val="40000"/>
              <a:lumOff val="60000"/>
            </a:schemeClr>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latin typeface="Century Gothic" pitchFamily="34" charset="0"/>
            </a:endParaRPr>
          </a:p>
        </p:txBody>
      </p:sp>
      <p:sp>
        <p:nvSpPr>
          <p:cNvPr id="14" name="13 Elipse"/>
          <p:cNvSpPr/>
          <p:nvPr/>
        </p:nvSpPr>
        <p:spPr>
          <a:xfrm>
            <a:off x="7177398" y="1541637"/>
            <a:ext cx="1643074" cy="1500198"/>
          </a:xfrm>
          <a:prstGeom prst="ellipse">
            <a:avLst/>
          </a:prstGeom>
          <a:solidFill>
            <a:schemeClr val="accent5">
              <a:lumMod val="40000"/>
              <a:lumOff val="60000"/>
            </a:schemeClr>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latin typeface="Century Gothic" pitchFamily="34" charset="0"/>
            </a:endParaRPr>
          </a:p>
        </p:txBody>
      </p:sp>
      <p:sp>
        <p:nvSpPr>
          <p:cNvPr id="15" name="14 Elipse"/>
          <p:cNvSpPr/>
          <p:nvPr/>
        </p:nvSpPr>
        <p:spPr>
          <a:xfrm>
            <a:off x="4948226" y="3341837"/>
            <a:ext cx="1643074" cy="1500198"/>
          </a:xfrm>
          <a:prstGeom prst="ellipse">
            <a:avLst/>
          </a:prstGeom>
          <a:solidFill>
            <a:schemeClr val="accent5">
              <a:lumMod val="40000"/>
              <a:lumOff val="60000"/>
            </a:schemeClr>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latin typeface="Century Gothic" pitchFamily="34" charset="0"/>
            </a:endParaRPr>
          </a:p>
        </p:txBody>
      </p:sp>
      <p:sp>
        <p:nvSpPr>
          <p:cNvPr id="16" name="15 Elipse"/>
          <p:cNvSpPr/>
          <p:nvPr/>
        </p:nvSpPr>
        <p:spPr>
          <a:xfrm>
            <a:off x="4262005" y="1673683"/>
            <a:ext cx="1643074" cy="1500198"/>
          </a:xfrm>
          <a:prstGeom prst="ellipse">
            <a:avLst/>
          </a:prstGeom>
          <a:solidFill>
            <a:schemeClr val="accent5">
              <a:lumMod val="40000"/>
              <a:lumOff val="60000"/>
            </a:schemeClr>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latin typeface="Century Gothic" pitchFamily="34" charset="0"/>
            </a:endParaRPr>
          </a:p>
        </p:txBody>
      </p:sp>
      <p:sp>
        <p:nvSpPr>
          <p:cNvPr id="17" name="Line 6"/>
          <p:cNvSpPr>
            <a:spLocks noChangeShapeType="1"/>
          </p:cNvSpPr>
          <p:nvPr/>
        </p:nvSpPr>
        <p:spPr bwMode="auto">
          <a:xfrm>
            <a:off x="6858000" y="4067162"/>
            <a:ext cx="0" cy="83820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76200">
                <a:solidFill>
                  <a:srgbClr val="000000"/>
                </a:solidFill>
                <a:prstDash val="sysDot"/>
                <a:miter lim="800000"/>
                <a:headEnd/>
                <a:tailEnd type="triangle" w="med" len="med"/>
              </a14:hiddenLine>
            </a:ext>
          </a:extLst>
        </p:spPr>
        <p:txBody>
          <a:bodyPr wrap="none"/>
          <a:lstStyle/>
          <a:p>
            <a:endParaRPr lang="es-ES"/>
          </a:p>
        </p:txBody>
      </p:sp>
      <p:sp>
        <p:nvSpPr>
          <p:cNvPr id="18" name="Text Box 14"/>
          <p:cNvSpPr txBox="1">
            <a:spLocks noChangeArrowheads="1"/>
          </p:cNvSpPr>
          <p:nvPr/>
        </p:nvSpPr>
        <p:spPr bwMode="auto">
          <a:xfrm>
            <a:off x="3119438" y="5822937"/>
            <a:ext cx="2286000" cy="584200"/>
          </a:xfrm>
          <a:prstGeom prst="rect">
            <a:avLst/>
          </a:prstGeom>
          <a:noFill/>
          <a:ln w="9525">
            <a:noFill/>
            <a:miter lim="800000"/>
            <a:headEnd/>
            <a:tailEnd/>
          </a:ln>
          <a:effectLst/>
        </p:spPr>
        <p:txBody>
          <a:bodyPr>
            <a:spAutoFit/>
          </a:bodyPr>
          <a:lstStyle/>
          <a:p>
            <a:pPr algn="ctr">
              <a:defRPr/>
            </a:pPr>
            <a:r>
              <a:rPr lang="es-ES_tradnl" sz="1600" dirty="0">
                <a:latin typeface="Century Gothic" pitchFamily="34" charset="0"/>
              </a:rPr>
              <a:t>Aprendizaje </a:t>
            </a:r>
          </a:p>
          <a:p>
            <a:pPr algn="ctr">
              <a:defRPr/>
            </a:pPr>
            <a:r>
              <a:rPr lang="es-ES_tradnl" sz="1600" dirty="0">
                <a:latin typeface="Century Gothic" pitchFamily="34" charset="0"/>
              </a:rPr>
              <a:t>rutinario</a:t>
            </a:r>
            <a:endParaRPr lang="es-ES" sz="1600" dirty="0">
              <a:latin typeface="Century Gothic" pitchFamily="34" charset="0"/>
            </a:endParaRPr>
          </a:p>
        </p:txBody>
      </p:sp>
      <p:sp>
        <p:nvSpPr>
          <p:cNvPr id="19" name="Text Box 15"/>
          <p:cNvSpPr txBox="1">
            <a:spLocks noChangeArrowheads="1"/>
          </p:cNvSpPr>
          <p:nvPr/>
        </p:nvSpPr>
        <p:spPr bwMode="auto">
          <a:xfrm>
            <a:off x="4937125" y="5743562"/>
            <a:ext cx="2438400" cy="830262"/>
          </a:xfrm>
          <a:prstGeom prst="rect">
            <a:avLst/>
          </a:prstGeom>
          <a:noFill/>
          <a:ln w="9525">
            <a:noFill/>
            <a:miter lim="800000"/>
            <a:headEnd/>
            <a:tailEnd/>
          </a:ln>
          <a:effectLst/>
        </p:spPr>
        <p:txBody>
          <a:bodyPr>
            <a:spAutoFit/>
          </a:bodyPr>
          <a:lstStyle/>
          <a:p>
            <a:pPr algn="ctr">
              <a:defRPr/>
            </a:pPr>
            <a:r>
              <a:rPr lang="es-ES_tradnl" sz="1600" dirty="0">
                <a:latin typeface="Century Gothic" pitchFamily="34" charset="0"/>
              </a:rPr>
              <a:t>Aprendizaje por</a:t>
            </a:r>
          </a:p>
          <a:p>
            <a:pPr algn="ctr">
              <a:defRPr/>
            </a:pPr>
            <a:r>
              <a:rPr lang="es-ES_tradnl" sz="1600" dirty="0">
                <a:latin typeface="Century Gothic" pitchFamily="34" charset="0"/>
              </a:rPr>
              <a:t>Descubrimiento guiado</a:t>
            </a:r>
            <a:endParaRPr lang="es-ES" sz="1600" dirty="0">
              <a:latin typeface="Century Gothic" pitchFamily="34" charset="0"/>
            </a:endParaRPr>
          </a:p>
        </p:txBody>
      </p:sp>
      <p:sp>
        <p:nvSpPr>
          <p:cNvPr id="20" name="Text Box 17"/>
          <p:cNvSpPr txBox="1">
            <a:spLocks noChangeArrowheads="1"/>
          </p:cNvSpPr>
          <p:nvPr/>
        </p:nvSpPr>
        <p:spPr bwMode="auto">
          <a:xfrm>
            <a:off x="2197101" y="2512999"/>
            <a:ext cx="1395412" cy="584200"/>
          </a:xfrm>
          <a:prstGeom prst="rect">
            <a:avLst/>
          </a:prstGeom>
          <a:noFill/>
          <a:ln w="9525">
            <a:noFill/>
            <a:miter lim="800000"/>
            <a:headEnd/>
            <a:tailEnd/>
          </a:ln>
          <a:effectLst/>
        </p:spPr>
        <p:txBody>
          <a:bodyPr wrap="none">
            <a:spAutoFit/>
          </a:bodyPr>
          <a:lstStyle/>
          <a:p>
            <a:pPr>
              <a:defRPr/>
            </a:pPr>
            <a:r>
              <a:rPr lang="es-ES_tradnl" sz="1600" dirty="0">
                <a:latin typeface="Century Gothic" pitchFamily="34" charset="0"/>
              </a:rPr>
              <a:t>Aprendizaje</a:t>
            </a:r>
          </a:p>
          <a:p>
            <a:pPr>
              <a:defRPr/>
            </a:pPr>
            <a:r>
              <a:rPr lang="es-ES_tradnl" sz="1600" dirty="0">
                <a:latin typeface="Century Gothic" pitchFamily="34" charset="0"/>
              </a:rPr>
              <a:t>significativo</a:t>
            </a:r>
            <a:endParaRPr lang="es-ES" sz="1600" dirty="0">
              <a:latin typeface="Century Gothic" pitchFamily="34" charset="0"/>
            </a:endParaRPr>
          </a:p>
        </p:txBody>
      </p:sp>
      <p:sp>
        <p:nvSpPr>
          <p:cNvPr id="21" name="Text Box 18"/>
          <p:cNvSpPr txBox="1">
            <a:spLocks noChangeArrowheads="1"/>
          </p:cNvSpPr>
          <p:nvPr/>
        </p:nvSpPr>
        <p:spPr bwMode="auto">
          <a:xfrm>
            <a:off x="6858000" y="1927212"/>
            <a:ext cx="2286000" cy="585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algn="ctr" eaLnBrk="1" hangingPunct="1"/>
            <a:r>
              <a:rPr lang="es-ES_tradnl" sz="1600" dirty="0">
                <a:latin typeface="Century Gothic" pitchFamily="34" charset="0"/>
              </a:rPr>
              <a:t>Investigación</a:t>
            </a:r>
          </a:p>
          <a:p>
            <a:pPr algn="ctr" eaLnBrk="1" hangingPunct="1"/>
            <a:r>
              <a:rPr lang="es-ES_tradnl" sz="1600" dirty="0">
                <a:latin typeface="Century Gothic" pitchFamily="34" charset="0"/>
              </a:rPr>
              <a:t>Acción</a:t>
            </a:r>
            <a:endParaRPr lang="es-ES" sz="1600" dirty="0">
              <a:latin typeface="Century Gothic" pitchFamily="34" charset="0"/>
            </a:endParaRPr>
          </a:p>
        </p:txBody>
      </p:sp>
      <p:sp>
        <p:nvSpPr>
          <p:cNvPr id="22" name="Text Box 19"/>
          <p:cNvSpPr txBox="1">
            <a:spLocks noChangeArrowheads="1"/>
          </p:cNvSpPr>
          <p:nvPr/>
        </p:nvSpPr>
        <p:spPr bwMode="auto">
          <a:xfrm>
            <a:off x="5780088" y="6573824"/>
            <a:ext cx="3433762" cy="246063"/>
          </a:xfrm>
          <a:prstGeom prst="rect">
            <a:avLst/>
          </a:prstGeom>
          <a:noFill/>
          <a:ln w="9525">
            <a:noFill/>
            <a:miter lim="800000"/>
            <a:headEnd/>
            <a:tailEnd/>
          </a:ln>
          <a:effectLst/>
        </p:spPr>
        <p:txBody>
          <a:bodyPr wrap="none">
            <a:spAutoFit/>
          </a:bodyPr>
          <a:lstStyle/>
          <a:p>
            <a:pPr>
              <a:defRPr/>
            </a:pPr>
            <a:r>
              <a:rPr lang="es-ES_tradnl" sz="1000" dirty="0">
                <a:solidFill>
                  <a:schemeClr val="bg1">
                    <a:lumMod val="75000"/>
                  </a:schemeClr>
                </a:solidFill>
              </a:rPr>
              <a:t>Ausubel, </a:t>
            </a:r>
            <a:r>
              <a:rPr lang="es-ES_tradnl" sz="1000" dirty="0" err="1">
                <a:solidFill>
                  <a:schemeClr val="bg1">
                    <a:lumMod val="75000"/>
                  </a:schemeClr>
                </a:solidFill>
              </a:rPr>
              <a:t>Novak</a:t>
            </a:r>
            <a:r>
              <a:rPr lang="es-ES_tradnl" sz="1000" dirty="0">
                <a:solidFill>
                  <a:schemeClr val="bg1">
                    <a:lumMod val="75000"/>
                  </a:schemeClr>
                </a:solidFill>
              </a:rPr>
              <a:t> y </a:t>
            </a:r>
            <a:r>
              <a:rPr lang="es-ES_tradnl" sz="1000" dirty="0" err="1">
                <a:solidFill>
                  <a:schemeClr val="bg1">
                    <a:lumMod val="75000"/>
                  </a:schemeClr>
                </a:solidFill>
              </a:rPr>
              <a:t>Hanesian</a:t>
            </a:r>
            <a:r>
              <a:rPr lang="es-ES_tradnl" sz="1000" dirty="0">
                <a:solidFill>
                  <a:schemeClr val="bg1">
                    <a:lumMod val="75000"/>
                  </a:schemeClr>
                </a:solidFill>
              </a:rPr>
              <a:t>. </a:t>
            </a:r>
            <a:r>
              <a:rPr lang="es-ES_tradnl" sz="1000" dirty="0" err="1">
                <a:solidFill>
                  <a:schemeClr val="bg1">
                    <a:lumMod val="75000"/>
                  </a:schemeClr>
                </a:solidFill>
              </a:rPr>
              <a:t>Educational</a:t>
            </a:r>
            <a:r>
              <a:rPr lang="es-ES_tradnl" sz="1000" dirty="0">
                <a:solidFill>
                  <a:schemeClr val="bg1">
                    <a:lumMod val="75000"/>
                  </a:schemeClr>
                </a:solidFill>
              </a:rPr>
              <a:t> </a:t>
            </a:r>
            <a:r>
              <a:rPr lang="es-ES_tradnl" sz="1000" dirty="0" err="1">
                <a:solidFill>
                  <a:schemeClr val="bg1">
                    <a:lumMod val="75000"/>
                  </a:schemeClr>
                </a:solidFill>
              </a:rPr>
              <a:t>Psichology</a:t>
            </a:r>
            <a:endParaRPr lang="es-ES" sz="1000" dirty="0">
              <a:solidFill>
                <a:schemeClr val="bg1">
                  <a:lumMod val="75000"/>
                </a:schemeClr>
              </a:solidFill>
            </a:endParaRPr>
          </a:p>
        </p:txBody>
      </p:sp>
      <p:sp>
        <p:nvSpPr>
          <p:cNvPr id="23" name="Text Box 20"/>
          <p:cNvSpPr txBox="1">
            <a:spLocks noChangeArrowheads="1"/>
          </p:cNvSpPr>
          <p:nvPr/>
        </p:nvSpPr>
        <p:spPr bwMode="auto">
          <a:xfrm>
            <a:off x="3979863" y="1962137"/>
            <a:ext cx="2286000" cy="830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algn="ctr" eaLnBrk="1" hangingPunct="1"/>
            <a:r>
              <a:rPr lang="es-ES_tradnl" sz="1600">
                <a:latin typeface="Century Gothic" pitchFamily="34" charset="0"/>
              </a:rPr>
              <a:t>Clarificación relaciones conceptuales</a:t>
            </a:r>
            <a:endParaRPr lang="es-ES" sz="1600">
              <a:latin typeface="Century Gothic" pitchFamily="34" charset="0"/>
            </a:endParaRPr>
          </a:p>
        </p:txBody>
      </p:sp>
      <p:sp>
        <p:nvSpPr>
          <p:cNvPr id="24" name="Text Box 21"/>
          <p:cNvSpPr txBox="1">
            <a:spLocks noChangeArrowheads="1"/>
          </p:cNvSpPr>
          <p:nvPr/>
        </p:nvSpPr>
        <p:spPr bwMode="auto">
          <a:xfrm>
            <a:off x="4572000" y="3846499"/>
            <a:ext cx="26670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algn="ctr" eaLnBrk="1" hangingPunct="1"/>
            <a:r>
              <a:rPr lang="es-ES_tradnl" sz="1600">
                <a:latin typeface="Century Gothic" pitchFamily="34" charset="0"/>
              </a:rPr>
              <a:t>Experimentación</a:t>
            </a:r>
            <a:endParaRPr lang="es-ES" sz="1600">
              <a:latin typeface="Century Gothic" pitchFamily="34" charset="0"/>
            </a:endParaRPr>
          </a:p>
        </p:txBody>
      </p:sp>
      <p:sp>
        <p:nvSpPr>
          <p:cNvPr id="25" name="Text Box 22"/>
          <p:cNvSpPr txBox="1">
            <a:spLocks noChangeArrowheads="1"/>
          </p:cNvSpPr>
          <p:nvPr/>
        </p:nvSpPr>
        <p:spPr bwMode="auto">
          <a:xfrm>
            <a:off x="6591300" y="4621199"/>
            <a:ext cx="2667000" cy="585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algn="ctr" eaLnBrk="1" hangingPunct="1"/>
            <a:r>
              <a:rPr lang="es-ES_tradnl" sz="1600"/>
              <a:t>Soluciones </a:t>
            </a:r>
          </a:p>
          <a:p>
            <a:pPr algn="ctr" eaLnBrk="1" hangingPunct="1"/>
            <a:r>
              <a:rPr lang="es-ES_tradnl" sz="1600"/>
              <a:t>Ensayo/error</a:t>
            </a:r>
            <a:endParaRPr lang="es-ES" sz="1600"/>
          </a:p>
        </p:txBody>
      </p:sp>
      <p:sp>
        <p:nvSpPr>
          <p:cNvPr id="26" name="Text Box 23"/>
          <p:cNvSpPr txBox="1">
            <a:spLocks noChangeArrowheads="1"/>
          </p:cNvSpPr>
          <p:nvPr/>
        </p:nvSpPr>
        <p:spPr bwMode="auto">
          <a:xfrm>
            <a:off x="2198688" y="5057762"/>
            <a:ext cx="1393825" cy="585787"/>
          </a:xfrm>
          <a:prstGeom prst="rect">
            <a:avLst/>
          </a:prstGeom>
          <a:noFill/>
          <a:ln w="9525">
            <a:noFill/>
            <a:miter lim="800000"/>
            <a:headEnd/>
            <a:tailEnd/>
          </a:ln>
          <a:effectLst/>
        </p:spPr>
        <p:txBody>
          <a:bodyPr wrap="none">
            <a:spAutoFit/>
          </a:bodyPr>
          <a:lstStyle/>
          <a:p>
            <a:pPr algn="ctr">
              <a:defRPr/>
            </a:pPr>
            <a:r>
              <a:rPr lang="es-ES_tradnl" sz="1600" dirty="0">
                <a:latin typeface="Century Gothic" pitchFamily="34" charset="0"/>
              </a:rPr>
              <a:t>Aprendizaje</a:t>
            </a:r>
          </a:p>
          <a:p>
            <a:pPr algn="ctr">
              <a:defRPr/>
            </a:pPr>
            <a:r>
              <a:rPr lang="es-ES_tradnl" sz="1600" dirty="0">
                <a:latin typeface="Century Gothic" pitchFamily="34" charset="0"/>
              </a:rPr>
              <a:t>repetitivo</a:t>
            </a:r>
            <a:endParaRPr lang="es-ES" sz="1600" dirty="0">
              <a:latin typeface="Century Gothic" pitchFamily="34" charset="0"/>
            </a:endParaRPr>
          </a:p>
        </p:txBody>
      </p:sp>
      <p:sp>
        <p:nvSpPr>
          <p:cNvPr id="27" name="Text Box 16"/>
          <p:cNvSpPr txBox="1">
            <a:spLocks noChangeArrowheads="1"/>
          </p:cNvSpPr>
          <p:nvPr/>
        </p:nvSpPr>
        <p:spPr bwMode="auto">
          <a:xfrm>
            <a:off x="7215188" y="5745149"/>
            <a:ext cx="2438400" cy="738188"/>
          </a:xfrm>
          <a:prstGeom prst="rect">
            <a:avLst/>
          </a:prstGeom>
          <a:noFill/>
          <a:ln w="9525">
            <a:noFill/>
            <a:miter lim="800000"/>
            <a:headEnd/>
            <a:tailEnd/>
          </a:ln>
          <a:effectLst/>
        </p:spPr>
        <p:txBody>
          <a:bodyPr>
            <a:spAutoFit/>
          </a:bodyPr>
          <a:lstStyle/>
          <a:p>
            <a:pPr algn="ctr">
              <a:defRPr/>
            </a:pPr>
            <a:r>
              <a:rPr lang="es-ES_tradnl" sz="1400" dirty="0">
                <a:latin typeface="Century Gothic" pitchFamily="34" charset="0"/>
              </a:rPr>
              <a:t>Aprendizaje por descubrimiento autónomo</a:t>
            </a:r>
            <a:endParaRPr lang="es-ES" sz="1400" dirty="0">
              <a:latin typeface="Century Gothic" pitchFamily="34" charset="0"/>
            </a:endParaRPr>
          </a:p>
        </p:txBody>
      </p:sp>
      <p:cxnSp>
        <p:nvCxnSpPr>
          <p:cNvPr id="28" name="27 Conector recto de flecha"/>
          <p:cNvCxnSpPr/>
          <p:nvPr/>
        </p:nvCxnSpPr>
        <p:spPr>
          <a:xfrm rot="5400000" flipH="1" flipV="1">
            <a:off x="1475582" y="3555193"/>
            <a:ext cx="4286250" cy="33337"/>
          </a:xfrm>
          <a:prstGeom prst="straightConnector1">
            <a:avLst/>
          </a:prstGeom>
          <a:ln w="76200">
            <a:noFill/>
            <a:tailEnd type="arrow"/>
          </a:ln>
          <a:effectLst>
            <a:outerShdw blurRad="149987" dist="250190" dir="8460000" algn="ctr">
              <a:srgbClr val="000000">
                <a:alpha val="28000"/>
              </a:srgbClr>
            </a:outerShdw>
          </a:effectLst>
        </p:spPr>
        <p:style>
          <a:lnRef idx="1">
            <a:schemeClr val="accent1"/>
          </a:lnRef>
          <a:fillRef idx="0">
            <a:schemeClr val="accent1"/>
          </a:fillRef>
          <a:effectRef idx="0">
            <a:schemeClr val="accent1"/>
          </a:effectRef>
          <a:fontRef idx="minor">
            <a:schemeClr val="tx1"/>
          </a:fontRef>
        </p:style>
      </p:cxnSp>
      <p:cxnSp>
        <p:nvCxnSpPr>
          <p:cNvPr id="36" name="35 Conector recto de flecha"/>
          <p:cNvCxnSpPr/>
          <p:nvPr/>
        </p:nvCxnSpPr>
        <p:spPr>
          <a:xfrm flipV="1">
            <a:off x="3592513" y="5672124"/>
            <a:ext cx="5551487" cy="71438"/>
          </a:xfrm>
          <a:prstGeom prst="straightConnector1">
            <a:avLst/>
          </a:prstGeom>
          <a:ln w="76200">
            <a:noFill/>
            <a:tailEnd type="arrow"/>
          </a:ln>
          <a:effectLst>
            <a:outerShdw blurRad="149987" dist="250190" dir="8460000" algn="ctr">
              <a:srgbClr val="000000">
                <a:alpha val="28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100000">
                                          <p:val>
                                            <p:strVal val="#ppt_x"/>
                                          </p:val>
                                        </p:tav>
                                      </p:tavLst>
                                    </p:anim>
                                    <p:anim calcmode="lin" valueType="num">
                                      <p:cBhvr>
                                        <p:cTn id="8" dur="500" fill="hold"/>
                                        <p:tgtEl>
                                          <p:spTgt spid="11"/>
                                        </p:tgtEl>
                                        <p:attrNameLst>
                                          <p:attrName>ppt_y</p:attrName>
                                        </p:attrNameLst>
                                      </p:cBhvr>
                                      <p:tavLst>
                                        <p:tav tm="0">
                                          <p:val>
                                            <p:strVal val="#ppt_y+#ppt_h/2"/>
                                          </p:val>
                                        </p:tav>
                                        <p:tav tm="100000">
                                          <p:val>
                                            <p:strVal val="#ppt_y"/>
                                          </p:val>
                                        </p:tav>
                                      </p:tavLst>
                                    </p:anim>
                                    <p:anim calcmode="lin" valueType="num">
                                      <p:cBhvr>
                                        <p:cTn id="9" dur="500" fill="hold"/>
                                        <p:tgtEl>
                                          <p:spTgt spid="11"/>
                                        </p:tgtEl>
                                        <p:attrNameLst>
                                          <p:attrName>ppt_w</p:attrName>
                                        </p:attrNameLst>
                                      </p:cBhvr>
                                      <p:tavLst>
                                        <p:tav tm="0">
                                          <p:val>
                                            <p:strVal val="#ppt_w"/>
                                          </p:val>
                                        </p:tav>
                                        <p:tav tm="100000">
                                          <p:val>
                                            <p:strVal val="#ppt_w"/>
                                          </p:val>
                                        </p:tav>
                                      </p:tavLst>
                                    </p:anim>
                                    <p:anim calcmode="lin" valueType="num">
                                      <p:cBhvr>
                                        <p:cTn id="10" dur="500" fill="hold"/>
                                        <p:tgtEl>
                                          <p:spTgt spid="11"/>
                                        </p:tgtEl>
                                        <p:attrNameLst>
                                          <p:attrName>ppt_h</p:attrName>
                                        </p:attrNameLst>
                                      </p:cBhvr>
                                      <p:tavLst>
                                        <p:tav tm="0">
                                          <p:val>
                                            <p:fltVal val="0"/>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7" presetClass="entr" presetSubtype="1" fill="hold" grpId="0" nodeType="clickEffect" nodePh="1">
                                  <p:stCondLst>
                                    <p:cond delay="0"/>
                                  </p:stCondLst>
                                  <p:endCondLst>
                                    <p:cond evt="begin" delay="0">
                                      <p:tn val="17"/>
                                    </p:cond>
                                  </p:end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ppt_x</p:attrName>
                                        </p:attrNameLst>
                                      </p:cBhvr>
                                      <p:tavLst>
                                        <p:tav tm="0">
                                          <p:val>
                                            <p:strVal val="#ppt_x"/>
                                          </p:val>
                                        </p:tav>
                                        <p:tav tm="100000">
                                          <p:val>
                                            <p:strVal val="#ppt_x"/>
                                          </p:val>
                                        </p:tav>
                                      </p:tavLst>
                                    </p:anim>
                                    <p:anim calcmode="lin" valueType="num">
                                      <p:cBhvr>
                                        <p:cTn id="20" dur="500" fill="hold"/>
                                        <p:tgtEl>
                                          <p:spTgt spid="17"/>
                                        </p:tgtEl>
                                        <p:attrNameLst>
                                          <p:attrName>ppt_y</p:attrName>
                                        </p:attrNameLst>
                                      </p:cBhvr>
                                      <p:tavLst>
                                        <p:tav tm="0">
                                          <p:val>
                                            <p:strVal val="#ppt_y-#ppt_h/2"/>
                                          </p:val>
                                        </p:tav>
                                        <p:tav tm="100000">
                                          <p:val>
                                            <p:strVal val="#ppt_y"/>
                                          </p:val>
                                        </p:tav>
                                      </p:tavLst>
                                    </p:anim>
                                    <p:anim calcmode="lin" valueType="num">
                                      <p:cBhvr>
                                        <p:cTn id="21" dur="500" fill="hold"/>
                                        <p:tgtEl>
                                          <p:spTgt spid="17"/>
                                        </p:tgtEl>
                                        <p:attrNameLst>
                                          <p:attrName>ppt_w</p:attrName>
                                        </p:attrNameLst>
                                      </p:cBhvr>
                                      <p:tavLst>
                                        <p:tav tm="0">
                                          <p:val>
                                            <p:strVal val="#ppt_w"/>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2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2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2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2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2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fade">
                                      <p:cBhvr>
                                        <p:cTn id="59"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animBg="1"/>
      <p:bldP spid="18" grpId="0" autoUpdateAnimBg="0"/>
      <p:bldP spid="19" grpId="0" autoUpdateAnimBg="0"/>
      <p:bldP spid="20" grpId="0" autoUpdateAnimBg="0"/>
      <p:bldP spid="21" grpId="0" autoUpdateAnimBg="0"/>
      <p:bldP spid="23" grpId="0" autoUpdateAnimBg="0"/>
      <p:bldP spid="24" grpId="0" autoUpdateAnimBg="0"/>
      <p:bldP spid="25" grpId="0" autoUpdateAnimBg="0"/>
      <p:bldP spid="26" grpId="0" autoUpdateAnimBg="0"/>
      <p:bldP spid="27" grpId="0" autoUpdateAnimBg="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29 Rectángulo"/>
          <p:cNvSpPr/>
          <p:nvPr/>
        </p:nvSpPr>
        <p:spPr>
          <a:xfrm>
            <a:off x="5148064" y="260648"/>
            <a:ext cx="2736304" cy="1200329"/>
          </a:xfrm>
          <a:prstGeom prst="rect">
            <a:avLst/>
          </a:prstGeom>
        </p:spPr>
        <p:txBody>
          <a:bodyPr wrap="square">
            <a:spAutoFit/>
          </a:bodyPr>
          <a:lstStyle/>
          <a:p>
            <a:r>
              <a:rPr lang="es-ES" dirty="0" smtClean="0">
                <a:solidFill>
                  <a:srgbClr val="D2A000"/>
                </a:solidFill>
                <a:latin typeface="Century Gothic" pitchFamily="34" charset="0"/>
              </a:rPr>
              <a:t>ORGANIZACIÓN  TECNOLÓGICA Y DIDÁCTICA DE  CENTRO Y AULA</a:t>
            </a:r>
            <a:endParaRPr lang="es-ES" dirty="0">
              <a:solidFill>
                <a:srgbClr val="D2A000"/>
              </a:solidFill>
              <a:latin typeface="Century Gothic" pitchFamily="34" charset="0"/>
            </a:endParaRPr>
          </a:p>
        </p:txBody>
      </p:sp>
      <p:pic>
        <p:nvPicPr>
          <p:cNvPr id="31" name="Picture 13"/>
          <p:cNvPicPr>
            <a:picLocks noChangeAspect="1" noChangeArrowheads="1"/>
          </p:cNvPicPr>
          <p:nvPr/>
        </p:nvPicPr>
        <p:blipFill>
          <a:blip r:embed="rId3" cstate="print"/>
          <a:srcRect t="19452" b="33157"/>
          <a:stretch>
            <a:fillRect/>
          </a:stretch>
        </p:blipFill>
        <p:spPr bwMode="auto">
          <a:xfrm>
            <a:off x="0" y="188640"/>
            <a:ext cx="5057775" cy="1512168"/>
          </a:xfrm>
          <a:prstGeom prst="rect">
            <a:avLst/>
          </a:prstGeom>
          <a:noFill/>
          <a:ln w="9525">
            <a:noFill/>
            <a:miter lim="800000"/>
            <a:headEnd/>
            <a:tailEnd/>
          </a:ln>
        </p:spPr>
      </p:pic>
      <p:sp>
        <p:nvSpPr>
          <p:cNvPr id="22" name="Text Box 19"/>
          <p:cNvSpPr txBox="1">
            <a:spLocks noChangeArrowheads="1"/>
          </p:cNvSpPr>
          <p:nvPr/>
        </p:nvSpPr>
        <p:spPr bwMode="auto">
          <a:xfrm>
            <a:off x="5780088" y="6573824"/>
            <a:ext cx="3433762" cy="246063"/>
          </a:xfrm>
          <a:prstGeom prst="rect">
            <a:avLst/>
          </a:prstGeom>
          <a:noFill/>
          <a:ln w="9525">
            <a:noFill/>
            <a:miter lim="800000"/>
            <a:headEnd/>
            <a:tailEnd/>
          </a:ln>
          <a:effectLst/>
        </p:spPr>
        <p:txBody>
          <a:bodyPr wrap="none">
            <a:spAutoFit/>
          </a:bodyPr>
          <a:lstStyle/>
          <a:p>
            <a:pPr>
              <a:defRPr/>
            </a:pPr>
            <a:r>
              <a:rPr lang="es-ES_tradnl" sz="1000" dirty="0">
                <a:solidFill>
                  <a:schemeClr val="bg1">
                    <a:lumMod val="75000"/>
                  </a:schemeClr>
                </a:solidFill>
              </a:rPr>
              <a:t>Ausubel, </a:t>
            </a:r>
            <a:r>
              <a:rPr lang="es-ES_tradnl" sz="1000" dirty="0" err="1">
                <a:solidFill>
                  <a:schemeClr val="bg1">
                    <a:lumMod val="75000"/>
                  </a:schemeClr>
                </a:solidFill>
              </a:rPr>
              <a:t>Novak</a:t>
            </a:r>
            <a:r>
              <a:rPr lang="es-ES_tradnl" sz="1000" dirty="0">
                <a:solidFill>
                  <a:schemeClr val="bg1">
                    <a:lumMod val="75000"/>
                  </a:schemeClr>
                </a:solidFill>
              </a:rPr>
              <a:t> y </a:t>
            </a:r>
            <a:r>
              <a:rPr lang="es-ES_tradnl" sz="1000" dirty="0" err="1">
                <a:solidFill>
                  <a:schemeClr val="bg1">
                    <a:lumMod val="75000"/>
                  </a:schemeClr>
                </a:solidFill>
              </a:rPr>
              <a:t>Hanesian</a:t>
            </a:r>
            <a:r>
              <a:rPr lang="es-ES_tradnl" sz="1000" dirty="0">
                <a:solidFill>
                  <a:schemeClr val="bg1">
                    <a:lumMod val="75000"/>
                  </a:schemeClr>
                </a:solidFill>
              </a:rPr>
              <a:t>. </a:t>
            </a:r>
            <a:r>
              <a:rPr lang="es-ES_tradnl" sz="1000" dirty="0" err="1">
                <a:solidFill>
                  <a:schemeClr val="bg1">
                    <a:lumMod val="75000"/>
                  </a:schemeClr>
                </a:solidFill>
              </a:rPr>
              <a:t>Educational</a:t>
            </a:r>
            <a:r>
              <a:rPr lang="es-ES_tradnl" sz="1000" dirty="0">
                <a:solidFill>
                  <a:schemeClr val="bg1">
                    <a:lumMod val="75000"/>
                  </a:schemeClr>
                </a:solidFill>
              </a:rPr>
              <a:t> </a:t>
            </a:r>
            <a:r>
              <a:rPr lang="es-ES_tradnl" sz="1000" dirty="0" err="1">
                <a:solidFill>
                  <a:schemeClr val="bg1">
                    <a:lumMod val="75000"/>
                  </a:schemeClr>
                </a:solidFill>
              </a:rPr>
              <a:t>Psichology</a:t>
            </a:r>
            <a:endParaRPr lang="es-ES" sz="1000" dirty="0">
              <a:solidFill>
                <a:schemeClr val="bg1">
                  <a:lumMod val="75000"/>
                </a:schemeClr>
              </a:solidFill>
            </a:endParaRPr>
          </a:p>
        </p:txBody>
      </p:sp>
      <p:grpSp>
        <p:nvGrpSpPr>
          <p:cNvPr id="29" name="11 Grupo"/>
          <p:cNvGrpSpPr/>
          <p:nvPr/>
        </p:nvGrpSpPr>
        <p:grpSpPr>
          <a:xfrm>
            <a:off x="5889600" y="1762596"/>
            <a:ext cx="2641600" cy="481012"/>
            <a:chOff x="2743199" y="408582"/>
            <a:chExt cx="2641600" cy="481012"/>
          </a:xfrm>
          <a:solidFill>
            <a:schemeClr val="bg2">
              <a:lumMod val="75000"/>
            </a:schemeClr>
          </a:solidFill>
        </p:grpSpPr>
        <p:sp>
          <p:nvSpPr>
            <p:cNvPr id="32" name="31 Rectángulo redondeado"/>
            <p:cNvSpPr/>
            <p:nvPr/>
          </p:nvSpPr>
          <p:spPr>
            <a:xfrm>
              <a:off x="2743199" y="408582"/>
              <a:ext cx="2641600" cy="481012"/>
            </a:xfrm>
            <a:prstGeom prst="roundRect">
              <a:avLst/>
            </a:prstGeom>
            <a:grpFill/>
            <a:ln>
              <a:noFill/>
            </a:ln>
            <a:effectLst>
              <a:outerShdw blurRad="149987" dist="250190" dir="8460000" algn="ctr">
                <a:srgbClr val="000000">
                  <a:alpha val="28000"/>
                </a:srgbClr>
              </a:outerShdw>
            </a:effectLst>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33" name="32 Rectángulo"/>
            <p:cNvSpPr/>
            <p:nvPr/>
          </p:nvSpPr>
          <p:spPr>
            <a:xfrm>
              <a:off x="2766680" y="432063"/>
              <a:ext cx="2594638" cy="434050"/>
            </a:xfrm>
            <a:prstGeom prst="rect">
              <a:avLst/>
            </a:prstGeom>
            <a:grpFill/>
            <a:ln>
              <a:noFill/>
            </a:ln>
            <a:effectLst>
              <a:outerShdw blurRad="149987" dist="250190" dir="8460000" algn="ctr">
                <a:srgbClr val="000000">
                  <a:alpha val="28000"/>
                </a:srgbClr>
              </a:outerShdw>
            </a:effectLst>
          </p:spPr>
          <p:style>
            <a:lnRef idx="0">
              <a:scrgbClr r="0" g="0" b="0"/>
            </a:lnRef>
            <a:fillRef idx="0">
              <a:scrgbClr r="0" g="0" b="0"/>
            </a:fillRef>
            <a:effectRef idx="0">
              <a:scrgbClr r="0" g="0" b="0"/>
            </a:effectRef>
            <a:fontRef idx="minor">
              <a:schemeClr val="dk1">
                <a:hueOff val="0"/>
                <a:satOff val="0"/>
                <a:lumOff val="0"/>
                <a:alphaOff val="0"/>
              </a:schemeClr>
            </a:fontRef>
          </p:style>
          <p:txBody>
            <a:bodyPr lIns="76200" tIns="76200" rIns="76200" bIns="76200" spcCol="1270" anchor="ctr"/>
            <a:lstStyle/>
            <a:p>
              <a:pPr algn="ctr" defTabSz="889000">
                <a:lnSpc>
                  <a:spcPct val="90000"/>
                </a:lnSpc>
                <a:spcAft>
                  <a:spcPct val="35000"/>
                </a:spcAft>
                <a:defRPr/>
              </a:pPr>
              <a:r>
                <a:rPr lang="es-ES" sz="2000">
                  <a:latin typeface="Century Gothic" pitchFamily="34" charset="0"/>
                </a:rPr>
                <a:t>creatividad</a:t>
              </a:r>
            </a:p>
          </p:txBody>
        </p:sp>
      </p:grpSp>
      <p:grpSp>
        <p:nvGrpSpPr>
          <p:cNvPr id="34" name="14 Grupo"/>
          <p:cNvGrpSpPr/>
          <p:nvPr/>
        </p:nvGrpSpPr>
        <p:grpSpPr>
          <a:xfrm>
            <a:off x="4086200" y="3089746"/>
            <a:ext cx="2641600" cy="481012"/>
            <a:chOff x="2743199" y="949721"/>
            <a:chExt cx="2641600" cy="481012"/>
          </a:xfrm>
          <a:solidFill>
            <a:schemeClr val="accent2">
              <a:lumMod val="40000"/>
              <a:lumOff val="60000"/>
            </a:schemeClr>
          </a:solidFill>
        </p:grpSpPr>
        <p:sp>
          <p:nvSpPr>
            <p:cNvPr id="35" name="34 Rectángulo redondeado"/>
            <p:cNvSpPr/>
            <p:nvPr/>
          </p:nvSpPr>
          <p:spPr>
            <a:xfrm>
              <a:off x="2743199" y="949721"/>
              <a:ext cx="2641600" cy="481012"/>
            </a:xfrm>
            <a:prstGeom prst="roundRect">
              <a:avLst/>
            </a:prstGeom>
            <a:grpFill/>
            <a:ln>
              <a:noFill/>
            </a:ln>
            <a:effectLst>
              <a:outerShdw blurRad="149987" dist="250190" dir="8460000" algn="ctr">
                <a:srgbClr val="000000">
                  <a:alpha val="28000"/>
                </a:srgbClr>
              </a:outerShdw>
            </a:effectLst>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37" name="36 Rectángulo"/>
            <p:cNvSpPr/>
            <p:nvPr/>
          </p:nvSpPr>
          <p:spPr>
            <a:xfrm>
              <a:off x="2766680" y="973202"/>
              <a:ext cx="2594638" cy="434050"/>
            </a:xfrm>
            <a:prstGeom prst="rect">
              <a:avLst/>
            </a:prstGeom>
            <a:grpFill/>
            <a:ln>
              <a:noFill/>
            </a:ln>
            <a:effectLst>
              <a:outerShdw blurRad="149987" dist="250190" dir="8460000" algn="ctr">
                <a:srgbClr val="000000">
                  <a:alpha val="28000"/>
                </a:srgbClr>
              </a:outerShdw>
            </a:effectLst>
          </p:spPr>
          <p:style>
            <a:lnRef idx="0">
              <a:scrgbClr r="0" g="0" b="0"/>
            </a:lnRef>
            <a:fillRef idx="0">
              <a:scrgbClr r="0" g="0" b="0"/>
            </a:fillRef>
            <a:effectRef idx="0">
              <a:scrgbClr r="0" g="0" b="0"/>
            </a:effectRef>
            <a:fontRef idx="minor">
              <a:schemeClr val="dk1">
                <a:hueOff val="0"/>
                <a:satOff val="0"/>
                <a:lumOff val="0"/>
                <a:alphaOff val="0"/>
              </a:schemeClr>
            </a:fontRef>
          </p:style>
          <p:txBody>
            <a:bodyPr lIns="76200" tIns="76200" rIns="76200" bIns="76200" spcCol="1270" anchor="ctr"/>
            <a:lstStyle/>
            <a:p>
              <a:pPr algn="ctr" defTabSz="889000">
                <a:lnSpc>
                  <a:spcPct val="90000"/>
                </a:lnSpc>
                <a:spcAft>
                  <a:spcPct val="35000"/>
                </a:spcAft>
                <a:defRPr/>
              </a:pPr>
              <a:r>
                <a:rPr lang="es-ES" sz="2000" dirty="0">
                  <a:latin typeface="Century Gothic" pitchFamily="34" charset="0"/>
                </a:rPr>
                <a:t>comparación</a:t>
              </a:r>
            </a:p>
          </p:txBody>
        </p:sp>
      </p:grpSp>
      <p:grpSp>
        <p:nvGrpSpPr>
          <p:cNvPr id="38" name="17 Grupo"/>
          <p:cNvGrpSpPr/>
          <p:nvPr/>
        </p:nvGrpSpPr>
        <p:grpSpPr>
          <a:xfrm>
            <a:off x="3260700" y="3718396"/>
            <a:ext cx="2641600" cy="481012"/>
            <a:chOff x="2743199" y="1490860"/>
            <a:chExt cx="2641600" cy="481012"/>
          </a:xfrm>
          <a:solidFill>
            <a:schemeClr val="accent3">
              <a:lumMod val="40000"/>
              <a:lumOff val="60000"/>
            </a:schemeClr>
          </a:solidFill>
        </p:grpSpPr>
        <p:sp>
          <p:nvSpPr>
            <p:cNvPr id="39" name="38 Rectángulo redondeado"/>
            <p:cNvSpPr/>
            <p:nvPr/>
          </p:nvSpPr>
          <p:spPr>
            <a:xfrm>
              <a:off x="2743199" y="1490860"/>
              <a:ext cx="2641600" cy="481012"/>
            </a:xfrm>
            <a:prstGeom prst="roundRect">
              <a:avLst/>
            </a:prstGeom>
            <a:grpFill/>
            <a:ln>
              <a:noFill/>
            </a:ln>
            <a:effectLst>
              <a:outerShdw blurRad="149987" dist="250190" dir="8460000" algn="ctr">
                <a:srgbClr val="000000">
                  <a:alpha val="28000"/>
                </a:srgbClr>
              </a:outerShdw>
            </a:effectLst>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40" name="39 Rectángulo"/>
            <p:cNvSpPr/>
            <p:nvPr/>
          </p:nvSpPr>
          <p:spPr>
            <a:xfrm>
              <a:off x="2766680" y="1514341"/>
              <a:ext cx="2594638" cy="434050"/>
            </a:xfrm>
            <a:prstGeom prst="rect">
              <a:avLst/>
            </a:prstGeom>
            <a:grpFill/>
            <a:ln>
              <a:noFill/>
            </a:ln>
            <a:effectLst>
              <a:outerShdw blurRad="149987" dist="250190" dir="8460000" algn="ctr">
                <a:srgbClr val="000000">
                  <a:alpha val="28000"/>
                </a:srgbClr>
              </a:outerShdw>
            </a:effectLst>
          </p:spPr>
          <p:style>
            <a:lnRef idx="0">
              <a:scrgbClr r="0" g="0" b="0"/>
            </a:lnRef>
            <a:fillRef idx="0">
              <a:scrgbClr r="0" g="0" b="0"/>
            </a:fillRef>
            <a:effectRef idx="0">
              <a:scrgbClr r="0" g="0" b="0"/>
            </a:effectRef>
            <a:fontRef idx="minor">
              <a:schemeClr val="dk1">
                <a:hueOff val="0"/>
                <a:satOff val="0"/>
                <a:lumOff val="0"/>
                <a:alphaOff val="0"/>
              </a:schemeClr>
            </a:fontRef>
          </p:style>
          <p:txBody>
            <a:bodyPr lIns="76200" tIns="76200" rIns="76200" bIns="76200" spcCol="1270" anchor="ctr"/>
            <a:lstStyle/>
            <a:p>
              <a:pPr algn="ctr" defTabSz="889000">
                <a:lnSpc>
                  <a:spcPct val="90000"/>
                </a:lnSpc>
                <a:spcAft>
                  <a:spcPct val="35000"/>
                </a:spcAft>
                <a:defRPr/>
              </a:pPr>
              <a:r>
                <a:rPr lang="es-ES" sz="2000" dirty="0">
                  <a:latin typeface="Century Gothic" pitchFamily="34" charset="0"/>
                </a:rPr>
                <a:t>análisis</a:t>
              </a:r>
            </a:p>
          </p:txBody>
        </p:sp>
      </p:grpSp>
      <p:grpSp>
        <p:nvGrpSpPr>
          <p:cNvPr id="41" name="20 Grupo"/>
          <p:cNvGrpSpPr/>
          <p:nvPr/>
        </p:nvGrpSpPr>
        <p:grpSpPr>
          <a:xfrm>
            <a:off x="2549500" y="4347046"/>
            <a:ext cx="2641600" cy="481012"/>
            <a:chOff x="2743199" y="2031999"/>
            <a:chExt cx="2641600" cy="481012"/>
          </a:xfrm>
          <a:solidFill>
            <a:schemeClr val="accent4">
              <a:lumMod val="40000"/>
              <a:lumOff val="60000"/>
            </a:schemeClr>
          </a:solidFill>
        </p:grpSpPr>
        <p:sp>
          <p:nvSpPr>
            <p:cNvPr id="42" name="41 Rectángulo redondeado"/>
            <p:cNvSpPr/>
            <p:nvPr/>
          </p:nvSpPr>
          <p:spPr>
            <a:xfrm>
              <a:off x="2743199" y="2031999"/>
              <a:ext cx="2641600" cy="481012"/>
            </a:xfrm>
            <a:prstGeom prst="roundRect">
              <a:avLst/>
            </a:prstGeom>
            <a:grpFill/>
            <a:ln>
              <a:noFill/>
            </a:ln>
            <a:effectLst>
              <a:outerShdw blurRad="149987" dist="250190" dir="8460000" algn="ctr">
                <a:srgbClr val="000000">
                  <a:alpha val="28000"/>
                </a:srgbClr>
              </a:outerShdw>
            </a:effectLst>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43" name="42 Rectángulo"/>
            <p:cNvSpPr/>
            <p:nvPr/>
          </p:nvSpPr>
          <p:spPr>
            <a:xfrm>
              <a:off x="2766680" y="2055480"/>
              <a:ext cx="2594638" cy="434050"/>
            </a:xfrm>
            <a:prstGeom prst="rect">
              <a:avLst/>
            </a:prstGeom>
            <a:grpFill/>
            <a:ln>
              <a:noFill/>
            </a:ln>
            <a:effectLst>
              <a:outerShdw blurRad="149987" dist="250190" dir="8460000" algn="ctr">
                <a:srgbClr val="000000">
                  <a:alpha val="28000"/>
                </a:srgbClr>
              </a:outerShdw>
            </a:effectLst>
          </p:spPr>
          <p:style>
            <a:lnRef idx="0">
              <a:scrgbClr r="0" g="0" b="0"/>
            </a:lnRef>
            <a:fillRef idx="0">
              <a:scrgbClr r="0" g="0" b="0"/>
            </a:fillRef>
            <a:effectRef idx="0">
              <a:scrgbClr r="0" g="0" b="0"/>
            </a:effectRef>
            <a:fontRef idx="minor">
              <a:schemeClr val="dk1">
                <a:hueOff val="0"/>
                <a:satOff val="0"/>
                <a:lumOff val="0"/>
                <a:alphaOff val="0"/>
              </a:schemeClr>
            </a:fontRef>
          </p:style>
          <p:txBody>
            <a:bodyPr lIns="76200" tIns="76200" rIns="76200" bIns="76200" spcCol="1270" anchor="ctr"/>
            <a:lstStyle/>
            <a:p>
              <a:pPr algn="ctr" defTabSz="889000">
                <a:lnSpc>
                  <a:spcPct val="90000"/>
                </a:lnSpc>
                <a:spcAft>
                  <a:spcPct val="35000"/>
                </a:spcAft>
                <a:defRPr/>
              </a:pPr>
              <a:r>
                <a:rPr lang="es-ES" sz="2000" dirty="0">
                  <a:latin typeface="Century Gothic" pitchFamily="34" charset="0"/>
                </a:rPr>
                <a:t>comprensión</a:t>
              </a:r>
            </a:p>
          </p:txBody>
        </p:sp>
      </p:grpSp>
      <p:grpSp>
        <p:nvGrpSpPr>
          <p:cNvPr id="44" name="23 Grupo"/>
          <p:cNvGrpSpPr/>
          <p:nvPr/>
        </p:nvGrpSpPr>
        <p:grpSpPr>
          <a:xfrm>
            <a:off x="1781150" y="4975696"/>
            <a:ext cx="2641600" cy="481012"/>
            <a:chOff x="2743199" y="2573139"/>
            <a:chExt cx="2641600" cy="481012"/>
          </a:xfrm>
          <a:solidFill>
            <a:schemeClr val="accent5">
              <a:lumMod val="40000"/>
              <a:lumOff val="60000"/>
            </a:schemeClr>
          </a:solidFill>
        </p:grpSpPr>
        <p:sp>
          <p:nvSpPr>
            <p:cNvPr id="45" name="44 Rectángulo redondeado"/>
            <p:cNvSpPr/>
            <p:nvPr/>
          </p:nvSpPr>
          <p:spPr>
            <a:xfrm>
              <a:off x="2743199" y="2573139"/>
              <a:ext cx="2641600" cy="481012"/>
            </a:xfrm>
            <a:prstGeom prst="roundRect">
              <a:avLst/>
            </a:prstGeom>
            <a:grpFill/>
            <a:ln>
              <a:noFill/>
            </a:ln>
            <a:effectLst>
              <a:outerShdw blurRad="149987" dist="250190" dir="8460000" algn="ctr">
                <a:srgbClr val="000000">
                  <a:alpha val="28000"/>
                </a:srgbClr>
              </a:outerShdw>
            </a:effectLst>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46" name="45 Rectángulo"/>
            <p:cNvSpPr/>
            <p:nvPr/>
          </p:nvSpPr>
          <p:spPr>
            <a:xfrm>
              <a:off x="2766680" y="2596620"/>
              <a:ext cx="2594638" cy="434050"/>
            </a:xfrm>
            <a:prstGeom prst="rect">
              <a:avLst/>
            </a:prstGeom>
            <a:grpFill/>
            <a:ln>
              <a:noFill/>
            </a:ln>
            <a:effectLst>
              <a:outerShdw blurRad="149987" dist="250190" dir="8460000" algn="ctr">
                <a:srgbClr val="000000">
                  <a:alpha val="28000"/>
                </a:srgbClr>
              </a:outerShdw>
            </a:effectLst>
          </p:spPr>
          <p:style>
            <a:lnRef idx="0">
              <a:scrgbClr r="0" g="0" b="0"/>
            </a:lnRef>
            <a:fillRef idx="0">
              <a:scrgbClr r="0" g="0" b="0"/>
            </a:fillRef>
            <a:effectRef idx="0">
              <a:scrgbClr r="0" g="0" b="0"/>
            </a:effectRef>
            <a:fontRef idx="minor">
              <a:schemeClr val="dk1">
                <a:hueOff val="0"/>
                <a:satOff val="0"/>
                <a:lumOff val="0"/>
                <a:alphaOff val="0"/>
              </a:schemeClr>
            </a:fontRef>
          </p:style>
          <p:txBody>
            <a:bodyPr lIns="76200" tIns="76200" rIns="76200" bIns="76200" spcCol="1270" anchor="ctr"/>
            <a:lstStyle/>
            <a:p>
              <a:pPr algn="ctr" defTabSz="889000">
                <a:lnSpc>
                  <a:spcPct val="90000"/>
                </a:lnSpc>
                <a:spcAft>
                  <a:spcPct val="35000"/>
                </a:spcAft>
                <a:defRPr/>
              </a:pPr>
              <a:r>
                <a:rPr lang="es-ES" sz="2000" dirty="0">
                  <a:latin typeface="Century Gothic" pitchFamily="34" charset="0"/>
                </a:rPr>
                <a:t>algoritmo</a:t>
              </a:r>
            </a:p>
          </p:txBody>
        </p:sp>
      </p:grpSp>
      <p:grpSp>
        <p:nvGrpSpPr>
          <p:cNvPr id="47" name="26 Grupo"/>
          <p:cNvGrpSpPr/>
          <p:nvPr/>
        </p:nvGrpSpPr>
        <p:grpSpPr>
          <a:xfrm>
            <a:off x="1000100" y="5612284"/>
            <a:ext cx="2641600" cy="481012"/>
            <a:chOff x="2743199" y="3114278"/>
            <a:chExt cx="2641600" cy="481012"/>
          </a:xfrm>
          <a:solidFill>
            <a:schemeClr val="accent6">
              <a:lumMod val="40000"/>
              <a:lumOff val="60000"/>
            </a:schemeClr>
          </a:solidFill>
        </p:grpSpPr>
        <p:sp>
          <p:nvSpPr>
            <p:cNvPr id="48" name="47 Rectángulo redondeado"/>
            <p:cNvSpPr/>
            <p:nvPr/>
          </p:nvSpPr>
          <p:spPr>
            <a:xfrm>
              <a:off x="2743199" y="3114278"/>
              <a:ext cx="2641600" cy="481012"/>
            </a:xfrm>
            <a:prstGeom prst="roundRect">
              <a:avLst/>
            </a:prstGeom>
            <a:grpFill/>
            <a:ln>
              <a:noFill/>
            </a:ln>
            <a:effectLst>
              <a:outerShdw blurRad="149987" dist="250190" dir="8460000" algn="ctr">
                <a:srgbClr val="000000">
                  <a:alpha val="28000"/>
                </a:srgbClr>
              </a:outerShdw>
            </a:effectLst>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49" name="48 Rectángulo"/>
            <p:cNvSpPr/>
            <p:nvPr/>
          </p:nvSpPr>
          <p:spPr>
            <a:xfrm>
              <a:off x="2766680" y="3137759"/>
              <a:ext cx="2594638" cy="434050"/>
            </a:xfrm>
            <a:prstGeom prst="rect">
              <a:avLst/>
            </a:prstGeom>
            <a:grpFill/>
            <a:ln>
              <a:noFill/>
            </a:ln>
            <a:effectLst>
              <a:outerShdw blurRad="149987" dist="250190" dir="8460000" algn="ctr">
                <a:srgbClr val="000000">
                  <a:alpha val="28000"/>
                </a:srgbClr>
              </a:outerShdw>
            </a:effectLst>
          </p:spPr>
          <p:style>
            <a:lnRef idx="0">
              <a:scrgbClr r="0" g="0" b="0"/>
            </a:lnRef>
            <a:fillRef idx="0">
              <a:scrgbClr r="0" g="0" b="0"/>
            </a:fillRef>
            <a:effectRef idx="0">
              <a:scrgbClr r="0" g="0" b="0"/>
            </a:effectRef>
            <a:fontRef idx="minor">
              <a:schemeClr val="dk1">
                <a:hueOff val="0"/>
                <a:satOff val="0"/>
                <a:lumOff val="0"/>
                <a:alphaOff val="0"/>
              </a:schemeClr>
            </a:fontRef>
          </p:style>
          <p:txBody>
            <a:bodyPr lIns="76200" tIns="76200" rIns="76200" bIns="76200" spcCol="1270" anchor="ctr"/>
            <a:lstStyle/>
            <a:p>
              <a:pPr algn="ctr" defTabSz="889000">
                <a:lnSpc>
                  <a:spcPct val="90000"/>
                </a:lnSpc>
                <a:spcAft>
                  <a:spcPct val="35000"/>
                </a:spcAft>
                <a:defRPr/>
              </a:pPr>
              <a:r>
                <a:rPr lang="es-ES" sz="2000" dirty="0">
                  <a:latin typeface="Century Gothic" pitchFamily="34" charset="0"/>
                </a:rPr>
                <a:t>memorización</a:t>
              </a:r>
            </a:p>
          </p:txBody>
        </p:sp>
      </p:grpSp>
      <p:cxnSp>
        <p:nvCxnSpPr>
          <p:cNvPr id="50" name="31 Conector curvado"/>
          <p:cNvCxnSpPr>
            <a:cxnSpLocks noChangeShapeType="1"/>
          </p:cNvCxnSpPr>
          <p:nvPr/>
        </p:nvCxnSpPr>
        <p:spPr bwMode="auto">
          <a:xfrm flipV="1">
            <a:off x="3654400" y="5215409"/>
            <a:ext cx="768350" cy="628650"/>
          </a:xfrm>
          <a:prstGeom prst="curvedConnector3">
            <a:avLst>
              <a:gd name="adj1" fmla="val 129750"/>
            </a:avLst>
          </a:prstGeom>
          <a:noFill/>
          <a:ln w="76200" algn="ctr">
            <a:solidFill>
              <a:srgbClr val="E75E21"/>
            </a:solidFill>
            <a:prstDash val="sysDot"/>
            <a:round/>
            <a:headEnd type="oval" w="med" len="med"/>
            <a:tailEnd type="triangle" w="med" len="med"/>
          </a:ln>
        </p:spPr>
      </p:cxnSp>
      <p:cxnSp>
        <p:nvCxnSpPr>
          <p:cNvPr id="51" name="32 Conector curvado"/>
          <p:cNvCxnSpPr>
            <a:cxnSpLocks noChangeShapeType="1"/>
          </p:cNvCxnSpPr>
          <p:nvPr/>
        </p:nvCxnSpPr>
        <p:spPr bwMode="auto">
          <a:xfrm rot="10800000" flipH="1">
            <a:off x="3260700" y="3329459"/>
            <a:ext cx="825500" cy="628650"/>
          </a:xfrm>
          <a:prstGeom prst="curvedConnector3">
            <a:avLst>
              <a:gd name="adj1" fmla="val -27690"/>
            </a:avLst>
          </a:prstGeom>
          <a:noFill/>
          <a:ln w="76200" algn="ctr">
            <a:solidFill>
              <a:srgbClr val="E75E21"/>
            </a:solidFill>
            <a:prstDash val="sysDot"/>
            <a:round/>
            <a:headEnd type="oval" w="med" len="med"/>
            <a:tailEnd type="triangle" w="med" len="med"/>
          </a:ln>
        </p:spPr>
      </p:cxnSp>
      <p:cxnSp>
        <p:nvCxnSpPr>
          <p:cNvPr id="52" name="35 Conector curvado"/>
          <p:cNvCxnSpPr>
            <a:cxnSpLocks noChangeShapeType="1"/>
          </p:cNvCxnSpPr>
          <p:nvPr/>
        </p:nvCxnSpPr>
        <p:spPr bwMode="auto">
          <a:xfrm flipV="1">
            <a:off x="5167288" y="3958109"/>
            <a:ext cx="711200" cy="628650"/>
          </a:xfrm>
          <a:prstGeom prst="curvedConnector3">
            <a:avLst>
              <a:gd name="adj1" fmla="val 132144"/>
            </a:avLst>
          </a:prstGeom>
          <a:noFill/>
          <a:ln w="76200" algn="ctr">
            <a:solidFill>
              <a:srgbClr val="E75E21"/>
            </a:solidFill>
            <a:prstDash val="sysDot"/>
            <a:round/>
            <a:headEnd type="oval" w="med" len="med"/>
            <a:tailEnd type="triangle" w="med" len="med"/>
          </a:ln>
        </p:spPr>
      </p:cxnSp>
      <p:cxnSp>
        <p:nvCxnSpPr>
          <p:cNvPr id="53" name="38 Conector curvado"/>
          <p:cNvCxnSpPr>
            <a:cxnSpLocks noChangeShapeType="1"/>
          </p:cNvCxnSpPr>
          <p:nvPr/>
        </p:nvCxnSpPr>
        <p:spPr bwMode="auto">
          <a:xfrm flipV="1">
            <a:off x="6703988" y="2700809"/>
            <a:ext cx="792162" cy="628650"/>
          </a:xfrm>
          <a:prstGeom prst="curvedConnector3">
            <a:avLst>
              <a:gd name="adj1" fmla="val 128870"/>
            </a:avLst>
          </a:prstGeom>
          <a:noFill/>
          <a:ln w="76200" algn="ctr">
            <a:solidFill>
              <a:srgbClr val="E75E21"/>
            </a:solidFill>
            <a:prstDash val="sysDot"/>
            <a:round/>
            <a:headEnd type="oval" w="med" len="med"/>
            <a:tailEnd type="triangle" w="med" len="med"/>
          </a:ln>
        </p:spPr>
      </p:cxnSp>
      <p:cxnSp>
        <p:nvCxnSpPr>
          <p:cNvPr id="54" name="41 Conector curvado"/>
          <p:cNvCxnSpPr>
            <a:cxnSpLocks noChangeShapeType="1"/>
          </p:cNvCxnSpPr>
          <p:nvPr/>
        </p:nvCxnSpPr>
        <p:spPr bwMode="auto">
          <a:xfrm rot="10800000" flipH="1">
            <a:off x="1781150" y="4586759"/>
            <a:ext cx="768350" cy="628650"/>
          </a:xfrm>
          <a:prstGeom prst="curvedConnector3">
            <a:avLst>
              <a:gd name="adj1" fmla="val -29750"/>
            </a:avLst>
          </a:prstGeom>
          <a:noFill/>
          <a:ln w="76200" algn="ctr">
            <a:solidFill>
              <a:srgbClr val="E75E21"/>
            </a:solidFill>
            <a:prstDash val="sysDot"/>
            <a:round/>
            <a:headEnd type="oval" w="med" len="med"/>
            <a:tailEnd type="triangle" w="med" len="med"/>
          </a:ln>
        </p:spPr>
      </p:cxnSp>
      <p:grpSp>
        <p:nvGrpSpPr>
          <p:cNvPr id="55" name="11 Grupo"/>
          <p:cNvGrpSpPr/>
          <p:nvPr/>
        </p:nvGrpSpPr>
        <p:grpSpPr>
          <a:xfrm>
            <a:off x="4911700" y="2391246"/>
            <a:ext cx="2664488" cy="481012"/>
            <a:chOff x="2743199" y="408582"/>
            <a:chExt cx="2664488" cy="481012"/>
          </a:xfrm>
          <a:solidFill>
            <a:schemeClr val="tx2">
              <a:lumMod val="40000"/>
              <a:lumOff val="60000"/>
            </a:schemeClr>
          </a:solidFill>
        </p:grpSpPr>
        <p:sp>
          <p:nvSpPr>
            <p:cNvPr id="56" name="55 Rectángulo redondeado"/>
            <p:cNvSpPr/>
            <p:nvPr/>
          </p:nvSpPr>
          <p:spPr>
            <a:xfrm>
              <a:off x="2743199" y="408582"/>
              <a:ext cx="2641600" cy="481012"/>
            </a:xfrm>
            <a:prstGeom prst="roundRect">
              <a:avLst/>
            </a:prstGeom>
            <a:grpFill/>
            <a:ln>
              <a:noFill/>
            </a:ln>
            <a:effectLst>
              <a:outerShdw blurRad="149987" dist="250190" dir="8460000" algn="ctr">
                <a:srgbClr val="000000">
                  <a:alpha val="28000"/>
                </a:srgbClr>
              </a:outerShdw>
            </a:effectLst>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57" name="56 Rectángulo"/>
            <p:cNvSpPr/>
            <p:nvPr/>
          </p:nvSpPr>
          <p:spPr>
            <a:xfrm>
              <a:off x="2813049" y="408582"/>
              <a:ext cx="2594638" cy="434050"/>
            </a:xfrm>
            <a:prstGeom prst="rect">
              <a:avLst/>
            </a:prstGeom>
            <a:grpFill/>
            <a:ln>
              <a:noFill/>
            </a:ln>
            <a:effectLst>
              <a:outerShdw blurRad="149987" dist="250190" dir="8460000" algn="ctr">
                <a:srgbClr val="000000">
                  <a:alpha val="28000"/>
                </a:srgbClr>
              </a:outerShdw>
            </a:effectLst>
          </p:spPr>
          <p:style>
            <a:lnRef idx="0">
              <a:scrgbClr r="0" g="0" b="0"/>
            </a:lnRef>
            <a:fillRef idx="0">
              <a:scrgbClr r="0" g="0" b="0"/>
            </a:fillRef>
            <a:effectRef idx="0">
              <a:scrgbClr r="0" g="0" b="0"/>
            </a:effectRef>
            <a:fontRef idx="minor">
              <a:schemeClr val="dk1">
                <a:hueOff val="0"/>
                <a:satOff val="0"/>
                <a:lumOff val="0"/>
                <a:alphaOff val="0"/>
              </a:schemeClr>
            </a:fontRef>
          </p:style>
          <p:txBody>
            <a:bodyPr lIns="76200" tIns="76200" rIns="76200" bIns="76200" spcCol="1270" anchor="ctr"/>
            <a:lstStyle/>
            <a:p>
              <a:pPr algn="ctr" defTabSz="889000">
                <a:lnSpc>
                  <a:spcPct val="90000"/>
                </a:lnSpc>
                <a:spcAft>
                  <a:spcPct val="35000"/>
                </a:spcAft>
                <a:defRPr/>
              </a:pPr>
              <a:r>
                <a:rPr lang="es-ES" sz="2000" dirty="0">
                  <a:latin typeface="Century Gothic" pitchFamily="34" charset="0"/>
                </a:rPr>
                <a:t>opinar</a:t>
              </a:r>
            </a:p>
          </p:txBody>
        </p:sp>
      </p:grpSp>
      <p:cxnSp>
        <p:nvCxnSpPr>
          <p:cNvPr id="58" name="38 Conector curvado"/>
          <p:cNvCxnSpPr>
            <a:cxnSpLocks noChangeShapeType="1"/>
          </p:cNvCxnSpPr>
          <p:nvPr/>
        </p:nvCxnSpPr>
        <p:spPr bwMode="auto">
          <a:xfrm rot="10800000" flipH="1">
            <a:off x="4981550" y="2003896"/>
            <a:ext cx="931863" cy="604838"/>
          </a:xfrm>
          <a:prstGeom prst="curvedConnector3">
            <a:avLst>
              <a:gd name="adj1" fmla="val -24542"/>
            </a:avLst>
          </a:prstGeom>
          <a:noFill/>
          <a:ln w="76200" algn="ctr">
            <a:solidFill>
              <a:srgbClr val="E75E21"/>
            </a:solidFill>
            <a:prstDash val="sysDot"/>
            <a:round/>
            <a:headEnd type="oval" w="med" len="med"/>
            <a:tailEnd type="triangle" w="med" len="med"/>
          </a:ln>
        </p:spPr>
      </p:cxnSp>
      <p:sp>
        <p:nvSpPr>
          <p:cNvPr id="59" name="39 CuadroTexto"/>
          <p:cNvSpPr txBox="1">
            <a:spLocks noChangeArrowheads="1"/>
          </p:cNvSpPr>
          <p:nvPr/>
        </p:nvSpPr>
        <p:spPr bwMode="auto">
          <a:xfrm>
            <a:off x="285720" y="1949892"/>
            <a:ext cx="3278168" cy="830997"/>
          </a:xfrm>
          <a:prstGeom prst="rect">
            <a:avLst/>
          </a:prstGeom>
          <a:noFill/>
          <a:ln w="9525">
            <a:noFill/>
            <a:miter lim="800000"/>
            <a:headEnd/>
            <a:tailEnd/>
          </a:ln>
        </p:spPr>
        <p:txBody>
          <a:bodyPr wrap="square">
            <a:spAutoFit/>
          </a:bodyPr>
          <a:lstStyle/>
          <a:p>
            <a:r>
              <a:rPr lang="es-ES" sz="2400" dirty="0" smtClean="0">
                <a:latin typeface="Century Gothic" pitchFamily="34" charset="0"/>
              </a:rPr>
              <a:t>actividades/tareas </a:t>
            </a:r>
            <a:r>
              <a:rPr lang="es-ES" sz="2400" dirty="0">
                <a:latin typeface="Century Gothic" pitchFamily="34" charset="0"/>
              </a:rPr>
              <a:t>escolares</a:t>
            </a: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29 Rectángulo"/>
          <p:cNvSpPr/>
          <p:nvPr/>
        </p:nvSpPr>
        <p:spPr>
          <a:xfrm>
            <a:off x="5148064" y="260648"/>
            <a:ext cx="2736304" cy="1200329"/>
          </a:xfrm>
          <a:prstGeom prst="rect">
            <a:avLst/>
          </a:prstGeom>
        </p:spPr>
        <p:txBody>
          <a:bodyPr wrap="square">
            <a:spAutoFit/>
          </a:bodyPr>
          <a:lstStyle/>
          <a:p>
            <a:r>
              <a:rPr lang="es-ES" dirty="0" smtClean="0">
                <a:solidFill>
                  <a:srgbClr val="D2A000"/>
                </a:solidFill>
                <a:latin typeface="Century Gothic" pitchFamily="34" charset="0"/>
              </a:rPr>
              <a:t>ORGANIZACIÓN  TECNOLÓGICA Y DIDÁCTICA DE  CENTRO Y AULA</a:t>
            </a:r>
            <a:endParaRPr lang="es-ES" dirty="0">
              <a:solidFill>
                <a:srgbClr val="D2A000"/>
              </a:solidFill>
              <a:latin typeface="Century Gothic" pitchFamily="34" charset="0"/>
            </a:endParaRPr>
          </a:p>
        </p:txBody>
      </p:sp>
      <p:pic>
        <p:nvPicPr>
          <p:cNvPr id="31" name="Picture 13"/>
          <p:cNvPicPr>
            <a:picLocks noChangeAspect="1" noChangeArrowheads="1"/>
          </p:cNvPicPr>
          <p:nvPr/>
        </p:nvPicPr>
        <p:blipFill>
          <a:blip r:embed="rId3" cstate="print"/>
          <a:srcRect t="19452" b="33157"/>
          <a:stretch>
            <a:fillRect/>
          </a:stretch>
        </p:blipFill>
        <p:spPr bwMode="auto">
          <a:xfrm>
            <a:off x="0" y="188640"/>
            <a:ext cx="5057775" cy="1512168"/>
          </a:xfrm>
          <a:prstGeom prst="rect">
            <a:avLst/>
          </a:prstGeom>
          <a:noFill/>
          <a:ln w="9525">
            <a:noFill/>
            <a:miter lim="800000"/>
            <a:headEnd/>
            <a:tailEnd/>
          </a:ln>
        </p:spPr>
      </p:pic>
      <p:sp>
        <p:nvSpPr>
          <p:cNvPr id="29" name="28 CuadroTexto"/>
          <p:cNvSpPr txBox="1">
            <a:spLocks noChangeArrowheads="1"/>
          </p:cNvSpPr>
          <p:nvPr/>
        </p:nvSpPr>
        <p:spPr bwMode="auto">
          <a:xfrm>
            <a:off x="5377408" y="1916832"/>
            <a:ext cx="3384550" cy="338138"/>
          </a:xfrm>
          <a:prstGeom prst="rect">
            <a:avLst/>
          </a:prstGeom>
          <a:solidFill>
            <a:srgbClr val="FFC000"/>
          </a:solidFill>
          <a:ln w="9525">
            <a:noFill/>
            <a:miter lim="800000"/>
            <a:headEnd/>
            <a:tailEnd/>
          </a:ln>
        </p:spPr>
        <p:txBody>
          <a:bodyPr>
            <a:spAutoFit/>
          </a:bodyPr>
          <a:lstStyle/>
          <a:p>
            <a:pPr algn="ctr"/>
            <a:r>
              <a:rPr lang="es-ES" sz="1600">
                <a:latin typeface="Century Gothic" pitchFamily="34" charset="0"/>
              </a:rPr>
              <a:t>TAREAS</a:t>
            </a:r>
          </a:p>
        </p:txBody>
      </p:sp>
      <p:sp>
        <p:nvSpPr>
          <p:cNvPr id="32" name="31 CuadroTexto"/>
          <p:cNvSpPr txBox="1">
            <a:spLocks noChangeArrowheads="1"/>
          </p:cNvSpPr>
          <p:nvPr/>
        </p:nvSpPr>
        <p:spPr bwMode="auto">
          <a:xfrm>
            <a:off x="5377408" y="2385145"/>
            <a:ext cx="3384550" cy="523875"/>
          </a:xfrm>
          <a:prstGeom prst="rect">
            <a:avLst/>
          </a:prstGeom>
          <a:solidFill>
            <a:schemeClr val="bg1"/>
          </a:solidFill>
          <a:ln w="9525">
            <a:solidFill>
              <a:schemeClr val="tx1"/>
            </a:solidFill>
            <a:miter lim="800000"/>
            <a:headEnd/>
            <a:tailEnd/>
          </a:ln>
        </p:spPr>
        <p:txBody>
          <a:bodyPr>
            <a:spAutoFit/>
          </a:bodyPr>
          <a:lstStyle/>
          <a:p>
            <a:pPr algn="ctr"/>
            <a:r>
              <a:rPr lang="es-ES" sz="1400" b="1" dirty="0">
                <a:latin typeface="Century Gothic" pitchFamily="34" charset="0"/>
              </a:rPr>
              <a:t>Abiertas</a:t>
            </a:r>
            <a:r>
              <a:rPr lang="es-ES" sz="1400" dirty="0">
                <a:latin typeface="Century Gothic" pitchFamily="34" charset="0"/>
              </a:rPr>
              <a:t>: admiten varias soluciones o formas de hacerlas</a:t>
            </a:r>
          </a:p>
        </p:txBody>
      </p:sp>
      <p:sp>
        <p:nvSpPr>
          <p:cNvPr id="33" name="32 CuadroTexto"/>
          <p:cNvSpPr txBox="1">
            <a:spLocks noChangeArrowheads="1"/>
          </p:cNvSpPr>
          <p:nvPr/>
        </p:nvSpPr>
        <p:spPr bwMode="auto">
          <a:xfrm>
            <a:off x="5377408" y="2964582"/>
            <a:ext cx="3384550" cy="523875"/>
          </a:xfrm>
          <a:prstGeom prst="rect">
            <a:avLst/>
          </a:prstGeom>
          <a:solidFill>
            <a:schemeClr val="bg1"/>
          </a:solidFill>
          <a:ln w="9525">
            <a:solidFill>
              <a:schemeClr val="tx1"/>
            </a:solidFill>
            <a:miter lim="800000"/>
            <a:headEnd/>
            <a:tailEnd/>
          </a:ln>
        </p:spPr>
        <p:txBody>
          <a:bodyPr>
            <a:spAutoFit/>
          </a:bodyPr>
          <a:lstStyle/>
          <a:p>
            <a:pPr algn="ctr"/>
            <a:r>
              <a:rPr lang="es-ES" sz="1400" b="1">
                <a:latin typeface="Century Gothic" pitchFamily="34" charset="0"/>
              </a:rPr>
              <a:t>Flexibles</a:t>
            </a:r>
            <a:r>
              <a:rPr lang="es-ES" sz="1400">
                <a:latin typeface="Century Gothic" pitchFamily="34" charset="0"/>
              </a:rPr>
              <a:t>: se adaptan a estilos de aprendizaje</a:t>
            </a:r>
          </a:p>
        </p:txBody>
      </p:sp>
      <p:sp>
        <p:nvSpPr>
          <p:cNvPr id="34" name="33 CuadroTexto"/>
          <p:cNvSpPr txBox="1">
            <a:spLocks noChangeArrowheads="1"/>
          </p:cNvSpPr>
          <p:nvPr/>
        </p:nvSpPr>
        <p:spPr bwMode="auto">
          <a:xfrm>
            <a:off x="5377408" y="3540845"/>
            <a:ext cx="3384550" cy="523875"/>
          </a:xfrm>
          <a:prstGeom prst="rect">
            <a:avLst/>
          </a:prstGeom>
          <a:solidFill>
            <a:schemeClr val="bg1"/>
          </a:solidFill>
          <a:ln w="9525">
            <a:solidFill>
              <a:schemeClr val="tx1"/>
            </a:solidFill>
            <a:miter lim="800000"/>
            <a:headEnd/>
            <a:tailEnd/>
          </a:ln>
        </p:spPr>
        <p:txBody>
          <a:bodyPr>
            <a:spAutoFit/>
          </a:bodyPr>
          <a:lstStyle/>
          <a:p>
            <a:pPr algn="ctr"/>
            <a:r>
              <a:rPr lang="es-ES" sz="1400" b="1">
                <a:latin typeface="Century Gothic" pitchFamily="34" charset="0"/>
              </a:rPr>
              <a:t>Contextualizadas</a:t>
            </a:r>
            <a:r>
              <a:rPr lang="es-ES" sz="1400">
                <a:latin typeface="Century Gothic" pitchFamily="34" charset="0"/>
              </a:rPr>
              <a:t>: se encuentran dentro de un contexto concreto</a:t>
            </a:r>
          </a:p>
        </p:txBody>
      </p:sp>
      <p:sp>
        <p:nvSpPr>
          <p:cNvPr id="35" name="34 CuadroTexto"/>
          <p:cNvSpPr txBox="1">
            <a:spLocks noChangeArrowheads="1"/>
          </p:cNvSpPr>
          <p:nvPr/>
        </p:nvSpPr>
        <p:spPr bwMode="auto">
          <a:xfrm>
            <a:off x="5377408" y="4117107"/>
            <a:ext cx="3384550" cy="523875"/>
          </a:xfrm>
          <a:prstGeom prst="rect">
            <a:avLst/>
          </a:prstGeom>
          <a:solidFill>
            <a:schemeClr val="bg1"/>
          </a:solidFill>
          <a:ln w="9525">
            <a:solidFill>
              <a:schemeClr val="tx1"/>
            </a:solidFill>
            <a:miter lim="800000"/>
            <a:headEnd/>
            <a:tailEnd/>
          </a:ln>
        </p:spPr>
        <p:txBody>
          <a:bodyPr>
            <a:spAutoFit/>
          </a:bodyPr>
          <a:lstStyle/>
          <a:p>
            <a:pPr algn="ctr"/>
            <a:r>
              <a:rPr lang="es-ES" sz="1400" b="1">
                <a:latin typeface="Century Gothic" pitchFamily="34" charset="0"/>
              </a:rPr>
              <a:t>Complejas</a:t>
            </a:r>
            <a:r>
              <a:rPr lang="es-ES" sz="1400">
                <a:latin typeface="Century Gothic" pitchFamily="34" charset="0"/>
              </a:rPr>
              <a:t>: Movilizan recursos personales</a:t>
            </a:r>
          </a:p>
        </p:txBody>
      </p:sp>
      <p:sp>
        <p:nvSpPr>
          <p:cNvPr id="37" name="36 CuadroTexto"/>
          <p:cNvSpPr txBox="1">
            <a:spLocks noChangeArrowheads="1"/>
          </p:cNvSpPr>
          <p:nvPr/>
        </p:nvSpPr>
        <p:spPr bwMode="auto">
          <a:xfrm>
            <a:off x="5377408" y="4712420"/>
            <a:ext cx="3384550" cy="523875"/>
          </a:xfrm>
          <a:prstGeom prst="rect">
            <a:avLst/>
          </a:prstGeom>
          <a:solidFill>
            <a:schemeClr val="bg1"/>
          </a:solidFill>
          <a:ln w="9525">
            <a:solidFill>
              <a:schemeClr val="tx1"/>
            </a:solidFill>
            <a:miter lim="800000"/>
            <a:headEnd/>
            <a:tailEnd/>
          </a:ln>
        </p:spPr>
        <p:txBody>
          <a:bodyPr>
            <a:spAutoFit/>
          </a:bodyPr>
          <a:lstStyle/>
          <a:p>
            <a:pPr algn="ctr"/>
            <a:r>
              <a:rPr lang="es-ES" sz="1400">
                <a:latin typeface="Century Gothic" pitchFamily="34" charset="0"/>
              </a:rPr>
              <a:t>Sirven para desarrollar competencias básicas</a:t>
            </a:r>
          </a:p>
        </p:txBody>
      </p:sp>
      <p:sp>
        <p:nvSpPr>
          <p:cNvPr id="38" name="37 CuadroTexto"/>
          <p:cNvSpPr txBox="1">
            <a:spLocks noChangeArrowheads="1"/>
          </p:cNvSpPr>
          <p:nvPr/>
        </p:nvSpPr>
        <p:spPr bwMode="auto">
          <a:xfrm>
            <a:off x="5377408" y="5342657"/>
            <a:ext cx="3384550" cy="738188"/>
          </a:xfrm>
          <a:prstGeom prst="rect">
            <a:avLst/>
          </a:prstGeom>
          <a:solidFill>
            <a:schemeClr val="bg1"/>
          </a:solidFill>
          <a:ln w="9525">
            <a:solidFill>
              <a:schemeClr val="tx1"/>
            </a:solidFill>
            <a:miter lim="800000"/>
            <a:headEnd/>
            <a:tailEnd/>
          </a:ln>
        </p:spPr>
        <p:txBody>
          <a:bodyPr>
            <a:spAutoFit/>
          </a:bodyPr>
          <a:lstStyle/>
          <a:p>
            <a:pPr algn="ctr"/>
            <a:r>
              <a:rPr lang="es-ES" sz="1400">
                <a:latin typeface="Century Gothic" pitchFamily="34" charset="0"/>
              </a:rPr>
              <a:t>Tienden a la resolución de problemas o elaboración de un producto</a:t>
            </a:r>
          </a:p>
        </p:txBody>
      </p:sp>
      <p:sp>
        <p:nvSpPr>
          <p:cNvPr id="39" name="38 CuadroTexto"/>
          <p:cNvSpPr txBox="1">
            <a:spLocks noChangeArrowheads="1"/>
          </p:cNvSpPr>
          <p:nvPr/>
        </p:nvSpPr>
        <p:spPr bwMode="auto">
          <a:xfrm>
            <a:off x="5394871" y="6152282"/>
            <a:ext cx="3384550" cy="307975"/>
          </a:xfrm>
          <a:prstGeom prst="rect">
            <a:avLst/>
          </a:prstGeom>
          <a:solidFill>
            <a:schemeClr val="bg1"/>
          </a:solidFill>
          <a:ln w="9525">
            <a:solidFill>
              <a:schemeClr val="tx1"/>
            </a:solidFill>
            <a:miter lim="800000"/>
            <a:headEnd/>
            <a:tailEnd/>
          </a:ln>
        </p:spPr>
        <p:txBody>
          <a:bodyPr>
            <a:spAutoFit/>
          </a:bodyPr>
          <a:lstStyle/>
          <a:p>
            <a:pPr algn="ctr"/>
            <a:r>
              <a:rPr lang="es-ES" sz="1400">
                <a:latin typeface="Century Gothic" pitchFamily="34" charset="0"/>
              </a:rPr>
              <a:t>Implican, necesariamente, reflexión</a:t>
            </a:r>
          </a:p>
        </p:txBody>
      </p:sp>
      <p:sp>
        <p:nvSpPr>
          <p:cNvPr id="40" name="39 CuadroTexto"/>
          <p:cNvSpPr txBox="1">
            <a:spLocks noChangeArrowheads="1"/>
          </p:cNvSpPr>
          <p:nvPr/>
        </p:nvSpPr>
        <p:spPr bwMode="auto">
          <a:xfrm>
            <a:off x="5377408" y="6512645"/>
            <a:ext cx="3384550" cy="307975"/>
          </a:xfrm>
          <a:prstGeom prst="rect">
            <a:avLst/>
          </a:prstGeom>
          <a:solidFill>
            <a:schemeClr val="bg1"/>
          </a:solidFill>
          <a:ln w="9525">
            <a:solidFill>
              <a:schemeClr val="tx1"/>
            </a:solidFill>
            <a:miter lim="800000"/>
            <a:headEnd/>
            <a:tailEnd/>
          </a:ln>
        </p:spPr>
        <p:txBody>
          <a:bodyPr>
            <a:spAutoFit/>
          </a:bodyPr>
          <a:lstStyle/>
          <a:p>
            <a:pPr algn="ctr"/>
            <a:r>
              <a:rPr lang="es-ES" sz="1400">
                <a:latin typeface="Century Gothic" pitchFamily="34" charset="0"/>
              </a:rPr>
              <a:t>Conectan con la realidad</a:t>
            </a:r>
          </a:p>
        </p:txBody>
      </p:sp>
      <p:sp>
        <p:nvSpPr>
          <p:cNvPr id="41" name="40 CuadroTexto"/>
          <p:cNvSpPr txBox="1">
            <a:spLocks noChangeArrowheads="1"/>
          </p:cNvSpPr>
          <p:nvPr/>
        </p:nvSpPr>
        <p:spPr bwMode="auto">
          <a:xfrm>
            <a:off x="1835696" y="1936750"/>
            <a:ext cx="3384550" cy="339725"/>
          </a:xfrm>
          <a:prstGeom prst="rect">
            <a:avLst/>
          </a:prstGeom>
          <a:solidFill>
            <a:srgbClr val="FFC000"/>
          </a:solidFill>
          <a:ln w="9525">
            <a:noFill/>
            <a:miter lim="800000"/>
            <a:headEnd/>
            <a:tailEnd/>
          </a:ln>
        </p:spPr>
        <p:txBody>
          <a:bodyPr>
            <a:spAutoFit/>
          </a:bodyPr>
          <a:lstStyle/>
          <a:p>
            <a:pPr algn="ctr"/>
            <a:r>
              <a:rPr lang="es-ES" sz="1600">
                <a:latin typeface="Century Gothic" pitchFamily="34" charset="0"/>
              </a:rPr>
              <a:t>ACTIVIDADES</a:t>
            </a:r>
          </a:p>
        </p:txBody>
      </p:sp>
      <p:sp>
        <p:nvSpPr>
          <p:cNvPr id="42" name="41 CuadroTexto"/>
          <p:cNvSpPr txBox="1">
            <a:spLocks noChangeArrowheads="1"/>
          </p:cNvSpPr>
          <p:nvPr/>
        </p:nvSpPr>
        <p:spPr bwMode="auto">
          <a:xfrm>
            <a:off x="1835696" y="2406650"/>
            <a:ext cx="3384550" cy="522287"/>
          </a:xfrm>
          <a:prstGeom prst="rect">
            <a:avLst/>
          </a:prstGeom>
          <a:solidFill>
            <a:schemeClr val="bg1"/>
          </a:solidFill>
          <a:ln w="9525">
            <a:solidFill>
              <a:schemeClr val="tx1"/>
            </a:solidFill>
            <a:miter lim="800000"/>
            <a:headEnd/>
            <a:tailEnd/>
          </a:ln>
        </p:spPr>
        <p:txBody>
          <a:bodyPr>
            <a:spAutoFit/>
          </a:bodyPr>
          <a:lstStyle/>
          <a:p>
            <a:pPr algn="ctr"/>
            <a:r>
              <a:rPr lang="es-ES" sz="1400" b="1">
                <a:latin typeface="Century Gothic" pitchFamily="34" charset="0"/>
              </a:rPr>
              <a:t>Cerradas</a:t>
            </a:r>
            <a:r>
              <a:rPr lang="es-ES" sz="1400">
                <a:latin typeface="Century Gothic" pitchFamily="34" charset="0"/>
              </a:rPr>
              <a:t>: tienen una única solución.</a:t>
            </a:r>
          </a:p>
          <a:p>
            <a:pPr algn="ctr"/>
            <a:endParaRPr lang="es-ES" sz="1400">
              <a:latin typeface="Century Gothic" pitchFamily="34" charset="0"/>
            </a:endParaRPr>
          </a:p>
        </p:txBody>
      </p:sp>
      <p:sp>
        <p:nvSpPr>
          <p:cNvPr id="43" name="42 CuadroTexto"/>
          <p:cNvSpPr txBox="1">
            <a:spLocks noChangeArrowheads="1"/>
          </p:cNvSpPr>
          <p:nvPr/>
        </p:nvSpPr>
        <p:spPr bwMode="auto">
          <a:xfrm>
            <a:off x="1835696" y="2986087"/>
            <a:ext cx="3384550" cy="522288"/>
          </a:xfrm>
          <a:prstGeom prst="rect">
            <a:avLst/>
          </a:prstGeom>
          <a:solidFill>
            <a:schemeClr val="bg1"/>
          </a:solidFill>
          <a:ln w="9525">
            <a:solidFill>
              <a:schemeClr val="tx1"/>
            </a:solidFill>
            <a:miter lim="800000"/>
            <a:headEnd/>
            <a:tailEnd/>
          </a:ln>
        </p:spPr>
        <p:txBody>
          <a:bodyPr>
            <a:spAutoFit/>
          </a:bodyPr>
          <a:lstStyle/>
          <a:p>
            <a:pPr algn="ctr"/>
            <a:r>
              <a:rPr lang="es-ES" sz="1400" b="1">
                <a:latin typeface="Century Gothic" pitchFamily="34" charset="0"/>
              </a:rPr>
              <a:t>Uniformes</a:t>
            </a:r>
            <a:r>
              <a:rPr lang="es-ES" sz="1400">
                <a:latin typeface="Century Gothic" pitchFamily="34" charset="0"/>
              </a:rPr>
              <a:t>: consideran al alumno homogéneo</a:t>
            </a:r>
          </a:p>
        </p:txBody>
      </p:sp>
      <p:sp>
        <p:nvSpPr>
          <p:cNvPr id="44" name="43 CuadroTexto"/>
          <p:cNvSpPr txBox="1">
            <a:spLocks noChangeArrowheads="1"/>
          </p:cNvSpPr>
          <p:nvPr/>
        </p:nvSpPr>
        <p:spPr bwMode="auto">
          <a:xfrm>
            <a:off x="1835696" y="3562350"/>
            <a:ext cx="3384550" cy="522287"/>
          </a:xfrm>
          <a:prstGeom prst="rect">
            <a:avLst/>
          </a:prstGeom>
          <a:solidFill>
            <a:schemeClr val="bg1"/>
          </a:solidFill>
          <a:ln w="9525">
            <a:solidFill>
              <a:schemeClr val="tx1"/>
            </a:solidFill>
            <a:miter lim="800000"/>
            <a:headEnd/>
            <a:tailEnd/>
          </a:ln>
        </p:spPr>
        <p:txBody>
          <a:bodyPr>
            <a:spAutoFit/>
          </a:bodyPr>
          <a:lstStyle/>
          <a:p>
            <a:pPr algn="ctr"/>
            <a:r>
              <a:rPr lang="es-ES" sz="1400" b="1">
                <a:latin typeface="Century Gothic" pitchFamily="34" charset="0"/>
              </a:rPr>
              <a:t>Sin contextualizar</a:t>
            </a:r>
            <a:r>
              <a:rPr lang="es-ES" sz="1400">
                <a:latin typeface="Century Gothic" pitchFamily="34" charset="0"/>
              </a:rPr>
              <a:t>: generalmente, no tienen relación con el contexto</a:t>
            </a:r>
          </a:p>
        </p:txBody>
      </p:sp>
      <p:sp>
        <p:nvSpPr>
          <p:cNvPr id="45" name="44 CuadroTexto"/>
          <p:cNvSpPr txBox="1">
            <a:spLocks noChangeArrowheads="1"/>
          </p:cNvSpPr>
          <p:nvPr/>
        </p:nvSpPr>
        <p:spPr bwMode="auto">
          <a:xfrm>
            <a:off x="1835696" y="4137025"/>
            <a:ext cx="3384550" cy="523875"/>
          </a:xfrm>
          <a:prstGeom prst="rect">
            <a:avLst/>
          </a:prstGeom>
          <a:solidFill>
            <a:schemeClr val="bg1"/>
          </a:solidFill>
          <a:ln w="9525">
            <a:solidFill>
              <a:schemeClr val="tx1"/>
            </a:solidFill>
            <a:miter lim="800000"/>
            <a:headEnd/>
            <a:tailEnd/>
          </a:ln>
        </p:spPr>
        <p:txBody>
          <a:bodyPr>
            <a:spAutoFit/>
          </a:bodyPr>
          <a:lstStyle/>
          <a:p>
            <a:pPr algn="ctr"/>
            <a:r>
              <a:rPr lang="es-ES" sz="1400" b="1">
                <a:latin typeface="Century Gothic" pitchFamily="34" charset="0"/>
              </a:rPr>
              <a:t>Simples</a:t>
            </a:r>
            <a:r>
              <a:rPr lang="es-ES" sz="1400">
                <a:latin typeface="Century Gothic" pitchFamily="34" charset="0"/>
              </a:rPr>
              <a:t>: movilizan una habilidad o proceso sencillo</a:t>
            </a:r>
          </a:p>
        </p:txBody>
      </p:sp>
      <p:sp>
        <p:nvSpPr>
          <p:cNvPr id="46" name="45 CuadroTexto"/>
          <p:cNvSpPr txBox="1">
            <a:spLocks noChangeArrowheads="1"/>
          </p:cNvSpPr>
          <p:nvPr/>
        </p:nvSpPr>
        <p:spPr bwMode="auto">
          <a:xfrm>
            <a:off x="1835696" y="4732337"/>
            <a:ext cx="3384550" cy="523875"/>
          </a:xfrm>
          <a:prstGeom prst="rect">
            <a:avLst/>
          </a:prstGeom>
          <a:solidFill>
            <a:schemeClr val="bg1"/>
          </a:solidFill>
          <a:ln w="9525">
            <a:solidFill>
              <a:schemeClr val="tx1"/>
            </a:solidFill>
            <a:miter lim="800000"/>
            <a:headEnd/>
            <a:tailEnd/>
          </a:ln>
        </p:spPr>
        <p:txBody>
          <a:bodyPr>
            <a:spAutoFit/>
          </a:bodyPr>
          <a:lstStyle/>
          <a:p>
            <a:pPr algn="ctr"/>
            <a:r>
              <a:rPr lang="es-ES" sz="1400">
                <a:latin typeface="Century Gothic" pitchFamily="34" charset="0"/>
              </a:rPr>
              <a:t>Generalmente, no trabaja ninguna competencia</a:t>
            </a:r>
          </a:p>
        </p:txBody>
      </p:sp>
      <p:sp>
        <p:nvSpPr>
          <p:cNvPr id="47" name="46 CuadroTexto"/>
          <p:cNvSpPr txBox="1">
            <a:spLocks noChangeArrowheads="1"/>
          </p:cNvSpPr>
          <p:nvPr/>
        </p:nvSpPr>
        <p:spPr bwMode="auto">
          <a:xfrm>
            <a:off x="1835696" y="5362575"/>
            <a:ext cx="3384550" cy="738187"/>
          </a:xfrm>
          <a:prstGeom prst="rect">
            <a:avLst/>
          </a:prstGeom>
          <a:solidFill>
            <a:schemeClr val="bg1"/>
          </a:solidFill>
          <a:ln w="9525">
            <a:solidFill>
              <a:schemeClr val="tx1"/>
            </a:solidFill>
            <a:miter lim="800000"/>
            <a:headEnd/>
            <a:tailEnd/>
          </a:ln>
        </p:spPr>
        <p:txBody>
          <a:bodyPr>
            <a:spAutoFit/>
          </a:bodyPr>
          <a:lstStyle/>
          <a:p>
            <a:pPr algn="ctr"/>
            <a:r>
              <a:rPr lang="es-ES" sz="1400">
                <a:latin typeface="Century Gothic" pitchFamily="34" charset="0"/>
              </a:rPr>
              <a:t>Tratan de que se adquiera una estrategia, se asimile un contenido</a:t>
            </a:r>
          </a:p>
          <a:p>
            <a:pPr algn="ctr"/>
            <a:endParaRPr lang="es-ES" sz="1400">
              <a:latin typeface="Century Gothic" pitchFamily="34" charset="0"/>
            </a:endParaRPr>
          </a:p>
        </p:txBody>
      </p:sp>
      <p:sp>
        <p:nvSpPr>
          <p:cNvPr id="48" name="47 CuadroTexto"/>
          <p:cNvSpPr txBox="1">
            <a:spLocks noChangeArrowheads="1"/>
          </p:cNvSpPr>
          <p:nvPr/>
        </p:nvSpPr>
        <p:spPr bwMode="auto">
          <a:xfrm>
            <a:off x="1853158" y="6173787"/>
            <a:ext cx="3382963" cy="306388"/>
          </a:xfrm>
          <a:prstGeom prst="rect">
            <a:avLst/>
          </a:prstGeom>
          <a:solidFill>
            <a:schemeClr val="bg1"/>
          </a:solidFill>
          <a:ln w="9525">
            <a:solidFill>
              <a:schemeClr val="tx1"/>
            </a:solidFill>
            <a:miter lim="800000"/>
            <a:headEnd/>
            <a:tailEnd/>
          </a:ln>
        </p:spPr>
        <p:txBody>
          <a:bodyPr>
            <a:spAutoFit/>
          </a:bodyPr>
          <a:lstStyle/>
          <a:p>
            <a:pPr algn="ctr"/>
            <a:r>
              <a:rPr lang="es-ES" sz="1400">
                <a:latin typeface="Century Gothic" pitchFamily="34" charset="0"/>
              </a:rPr>
              <a:t>Pueden realizarse automáticamente</a:t>
            </a:r>
          </a:p>
        </p:txBody>
      </p:sp>
      <p:sp>
        <p:nvSpPr>
          <p:cNvPr id="49" name="48 CuadroTexto"/>
          <p:cNvSpPr txBox="1">
            <a:spLocks noChangeArrowheads="1"/>
          </p:cNvSpPr>
          <p:nvPr/>
        </p:nvSpPr>
        <p:spPr bwMode="auto">
          <a:xfrm>
            <a:off x="1835696" y="6532562"/>
            <a:ext cx="3384550" cy="307975"/>
          </a:xfrm>
          <a:prstGeom prst="rect">
            <a:avLst/>
          </a:prstGeom>
          <a:solidFill>
            <a:schemeClr val="bg1"/>
          </a:solidFill>
          <a:ln w="9525">
            <a:solidFill>
              <a:schemeClr val="tx1"/>
            </a:solidFill>
            <a:miter lim="800000"/>
            <a:headEnd/>
            <a:tailEnd/>
          </a:ln>
        </p:spPr>
        <p:txBody>
          <a:bodyPr>
            <a:spAutoFit/>
          </a:bodyPr>
          <a:lstStyle/>
          <a:p>
            <a:pPr algn="ctr"/>
            <a:r>
              <a:rPr lang="es-ES" sz="1400">
                <a:latin typeface="Century Gothic" pitchFamily="34" charset="0"/>
              </a:rPr>
              <a:t>Desconectada de la realidad</a:t>
            </a:r>
          </a:p>
        </p:txBody>
      </p:sp>
      <p:sp>
        <p:nvSpPr>
          <p:cNvPr id="50" name="49 CuadroTexto"/>
          <p:cNvSpPr txBox="1"/>
          <p:nvPr/>
        </p:nvSpPr>
        <p:spPr>
          <a:xfrm>
            <a:off x="395536" y="6309320"/>
            <a:ext cx="2232248" cy="369332"/>
          </a:xfrm>
          <a:prstGeom prst="rect">
            <a:avLst/>
          </a:prstGeom>
          <a:noFill/>
        </p:spPr>
        <p:txBody>
          <a:bodyPr wrap="square" rtlCol="0">
            <a:spAutoFit/>
          </a:bodyPr>
          <a:lstStyle/>
          <a:p>
            <a:r>
              <a:rPr lang="es-ES" dirty="0" smtClean="0"/>
              <a:t>Ana </a:t>
            </a:r>
            <a:r>
              <a:rPr lang="es-ES" dirty="0" err="1" smtClean="0"/>
              <a:t>Basterra</a:t>
            </a:r>
            <a:endParaRPr lang="es-E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par>
                                <p:cTn id="8" presetID="10" presetClass="entr" presetSubtype="0" fill="hold" grpId="0" nodeType="withEffect">
                                  <p:stCondLst>
                                    <p:cond delay="60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500"/>
                                        <p:tgtEl>
                                          <p:spTgt spid="42"/>
                                        </p:tgtEl>
                                      </p:cBhvr>
                                    </p:animEffect>
                                  </p:childTnLst>
                                </p:cTn>
                              </p:par>
                              <p:par>
                                <p:cTn id="16" presetID="10" presetClass="entr" presetSubtype="0" fill="hold" grpId="0" nodeType="withEffect">
                                  <p:stCondLst>
                                    <p:cond delay="60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fade">
                                      <p:cBhvr>
                                        <p:cTn id="23" dur="500"/>
                                        <p:tgtEl>
                                          <p:spTgt spid="43"/>
                                        </p:tgtEl>
                                      </p:cBhvr>
                                    </p:animEffect>
                                  </p:childTnLst>
                                </p:cTn>
                              </p:par>
                              <p:par>
                                <p:cTn id="24" presetID="10" presetClass="entr" presetSubtype="0" fill="hold" grpId="0" nodeType="withEffect">
                                  <p:stCondLst>
                                    <p:cond delay="70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500"/>
                                        <p:tgtEl>
                                          <p:spTgt spid="3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500"/>
                                        <p:tgtEl>
                                          <p:spTgt spid="44"/>
                                        </p:tgtEl>
                                      </p:cBhvr>
                                    </p:animEffect>
                                  </p:childTnLst>
                                </p:cTn>
                              </p:par>
                              <p:par>
                                <p:cTn id="32" presetID="10" presetClass="entr" presetSubtype="0" fill="hold" grpId="0" nodeType="withEffect">
                                  <p:stCondLst>
                                    <p:cond delay="80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childTnLst>
                                </p:cTn>
                              </p:par>
                              <p:par>
                                <p:cTn id="40" presetID="10" presetClass="entr" presetSubtype="0" fill="hold" grpId="0" nodeType="withEffect">
                                  <p:stCondLst>
                                    <p:cond delay="80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500"/>
                                        <p:tgtEl>
                                          <p:spTgt spid="3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500"/>
                                        <p:tgtEl>
                                          <p:spTgt spid="46"/>
                                        </p:tgtEl>
                                      </p:cBhvr>
                                    </p:animEffect>
                                  </p:childTnLst>
                                </p:cTn>
                              </p:par>
                              <p:par>
                                <p:cTn id="48" presetID="10" presetClass="entr" presetSubtype="0" fill="hold" grpId="0" nodeType="withEffect">
                                  <p:stCondLst>
                                    <p:cond delay="900"/>
                                  </p:stCondLst>
                                  <p:childTnLst>
                                    <p:set>
                                      <p:cBhvr>
                                        <p:cTn id="49" dur="1" fill="hold">
                                          <p:stCondLst>
                                            <p:cond delay="0"/>
                                          </p:stCondLst>
                                        </p:cTn>
                                        <p:tgtEl>
                                          <p:spTgt spid="37"/>
                                        </p:tgtEl>
                                        <p:attrNameLst>
                                          <p:attrName>style.visibility</p:attrName>
                                        </p:attrNameLst>
                                      </p:cBhvr>
                                      <p:to>
                                        <p:strVal val="visible"/>
                                      </p:to>
                                    </p:set>
                                    <p:animEffect transition="in" filter="fade">
                                      <p:cBhvr>
                                        <p:cTn id="50" dur="500"/>
                                        <p:tgtEl>
                                          <p:spTgt spid="37"/>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500"/>
                                        <p:tgtEl>
                                          <p:spTgt spid="47"/>
                                        </p:tgtEl>
                                      </p:cBhvr>
                                    </p:animEffect>
                                  </p:childTnLst>
                                </p:cTn>
                              </p:par>
                              <p:par>
                                <p:cTn id="56" presetID="10" presetClass="entr" presetSubtype="0" fill="hold" grpId="0" nodeType="withEffect">
                                  <p:stCondLst>
                                    <p:cond delay="90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500"/>
                                        <p:tgtEl>
                                          <p:spTgt spid="38"/>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48"/>
                                        </p:tgtEl>
                                        <p:attrNameLst>
                                          <p:attrName>style.visibility</p:attrName>
                                        </p:attrNameLst>
                                      </p:cBhvr>
                                      <p:to>
                                        <p:strVal val="visible"/>
                                      </p:to>
                                    </p:set>
                                    <p:animEffect transition="in" filter="fade">
                                      <p:cBhvr>
                                        <p:cTn id="63" dur="500"/>
                                        <p:tgtEl>
                                          <p:spTgt spid="48"/>
                                        </p:tgtEl>
                                      </p:cBhvr>
                                    </p:animEffect>
                                  </p:childTnLst>
                                </p:cTn>
                              </p:par>
                              <p:par>
                                <p:cTn id="64" presetID="10" presetClass="entr" presetSubtype="0" fill="hold" grpId="0" nodeType="withEffect">
                                  <p:stCondLst>
                                    <p:cond delay="900"/>
                                  </p:stCondLst>
                                  <p:childTnLst>
                                    <p:set>
                                      <p:cBhvr>
                                        <p:cTn id="65" dur="1" fill="hold">
                                          <p:stCondLst>
                                            <p:cond delay="0"/>
                                          </p:stCondLst>
                                        </p:cTn>
                                        <p:tgtEl>
                                          <p:spTgt spid="39"/>
                                        </p:tgtEl>
                                        <p:attrNameLst>
                                          <p:attrName>style.visibility</p:attrName>
                                        </p:attrNameLst>
                                      </p:cBhvr>
                                      <p:to>
                                        <p:strVal val="visible"/>
                                      </p:to>
                                    </p:set>
                                    <p:animEffect transition="in" filter="fade">
                                      <p:cBhvr>
                                        <p:cTn id="66" dur="500"/>
                                        <p:tgtEl>
                                          <p:spTgt spid="39"/>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49"/>
                                        </p:tgtEl>
                                        <p:attrNameLst>
                                          <p:attrName>style.visibility</p:attrName>
                                        </p:attrNameLst>
                                      </p:cBhvr>
                                      <p:to>
                                        <p:strVal val="visible"/>
                                      </p:to>
                                    </p:set>
                                    <p:animEffect transition="in" filter="fade">
                                      <p:cBhvr>
                                        <p:cTn id="71" dur="500"/>
                                        <p:tgtEl>
                                          <p:spTgt spid="49"/>
                                        </p:tgtEl>
                                      </p:cBhvr>
                                    </p:animEffect>
                                  </p:childTnLst>
                                </p:cTn>
                              </p:par>
                              <p:par>
                                <p:cTn id="72" presetID="10" presetClass="entr" presetSubtype="0" fill="hold" grpId="0" nodeType="withEffect">
                                  <p:stCondLst>
                                    <p:cond delay="900"/>
                                  </p:stCondLst>
                                  <p:childTnLst>
                                    <p:set>
                                      <p:cBhvr>
                                        <p:cTn id="73" dur="1" fill="hold">
                                          <p:stCondLst>
                                            <p:cond delay="0"/>
                                          </p:stCondLst>
                                        </p:cTn>
                                        <p:tgtEl>
                                          <p:spTgt spid="40"/>
                                        </p:tgtEl>
                                        <p:attrNameLst>
                                          <p:attrName>style.visibility</p:attrName>
                                        </p:attrNameLst>
                                      </p:cBhvr>
                                      <p:to>
                                        <p:strVal val="visible"/>
                                      </p:to>
                                    </p:set>
                                    <p:animEffect transition="in" filter="fade">
                                      <p:cBhvr>
                                        <p:cTn id="74" dur="6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2" grpId="0" animBg="1"/>
      <p:bldP spid="33" grpId="0" animBg="1"/>
      <p:bldP spid="34" grpId="0" animBg="1"/>
      <p:bldP spid="35"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29 Rectángulo"/>
          <p:cNvSpPr/>
          <p:nvPr/>
        </p:nvSpPr>
        <p:spPr>
          <a:xfrm>
            <a:off x="5148064" y="260648"/>
            <a:ext cx="2736304" cy="1200329"/>
          </a:xfrm>
          <a:prstGeom prst="rect">
            <a:avLst/>
          </a:prstGeom>
        </p:spPr>
        <p:txBody>
          <a:bodyPr wrap="square">
            <a:spAutoFit/>
          </a:bodyPr>
          <a:lstStyle/>
          <a:p>
            <a:r>
              <a:rPr lang="es-ES" dirty="0" smtClean="0">
                <a:solidFill>
                  <a:srgbClr val="D2A000"/>
                </a:solidFill>
                <a:latin typeface="Century Gothic" pitchFamily="34" charset="0"/>
              </a:rPr>
              <a:t>ORGANIZACIÓN  TECNOLÓGICA Y DIDÁCTICA DE  CENTRO Y AULA</a:t>
            </a:r>
            <a:endParaRPr lang="es-ES" dirty="0">
              <a:solidFill>
                <a:srgbClr val="D2A000"/>
              </a:solidFill>
              <a:latin typeface="Century Gothic" pitchFamily="34" charset="0"/>
            </a:endParaRPr>
          </a:p>
        </p:txBody>
      </p:sp>
      <p:pic>
        <p:nvPicPr>
          <p:cNvPr id="31" name="Picture 13"/>
          <p:cNvPicPr>
            <a:picLocks noChangeAspect="1" noChangeArrowheads="1"/>
          </p:cNvPicPr>
          <p:nvPr/>
        </p:nvPicPr>
        <p:blipFill>
          <a:blip r:embed="rId3" cstate="print"/>
          <a:srcRect t="19452" b="33157"/>
          <a:stretch>
            <a:fillRect/>
          </a:stretch>
        </p:blipFill>
        <p:spPr bwMode="auto">
          <a:xfrm>
            <a:off x="0" y="188640"/>
            <a:ext cx="5057775" cy="1512168"/>
          </a:xfrm>
          <a:prstGeom prst="rect">
            <a:avLst/>
          </a:prstGeom>
          <a:noFill/>
          <a:ln w="9525">
            <a:noFill/>
            <a:miter lim="800000"/>
            <a:headEnd/>
            <a:tailEnd/>
          </a:ln>
        </p:spPr>
      </p:pic>
      <p:graphicFrame>
        <p:nvGraphicFramePr>
          <p:cNvPr id="22" name="21 Diagrama"/>
          <p:cNvGraphicFramePr/>
          <p:nvPr>
            <p:extLst>
              <p:ext uri="{D42A27DB-BD31-4B8C-83A1-F6EECF244321}">
                <p14:modId xmlns:p14="http://schemas.microsoft.com/office/powerpoint/2010/main" xmlns="" val="2287667991"/>
              </p:ext>
            </p:extLst>
          </p:nvPr>
        </p:nvGraphicFramePr>
        <p:xfrm>
          <a:off x="1282665" y="1890860"/>
          <a:ext cx="7783833" cy="44184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3" name="22 Elipse"/>
          <p:cNvSpPr/>
          <p:nvPr/>
        </p:nvSpPr>
        <p:spPr>
          <a:xfrm>
            <a:off x="259596" y="2901750"/>
            <a:ext cx="1165225" cy="1092200"/>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_tradnl" sz="1100" dirty="0"/>
              <a:t>Elementos  técnicos</a:t>
            </a:r>
            <a:endParaRPr lang="es-ES" sz="1100" dirty="0"/>
          </a:p>
        </p:txBody>
      </p:sp>
      <p:sp>
        <p:nvSpPr>
          <p:cNvPr id="24" name="23 Elipse"/>
          <p:cNvSpPr/>
          <p:nvPr/>
        </p:nvSpPr>
        <p:spPr>
          <a:xfrm>
            <a:off x="324684" y="4081263"/>
            <a:ext cx="1112837" cy="105727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_tradnl" sz="1050" dirty="0"/>
              <a:t>Elementos lógicos</a:t>
            </a:r>
            <a:endParaRPr lang="es-ES" sz="1050" dirty="0"/>
          </a:p>
        </p:txBody>
      </p:sp>
      <p:sp>
        <p:nvSpPr>
          <p:cNvPr id="25" name="24 CuadroTexto"/>
          <p:cNvSpPr txBox="1"/>
          <p:nvPr/>
        </p:nvSpPr>
        <p:spPr>
          <a:xfrm>
            <a:off x="5220072" y="1484784"/>
            <a:ext cx="3923928" cy="646331"/>
          </a:xfrm>
          <a:prstGeom prst="rect">
            <a:avLst/>
          </a:prstGeom>
          <a:noFill/>
        </p:spPr>
        <p:txBody>
          <a:bodyPr wrap="square" rtlCol="0">
            <a:spAutoFit/>
          </a:bodyPr>
          <a:lstStyle/>
          <a:p>
            <a:r>
              <a:rPr lang="es-ES" dirty="0" smtClean="0">
                <a:latin typeface="Century Gothic" pitchFamily="34" charset="0"/>
              </a:rPr>
              <a:t>TECNOLOGÍAS INFORMACIÓN Y COMUNICACIÓN</a:t>
            </a:r>
            <a:endParaRPr lang="es-ES" dirty="0">
              <a:latin typeface="Century Gothic"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20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29 Rectángulo"/>
          <p:cNvSpPr/>
          <p:nvPr/>
        </p:nvSpPr>
        <p:spPr>
          <a:xfrm>
            <a:off x="5148064" y="260648"/>
            <a:ext cx="2736304" cy="1200329"/>
          </a:xfrm>
          <a:prstGeom prst="rect">
            <a:avLst/>
          </a:prstGeom>
        </p:spPr>
        <p:txBody>
          <a:bodyPr wrap="square">
            <a:spAutoFit/>
          </a:bodyPr>
          <a:lstStyle/>
          <a:p>
            <a:r>
              <a:rPr lang="es-ES" dirty="0" smtClean="0">
                <a:solidFill>
                  <a:srgbClr val="D2A000"/>
                </a:solidFill>
                <a:latin typeface="Century Gothic" pitchFamily="34" charset="0"/>
              </a:rPr>
              <a:t>ORGANIZACIÓN  TECNOLÓGICA Y DIDÁCTICA DE  CENTRO Y AULA</a:t>
            </a:r>
            <a:endParaRPr lang="es-ES" dirty="0">
              <a:solidFill>
                <a:srgbClr val="D2A000"/>
              </a:solidFill>
              <a:latin typeface="Century Gothic" pitchFamily="34" charset="0"/>
            </a:endParaRPr>
          </a:p>
        </p:txBody>
      </p:sp>
      <p:pic>
        <p:nvPicPr>
          <p:cNvPr id="31" name="Picture 13"/>
          <p:cNvPicPr>
            <a:picLocks noChangeAspect="1" noChangeArrowheads="1"/>
          </p:cNvPicPr>
          <p:nvPr/>
        </p:nvPicPr>
        <p:blipFill>
          <a:blip r:embed="rId3" cstate="print"/>
          <a:srcRect t="19452" b="33157"/>
          <a:stretch>
            <a:fillRect/>
          </a:stretch>
        </p:blipFill>
        <p:spPr bwMode="auto">
          <a:xfrm>
            <a:off x="0" y="188640"/>
            <a:ext cx="5057775" cy="1512168"/>
          </a:xfrm>
          <a:prstGeom prst="rect">
            <a:avLst/>
          </a:prstGeom>
          <a:noFill/>
          <a:ln w="9525">
            <a:noFill/>
            <a:miter lim="800000"/>
            <a:headEnd/>
            <a:tailEnd/>
          </a:ln>
        </p:spPr>
      </p:pic>
      <p:sp>
        <p:nvSpPr>
          <p:cNvPr id="22" name="21 CuadroTexto"/>
          <p:cNvSpPr txBox="1"/>
          <p:nvPr/>
        </p:nvSpPr>
        <p:spPr>
          <a:xfrm>
            <a:off x="226369" y="3068960"/>
            <a:ext cx="3985592" cy="2308324"/>
          </a:xfrm>
          <a:prstGeom prst="rect">
            <a:avLst/>
          </a:prstGeom>
          <a:noFill/>
        </p:spPr>
        <p:txBody>
          <a:bodyPr wrap="square" rtlCol="0">
            <a:spAutoFit/>
          </a:bodyPr>
          <a:lstStyle/>
          <a:p>
            <a:r>
              <a:rPr lang="es-ES" dirty="0" smtClean="0">
                <a:latin typeface="Century Gothic" pitchFamily="34" charset="0"/>
              </a:rPr>
              <a:t>La integración </a:t>
            </a:r>
            <a:r>
              <a:rPr lang="es-ES" dirty="0">
                <a:latin typeface="Century Gothic" pitchFamily="34" charset="0"/>
              </a:rPr>
              <a:t>efectiva de la tecnología </a:t>
            </a:r>
            <a:r>
              <a:rPr lang="es-ES" dirty="0" smtClean="0">
                <a:latin typeface="Century Gothic" pitchFamily="34" charset="0"/>
              </a:rPr>
              <a:t>en la </a:t>
            </a:r>
            <a:r>
              <a:rPr lang="es-ES" dirty="0">
                <a:latin typeface="Century Gothic" pitchFamily="34" charset="0"/>
              </a:rPr>
              <a:t>enseñanza </a:t>
            </a:r>
            <a:r>
              <a:rPr lang="es-ES" dirty="0" smtClean="0">
                <a:latin typeface="Century Gothic" pitchFamily="34" charset="0"/>
              </a:rPr>
              <a:t> requiere </a:t>
            </a:r>
            <a:r>
              <a:rPr lang="es-ES" dirty="0">
                <a:latin typeface="Century Gothic" pitchFamily="34" charset="0"/>
              </a:rPr>
              <a:t>la comprensión y la negociación de las relaciones entre estos tres componentes: </a:t>
            </a:r>
            <a:endParaRPr lang="es-ES" dirty="0" smtClean="0">
              <a:latin typeface="Century Gothic" pitchFamily="34" charset="0"/>
            </a:endParaRPr>
          </a:p>
          <a:p>
            <a:pPr marL="285750" indent="-285750">
              <a:buFont typeface="Arial" pitchFamily="34" charset="0"/>
              <a:buChar char="•"/>
            </a:pPr>
            <a:r>
              <a:rPr lang="es-ES" dirty="0" smtClean="0">
                <a:latin typeface="Century Gothic" pitchFamily="34" charset="0"/>
              </a:rPr>
              <a:t>Tecnología</a:t>
            </a:r>
          </a:p>
          <a:p>
            <a:pPr marL="285750" indent="-285750">
              <a:buFont typeface="Arial" pitchFamily="34" charset="0"/>
              <a:buChar char="•"/>
            </a:pPr>
            <a:r>
              <a:rPr lang="es-ES" dirty="0">
                <a:latin typeface="Century Gothic" pitchFamily="34" charset="0"/>
              </a:rPr>
              <a:t>P</a:t>
            </a:r>
            <a:r>
              <a:rPr lang="es-ES" dirty="0" smtClean="0">
                <a:latin typeface="Century Gothic" pitchFamily="34" charset="0"/>
              </a:rPr>
              <a:t>edagogía </a:t>
            </a:r>
            <a:endParaRPr lang="es-ES" dirty="0">
              <a:latin typeface="Century Gothic" pitchFamily="34" charset="0"/>
            </a:endParaRPr>
          </a:p>
          <a:p>
            <a:pPr marL="285750" indent="-285750">
              <a:buFont typeface="Arial" pitchFamily="34" charset="0"/>
              <a:buChar char="•"/>
            </a:pPr>
            <a:r>
              <a:rPr lang="es-ES" dirty="0" smtClean="0">
                <a:latin typeface="Century Gothic" pitchFamily="34" charset="0"/>
              </a:rPr>
              <a:t>Contenido</a:t>
            </a:r>
            <a:r>
              <a:rPr lang="es-ES" dirty="0">
                <a:latin typeface="Century Gothic" pitchFamily="34" charset="0"/>
              </a:rPr>
              <a:t>.</a:t>
            </a:r>
          </a:p>
        </p:txBody>
      </p:sp>
      <p:sp>
        <p:nvSpPr>
          <p:cNvPr id="23" name="22 Elipse"/>
          <p:cNvSpPr/>
          <p:nvPr/>
        </p:nvSpPr>
        <p:spPr>
          <a:xfrm>
            <a:off x="6114434" y="3359026"/>
            <a:ext cx="2273990" cy="2086198"/>
          </a:xfrm>
          <a:prstGeom prst="ellipse">
            <a:avLst/>
          </a:prstGeom>
          <a:solidFill>
            <a:schemeClr val="accent1">
              <a:alpha val="5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latin typeface="Century Gothic" pitchFamily="34" charset="0"/>
              </a:rPr>
              <a:t>Tecnología</a:t>
            </a:r>
            <a:endParaRPr lang="es-ES" dirty="0">
              <a:latin typeface="Century Gothic" pitchFamily="34" charset="0"/>
            </a:endParaRPr>
          </a:p>
        </p:txBody>
      </p:sp>
      <p:sp>
        <p:nvSpPr>
          <p:cNvPr id="24" name="23 Elipse"/>
          <p:cNvSpPr/>
          <p:nvPr/>
        </p:nvSpPr>
        <p:spPr>
          <a:xfrm>
            <a:off x="4183539" y="3359026"/>
            <a:ext cx="2190505" cy="2086198"/>
          </a:xfrm>
          <a:prstGeom prst="ellipse">
            <a:avLst/>
          </a:prstGeom>
          <a:solidFill>
            <a:schemeClr val="accent6">
              <a:lumMod val="75000"/>
              <a:alpha val="5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latin typeface="Century Gothic" pitchFamily="34" charset="0"/>
              </a:rPr>
              <a:t>Pedagogía</a:t>
            </a:r>
            <a:endParaRPr lang="es-ES" dirty="0">
              <a:latin typeface="Century Gothic" pitchFamily="34" charset="0"/>
            </a:endParaRPr>
          </a:p>
        </p:txBody>
      </p:sp>
      <p:sp>
        <p:nvSpPr>
          <p:cNvPr id="25" name="24 Elipse"/>
          <p:cNvSpPr/>
          <p:nvPr/>
        </p:nvSpPr>
        <p:spPr>
          <a:xfrm>
            <a:off x="5076056" y="2026433"/>
            <a:ext cx="2175373" cy="2196689"/>
          </a:xfrm>
          <a:prstGeom prst="ellipse">
            <a:avLst/>
          </a:prstGeom>
          <a:solidFill>
            <a:schemeClr val="accent3">
              <a:lumMod val="60000"/>
              <a:lumOff val="40000"/>
              <a:alpha val="5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latin typeface="Century Gothic" pitchFamily="34" charset="0"/>
              </a:rPr>
              <a:t>Contenidos</a:t>
            </a:r>
            <a:endParaRPr lang="es-ES" dirty="0">
              <a:solidFill>
                <a:schemeClr val="tx1"/>
              </a:solidFill>
              <a:latin typeface="Century Gothic" pitchFamily="34" charset="0"/>
            </a:endParaRPr>
          </a:p>
        </p:txBody>
      </p:sp>
      <p:sp>
        <p:nvSpPr>
          <p:cNvPr id="26" name="25 CuadroTexto"/>
          <p:cNvSpPr txBox="1"/>
          <p:nvPr/>
        </p:nvSpPr>
        <p:spPr>
          <a:xfrm>
            <a:off x="323528" y="2060848"/>
            <a:ext cx="1992853" cy="369332"/>
          </a:xfrm>
          <a:prstGeom prst="rect">
            <a:avLst/>
          </a:prstGeom>
          <a:noFill/>
        </p:spPr>
        <p:txBody>
          <a:bodyPr wrap="none" rtlCol="0">
            <a:spAutoFit/>
          </a:bodyPr>
          <a:lstStyle/>
          <a:p>
            <a:r>
              <a:rPr lang="es-ES" dirty="0" smtClean="0">
                <a:latin typeface="Century Gothic" pitchFamily="34" charset="0"/>
              </a:rPr>
              <a:t>MODELO TPACK</a:t>
            </a:r>
            <a:endParaRPr lang="es-ES" dirty="0">
              <a:latin typeface="Century Gothic" pitchFamily="34" charset="0"/>
            </a:endParaRP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13"/>
          <p:cNvPicPr>
            <a:picLocks noChangeAspect="1" noChangeArrowheads="1"/>
          </p:cNvPicPr>
          <p:nvPr/>
        </p:nvPicPr>
        <p:blipFill>
          <a:blip r:embed="rId3" cstate="print"/>
          <a:srcRect t="19452" b="33157"/>
          <a:stretch>
            <a:fillRect/>
          </a:stretch>
        </p:blipFill>
        <p:spPr bwMode="auto">
          <a:xfrm>
            <a:off x="0" y="188640"/>
            <a:ext cx="5057775" cy="1512168"/>
          </a:xfrm>
          <a:prstGeom prst="rect">
            <a:avLst/>
          </a:prstGeom>
          <a:noFill/>
          <a:ln w="9525">
            <a:noFill/>
            <a:miter lim="800000"/>
            <a:headEnd/>
            <a:tailEnd/>
          </a:ln>
        </p:spPr>
      </p:pic>
      <p:sp>
        <p:nvSpPr>
          <p:cNvPr id="9" name="8 Rectángulo redondeado"/>
          <p:cNvSpPr/>
          <p:nvPr/>
        </p:nvSpPr>
        <p:spPr>
          <a:xfrm>
            <a:off x="467544" y="2276872"/>
            <a:ext cx="2592288" cy="1080120"/>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latin typeface="Century Gothic" pitchFamily="34" charset="0"/>
              </a:rPr>
              <a:t>ACTIVIDAD DIDÁCTICA</a:t>
            </a:r>
            <a:endParaRPr lang="es-ES" dirty="0">
              <a:latin typeface="Century Gothic" pitchFamily="34" charset="0"/>
            </a:endParaRPr>
          </a:p>
        </p:txBody>
      </p:sp>
      <p:sp>
        <p:nvSpPr>
          <p:cNvPr id="10" name="9 Rectángulo redondeado"/>
          <p:cNvSpPr/>
          <p:nvPr/>
        </p:nvSpPr>
        <p:spPr>
          <a:xfrm>
            <a:off x="3203848" y="2276872"/>
            <a:ext cx="2592288" cy="1080120"/>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latin typeface="Century Gothic" pitchFamily="34" charset="0"/>
              </a:rPr>
              <a:t>DESCRIPCIÓN</a:t>
            </a:r>
            <a:endParaRPr lang="es-ES" dirty="0">
              <a:latin typeface="Century Gothic" pitchFamily="34" charset="0"/>
            </a:endParaRPr>
          </a:p>
        </p:txBody>
      </p:sp>
      <p:sp>
        <p:nvSpPr>
          <p:cNvPr id="11" name="10 Rectángulo redondeado"/>
          <p:cNvSpPr/>
          <p:nvPr/>
        </p:nvSpPr>
        <p:spPr>
          <a:xfrm>
            <a:off x="6012160" y="2276872"/>
            <a:ext cx="2592288" cy="1080120"/>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latin typeface="Century Gothic" pitchFamily="34" charset="0"/>
              </a:rPr>
              <a:t>RECURSOS</a:t>
            </a:r>
            <a:endParaRPr lang="es-ES" dirty="0">
              <a:latin typeface="Century Gothic" pitchFamily="34" charset="0"/>
            </a:endParaRPr>
          </a:p>
        </p:txBody>
      </p:sp>
      <p:sp>
        <p:nvSpPr>
          <p:cNvPr id="12" name="11 Triángulo isósceles"/>
          <p:cNvSpPr/>
          <p:nvPr/>
        </p:nvSpPr>
        <p:spPr>
          <a:xfrm rot="5400000">
            <a:off x="2915816" y="2528900"/>
            <a:ext cx="576064" cy="576064"/>
          </a:xfrm>
          <a:prstGeom prst="triangl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Century Gothic" pitchFamily="34" charset="0"/>
            </a:endParaRPr>
          </a:p>
        </p:txBody>
      </p:sp>
      <p:sp>
        <p:nvSpPr>
          <p:cNvPr id="13" name="12 Triángulo isósceles"/>
          <p:cNvSpPr/>
          <p:nvPr/>
        </p:nvSpPr>
        <p:spPr>
          <a:xfrm rot="5400000">
            <a:off x="5724128" y="2555241"/>
            <a:ext cx="576064" cy="576064"/>
          </a:xfrm>
          <a:prstGeom prst="triangl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Century Gothic" pitchFamily="34" charset="0"/>
            </a:endParaRPr>
          </a:p>
        </p:txBody>
      </p:sp>
      <p:sp>
        <p:nvSpPr>
          <p:cNvPr id="14" name="13 Rectángulo"/>
          <p:cNvSpPr/>
          <p:nvPr/>
        </p:nvSpPr>
        <p:spPr>
          <a:xfrm>
            <a:off x="467544" y="3576861"/>
            <a:ext cx="2592288" cy="223224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s-ES" dirty="0" smtClean="0">
                <a:solidFill>
                  <a:schemeClr val="tx1"/>
                </a:solidFill>
                <a:latin typeface="Century Gothic" pitchFamily="34" charset="0"/>
              </a:rPr>
              <a:t>Comparar y contrastar</a:t>
            </a:r>
            <a:endParaRPr lang="es-ES" dirty="0">
              <a:solidFill>
                <a:schemeClr val="tx1"/>
              </a:solidFill>
              <a:latin typeface="Century Gothic" pitchFamily="34" charset="0"/>
            </a:endParaRPr>
          </a:p>
        </p:txBody>
      </p:sp>
      <p:sp>
        <p:nvSpPr>
          <p:cNvPr id="15" name="14 Rectángulo"/>
          <p:cNvSpPr/>
          <p:nvPr/>
        </p:nvSpPr>
        <p:spPr>
          <a:xfrm>
            <a:off x="3212232" y="3576861"/>
            <a:ext cx="2592288" cy="223224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s-ES" dirty="0" smtClean="0">
                <a:solidFill>
                  <a:schemeClr val="tx1"/>
                </a:solidFill>
                <a:latin typeface="Century Gothic" pitchFamily="34" charset="0"/>
              </a:rPr>
              <a:t>El alumno compara y contrasta diferentes estrategias matemáticas o conceptos para ver cuál es el más apropiado para una situación particular</a:t>
            </a:r>
            <a:endParaRPr lang="es-ES" dirty="0">
              <a:solidFill>
                <a:schemeClr val="tx1"/>
              </a:solidFill>
              <a:latin typeface="Century Gothic" pitchFamily="34" charset="0"/>
            </a:endParaRPr>
          </a:p>
        </p:txBody>
      </p:sp>
      <p:sp>
        <p:nvSpPr>
          <p:cNvPr id="16" name="15 Rectángulo"/>
          <p:cNvSpPr/>
          <p:nvPr/>
        </p:nvSpPr>
        <p:spPr>
          <a:xfrm>
            <a:off x="6012160" y="3576861"/>
            <a:ext cx="2592288" cy="223224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s-ES" dirty="0" smtClean="0">
                <a:solidFill>
                  <a:schemeClr val="tx1"/>
                </a:solidFill>
                <a:latin typeface="Century Gothic" pitchFamily="34" charset="0"/>
              </a:rPr>
              <a:t>Inspiración</a:t>
            </a:r>
          </a:p>
          <a:p>
            <a:pPr algn="ctr"/>
            <a:r>
              <a:rPr lang="es-ES" dirty="0" smtClean="0">
                <a:solidFill>
                  <a:schemeClr val="tx1"/>
                </a:solidFill>
                <a:latin typeface="Century Gothic" pitchFamily="34" charset="0"/>
              </a:rPr>
              <a:t>Búsqueda en Internet</a:t>
            </a:r>
          </a:p>
          <a:p>
            <a:pPr algn="ctr"/>
            <a:r>
              <a:rPr lang="es-ES" dirty="0" smtClean="0">
                <a:solidFill>
                  <a:schemeClr val="tx1"/>
                </a:solidFill>
                <a:latin typeface="Century Gothic" pitchFamily="34" charset="0"/>
              </a:rPr>
              <a:t>Hoja de Cálculo</a:t>
            </a:r>
          </a:p>
          <a:p>
            <a:pPr algn="ctr"/>
            <a:r>
              <a:rPr lang="es-ES" dirty="0" smtClean="0">
                <a:solidFill>
                  <a:schemeClr val="tx1"/>
                </a:solidFill>
                <a:latin typeface="Century Gothic" pitchFamily="34" charset="0"/>
              </a:rPr>
              <a:t>Simulaciones</a:t>
            </a:r>
            <a:endParaRPr lang="es-ES" dirty="0">
              <a:solidFill>
                <a:schemeClr val="tx1"/>
              </a:solidFill>
              <a:latin typeface="Century Gothic" pitchFamily="34" charset="0"/>
            </a:endParaRPr>
          </a:p>
        </p:txBody>
      </p:sp>
      <p:sp>
        <p:nvSpPr>
          <p:cNvPr id="17" name="16 CuadroTexto"/>
          <p:cNvSpPr txBox="1"/>
          <p:nvPr/>
        </p:nvSpPr>
        <p:spPr>
          <a:xfrm>
            <a:off x="539552" y="5949280"/>
            <a:ext cx="7830990" cy="307777"/>
          </a:xfrm>
          <a:prstGeom prst="rect">
            <a:avLst/>
          </a:prstGeom>
          <a:noFill/>
        </p:spPr>
        <p:txBody>
          <a:bodyPr wrap="none" rtlCol="0">
            <a:spAutoFit/>
          </a:bodyPr>
          <a:lstStyle/>
          <a:p>
            <a:r>
              <a:rPr lang="es-ES" sz="1400" dirty="0" smtClean="0">
                <a:latin typeface="Century Gothic" pitchFamily="34" charset="0"/>
              </a:rPr>
              <a:t>¿Qué queremos enseñar? ¿Cómo vamos a enseñar?¿Qué vamos a usar para enseñar?</a:t>
            </a:r>
            <a:endParaRPr lang="es-ES" sz="1400" dirty="0">
              <a:latin typeface="Century Gothic" pitchFamily="34" charset="0"/>
            </a:endParaRPr>
          </a:p>
        </p:txBody>
      </p:sp>
      <p:cxnSp>
        <p:nvCxnSpPr>
          <p:cNvPr id="18" name="17 Conector recto de flecha"/>
          <p:cNvCxnSpPr/>
          <p:nvPr/>
        </p:nvCxnSpPr>
        <p:spPr>
          <a:xfrm>
            <a:off x="807543" y="6503912"/>
            <a:ext cx="1937520" cy="0"/>
          </a:xfrm>
          <a:prstGeom prst="straightConnector1">
            <a:avLst/>
          </a:prstGeom>
          <a:ln w="762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9" name="18 Conector recto de flecha"/>
          <p:cNvCxnSpPr/>
          <p:nvPr/>
        </p:nvCxnSpPr>
        <p:spPr>
          <a:xfrm>
            <a:off x="3087426" y="6503912"/>
            <a:ext cx="1937520" cy="0"/>
          </a:xfrm>
          <a:prstGeom prst="straightConnector1">
            <a:avLst/>
          </a:prstGeom>
          <a:ln w="762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20" name="19 Conector recto de flecha"/>
          <p:cNvCxnSpPr/>
          <p:nvPr/>
        </p:nvCxnSpPr>
        <p:spPr>
          <a:xfrm>
            <a:off x="5364088" y="6493809"/>
            <a:ext cx="2880320" cy="10103"/>
          </a:xfrm>
          <a:prstGeom prst="straightConnector1">
            <a:avLst/>
          </a:prstGeom>
          <a:ln w="7620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21" name="20 Rectángulo"/>
          <p:cNvSpPr/>
          <p:nvPr/>
        </p:nvSpPr>
        <p:spPr>
          <a:xfrm>
            <a:off x="5148064" y="260648"/>
            <a:ext cx="2736304" cy="1200329"/>
          </a:xfrm>
          <a:prstGeom prst="rect">
            <a:avLst/>
          </a:prstGeom>
        </p:spPr>
        <p:txBody>
          <a:bodyPr wrap="square">
            <a:spAutoFit/>
          </a:bodyPr>
          <a:lstStyle/>
          <a:p>
            <a:r>
              <a:rPr lang="es-ES" dirty="0" smtClean="0">
                <a:solidFill>
                  <a:srgbClr val="D2A000"/>
                </a:solidFill>
                <a:latin typeface="Century Gothic" pitchFamily="34" charset="0"/>
              </a:rPr>
              <a:t>ORGANIZACIÓN  TECNOLÓGICA Y DIDÁCTICA DE  CENTRO Y AULA</a:t>
            </a:r>
            <a:endParaRPr lang="es-ES" dirty="0">
              <a:solidFill>
                <a:srgbClr val="D2A000"/>
              </a:solidFill>
              <a:latin typeface="Century Gothic" pitchFamily="34" charset="0"/>
            </a:endParaRP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13"/>
          <p:cNvPicPr>
            <a:picLocks noChangeAspect="1" noChangeArrowheads="1"/>
          </p:cNvPicPr>
          <p:nvPr/>
        </p:nvPicPr>
        <p:blipFill>
          <a:blip r:embed="rId3" cstate="print"/>
          <a:srcRect t="19452" b="33157"/>
          <a:stretch>
            <a:fillRect/>
          </a:stretch>
        </p:blipFill>
        <p:spPr bwMode="auto">
          <a:xfrm>
            <a:off x="0" y="188640"/>
            <a:ext cx="5057775" cy="1512168"/>
          </a:xfrm>
          <a:prstGeom prst="rect">
            <a:avLst/>
          </a:prstGeom>
          <a:noFill/>
          <a:ln w="9525">
            <a:noFill/>
            <a:miter lim="800000"/>
            <a:headEnd/>
            <a:tailEnd/>
          </a:ln>
        </p:spPr>
      </p:pic>
      <p:sp>
        <p:nvSpPr>
          <p:cNvPr id="37" name="34 Rectángulo"/>
          <p:cNvSpPr>
            <a:spLocks noChangeArrowheads="1"/>
          </p:cNvSpPr>
          <p:nvPr/>
        </p:nvSpPr>
        <p:spPr bwMode="auto">
          <a:xfrm>
            <a:off x="-180528" y="3933056"/>
            <a:ext cx="3314700" cy="1676400"/>
          </a:xfrm>
          <a:prstGeom prst="rect">
            <a:avLst/>
          </a:prstGeom>
          <a:solidFill>
            <a:schemeClr val="bg1">
              <a:alpha val="56862"/>
            </a:schemeClr>
          </a:solidFill>
          <a:ln w="9525" algn="ctr">
            <a:noFill/>
            <a:round/>
            <a:headEnd/>
            <a:tailEnd/>
          </a:ln>
        </p:spPr>
        <p:txBody>
          <a:bodyPr/>
          <a:lstStyle/>
          <a:p>
            <a:pPr eaLnBrk="0" hangingPunct="0">
              <a:buFont typeface="Arial" charset="0"/>
              <a:buNone/>
            </a:pPr>
            <a:endParaRPr lang="es-ES" sz="1400"/>
          </a:p>
        </p:txBody>
      </p:sp>
      <p:sp>
        <p:nvSpPr>
          <p:cNvPr id="39" name="38 Rectángulo"/>
          <p:cNvSpPr/>
          <p:nvPr/>
        </p:nvSpPr>
        <p:spPr>
          <a:xfrm>
            <a:off x="5148064" y="260648"/>
            <a:ext cx="2736304" cy="1200329"/>
          </a:xfrm>
          <a:prstGeom prst="rect">
            <a:avLst/>
          </a:prstGeom>
        </p:spPr>
        <p:txBody>
          <a:bodyPr wrap="square">
            <a:spAutoFit/>
          </a:bodyPr>
          <a:lstStyle/>
          <a:p>
            <a:r>
              <a:rPr lang="es-ES" dirty="0" smtClean="0">
                <a:solidFill>
                  <a:srgbClr val="D2A000"/>
                </a:solidFill>
                <a:latin typeface="Century Gothic" pitchFamily="34" charset="0"/>
              </a:rPr>
              <a:t>ORGANIZACIÓN  TECNOLÓGICA Y DIDÁCTICA DE  CENTRO Y AULA</a:t>
            </a:r>
            <a:endParaRPr lang="es-ES" dirty="0">
              <a:solidFill>
                <a:srgbClr val="D2A000"/>
              </a:solidFill>
              <a:latin typeface="Century Gothic" pitchFamily="34" charset="0"/>
            </a:endParaRPr>
          </a:p>
        </p:txBody>
      </p:sp>
      <p:sp>
        <p:nvSpPr>
          <p:cNvPr id="40" name="39 Rectángulo"/>
          <p:cNvSpPr/>
          <p:nvPr/>
        </p:nvSpPr>
        <p:spPr>
          <a:xfrm>
            <a:off x="179512" y="1772816"/>
            <a:ext cx="2088232" cy="923330"/>
          </a:xfrm>
          <a:prstGeom prst="rect">
            <a:avLst/>
          </a:prstGeom>
        </p:spPr>
        <p:txBody>
          <a:bodyPr wrap="square">
            <a:spAutoFit/>
          </a:bodyPr>
          <a:lstStyle/>
          <a:p>
            <a:r>
              <a:rPr lang="es-ES" dirty="0" smtClean="0">
                <a:solidFill>
                  <a:srgbClr val="D2A000"/>
                </a:solidFill>
                <a:latin typeface="Century Gothic" pitchFamily="34" charset="0"/>
              </a:rPr>
              <a:t>Organización de la evaluación con TIC</a:t>
            </a:r>
            <a:endParaRPr lang="es-ES" dirty="0"/>
          </a:p>
        </p:txBody>
      </p:sp>
      <p:sp>
        <p:nvSpPr>
          <p:cNvPr id="38" name="37 Acorde"/>
          <p:cNvSpPr/>
          <p:nvPr/>
        </p:nvSpPr>
        <p:spPr bwMode="auto">
          <a:xfrm rot="10800000">
            <a:off x="2699792" y="2492896"/>
            <a:ext cx="936104" cy="864096"/>
          </a:xfrm>
          <a:prstGeom prst="chord">
            <a:avLst>
              <a:gd name="adj1" fmla="val 5418999"/>
              <a:gd name="adj2" fmla="val 16200000"/>
            </a:avLst>
          </a:prstGeom>
          <a:solidFill>
            <a:srgbClr val="92D050"/>
          </a:solidFill>
          <a:ln w="9525" cap="flat" cmpd="sng" algn="ctr">
            <a:noFill/>
            <a:prstDash val="solid"/>
            <a:round/>
            <a:headEnd type="none" w="med" len="med"/>
            <a:tailEnd type="none" w="med" len="med"/>
          </a:ln>
          <a:effectLst/>
        </p:spPr>
        <p:txBody>
          <a:bodyPr/>
          <a:lstStyle/>
          <a:p>
            <a:pPr>
              <a:buFont typeface="Arial" pitchFamily="34" charset="0"/>
              <a:buNone/>
              <a:defRPr/>
            </a:pPr>
            <a:endParaRPr lang="es-ES" sz="1600" dirty="0">
              <a:latin typeface="Century Gothic" pitchFamily="34" charset="0"/>
            </a:endParaRPr>
          </a:p>
        </p:txBody>
      </p:sp>
      <p:sp>
        <p:nvSpPr>
          <p:cNvPr id="41" name="40 Acorde"/>
          <p:cNvSpPr/>
          <p:nvPr/>
        </p:nvSpPr>
        <p:spPr bwMode="auto">
          <a:xfrm rot="10800000">
            <a:off x="2699792" y="3789040"/>
            <a:ext cx="936104" cy="864096"/>
          </a:xfrm>
          <a:prstGeom prst="chord">
            <a:avLst>
              <a:gd name="adj1" fmla="val 5418999"/>
              <a:gd name="adj2" fmla="val 16200000"/>
            </a:avLst>
          </a:prstGeom>
          <a:solidFill>
            <a:srgbClr val="FFC000"/>
          </a:solidFill>
          <a:ln w="9525" cap="flat" cmpd="sng" algn="ctr">
            <a:noFill/>
            <a:prstDash val="solid"/>
            <a:round/>
            <a:headEnd type="none" w="med" len="med"/>
            <a:tailEnd type="none" w="med" len="med"/>
          </a:ln>
          <a:effectLst/>
        </p:spPr>
        <p:txBody>
          <a:bodyPr/>
          <a:lstStyle/>
          <a:p>
            <a:pPr>
              <a:buFont typeface="Arial" pitchFamily="34" charset="0"/>
              <a:buNone/>
              <a:defRPr/>
            </a:pPr>
            <a:endParaRPr lang="es-ES" sz="1600" dirty="0">
              <a:latin typeface="Century Gothic" pitchFamily="34" charset="0"/>
            </a:endParaRPr>
          </a:p>
        </p:txBody>
      </p:sp>
      <p:sp>
        <p:nvSpPr>
          <p:cNvPr id="42" name="41 Acorde"/>
          <p:cNvSpPr/>
          <p:nvPr/>
        </p:nvSpPr>
        <p:spPr bwMode="auto">
          <a:xfrm rot="10800000">
            <a:off x="2699792" y="5085184"/>
            <a:ext cx="936104" cy="864096"/>
          </a:xfrm>
          <a:prstGeom prst="chord">
            <a:avLst>
              <a:gd name="adj1" fmla="val 5418999"/>
              <a:gd name="adj2" fmla="val 16200000"/>
            </a:avLst>
          </a:prstGeom>
          <a:solidFill>
            <a:schemeClr val="accent1">
              <a:lumMod val="60000"/>
              <a:lumOff val="40000"/>
            </a:schemeClr>
          </a:solidFill>
          <a:ln w="9525" cap="flat" cmpd="sng" algn="ctr">
            <a:noFill/>
            <a:prstDash val="solid"/>
            <a:round/>
            <a:headEnd type="none" w="med" len="med"/>
            <a:tailEnd type="none" w="med" len="med"/>
          </a:ln>
          <a:effectLst/>
        </p:spPr>
        <p:txBody>
          <a:bodyPr/>
          <a:lstStyle/>
          <a:p>
            <a:pPr>
              <a:buFont typeface="Arial" pitchFamily="34" charset="0"/>
              <a:buNone/>
              <a:defRPr/>
            </a:pPr>
            <a:endParaRPr lang="es-ES" sz="1600">
              <a:latin typeface="Century Gothic" pitchFamily="34" charset="0"/>
            </a:endParaRPr>
          </a:p>
        </p:txBody>
      </p:sp>
      <p:sp>
        <p:nvSpPr>
          <p:cNvPr id="43" name="42 CuadroTexto"/>
          <p:cNvSpPr txBox="1"/>
          <p:nvPr/>
        </p:nvSpPr>
        <p:spPr>
          <a:xfrm>
            <a:off x="3635896" y="2708920"/>
            <a:ext cx="3611886" cy="461665"/>
          </a:xfrm>
          <a:prstGeom prst="rect">
            <a:avLst/>
          </a:prstGeom>
          <a:noFill/>
        </p:spPr>
        <p:txBody>
          <a:bodyPr wrap="none" rtlCol="0">
            <a:spAutoFit/>
          </a:bodyPr>
          <a:lstStyle/>
          <a:p>
            <a:r>
              <a:rPr lang="es-ES" sz="2400" dirty="0" smtClean="0">
                <a:latin typeface="Century Gothic" pitchFamily="34" charset="0"/>
              </a:rPr>
              <a:t>OBJETO de evaluación</a:t>
            </a:r>
            <a:endParaRPr lang="es-ES" sz="2400" dirty="0">
              <a:latin typeface="Century Gothic" pitchFamily="34" charset="0"/>
            </a:endParaRPr>
          </a:p>
        </p:txBody>
      </p:sp>
      <p:sp>
        <p:nvSpPr>
          <p:cNvPr id="44" name="43 CuadroTexto"/>
          <p:cNvSpPr txBox="1"/>
          <p:nvPr/>
        </p:nvSpPr>
        <p:spPr>
          <a:xfrm>
            <a:off x="3635896" y="4005064"/>
            <a:ext cx="4346062" cy="461665"/>
          </a:xfrm>
          <a:prstGeom prst="rect">
            <a:avLst/>
          </a:prstGeom>
          <a:noFill/>
        </p:spPr>
        <p:txBody>
          <a:bodyPr wrap="none" rtlCol="0">
            <a:spAutoFit/>
          </a:bodyPr>
          <a:lstStyle/>
          <a:p>
            <a:r>
              <a:rPr lang="es-ES" sz="2400" dirty="0" smtClean="0">
                <a:latin typeface="Century Gothic" pitchFamily="34" charset="0"/>
              </a:rPr>
              <a:t>INTRUMENTO de evaluación</a:t>
            </a:r>
            <a:endParaRPr lang="es-ES" sz="2400" dirty="0">
              <a:latin typeface="Century Gothic" pitchFamily="34" charset="0"/>
            </a:endParaRPr>
          </a:p>
        </p:txBody>
      </p:sp>
      <p:sp>
        <p:nvSpPr>
          <p:cNvPr id="45" name="44 CuadroTexto"/>
          <p:cNvSpPr txBox="1"/>
          <p:nvPr/>
        </p:nvSpPr>
        <p:spPr>
          <a:xfrm>
            <a:off x="3707904" y="5301208"/>
            <a:ext cx="3810659" cy="461665"/>
          </a:xfrm>
          <a:prstGeom prst="rect">
            <a:avLst/>
          </a:prstGeom>
          <a:noFill/>
        </p:spPr>
        <p:txBody>
          <a:bodyPr wrap="none" rtlCol="0">
            <a:spAutoFit/>
          </a:bodyPr>
          <a:lstStyle/>
          <a:p>
            <a:r>
              <a:rPr lang="es-ES" sz="2400" dirty="0" smtClean="0">
                <a:latin typeface="Century Gothic" pitchFamily="34" charset="0"/>
              </a:rPr>
              <a:t>SOPORTE de evaluación</a:t>
            </a:r>
            <a:endParaRPr lang="es-ES" sz="2400" dirty="0">
              <a:latin typeface="Century Gothic" pitchFamily="34" charset="0"/>
            </a:endParaRP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13"/>
          <p:cNvPicPr>
            <a:picLocks noChangeAspect="1" noChangeArrowheads="1"/>
          </p:cNvPicPr>
          <p:nvPr/>
        </p:nvPicPr>
        <p:blipFill>
          <a:blip r:embed="rId3" cstate="print"/>
          <a:srcRect t="19452" b="33157"/>
          <a:stretch>
            <a:fillRect/>
          </a:stretch>
        </p:blipFill>
        <p:spPr bwMode="auto">
          <a:xfrm>
            <a:off x="0" y="188640"/>
            <a:ext cx="5057775" cy="1512168"/>
          </a:xfrm>
          <a:prstGeom prst="rect">
            <a:avLst/>
          </a:prstGeom>
          <a:noFill/>
          <a:ln w="9525">
            <a:noFill/>
            <a:miter lim="800000"/>
            <a:headEnd/>
            <a:tailEnd/>
          </a:ln>
        </p:spPr>
      </p:pic>
      <p:sp>
        <p:nvSpPr>
          <p:cNvPr id="21" name="20 CuadroTexto"/>
          <p:cNvSpPr txBox="1"/>
          <p:nvPr/>
        </p:nvSpPr>
        <p:spPr>
          <a:xfrm>
            <a:off x="899592" y="3284984"/>
            <a:ext cx="1936749" cy="584775"/>
          </a:xfrm>
          <a:prstGeom prst="rect">
            <a:avLst/>
          </a:prstGeom>
          <a:noFill/>
        </p:spPr>
        <p:txBody>
          <a:bodyPr wrap="none" rtlCol="0">
            <a:spAutoFit/>
          </a:bodyPr>
          <a:lstStyle/>
          <a:p>
            <a:r>
              <a:rPr lang="es-ES" sz="3200" b="1" i="1" dirty="0" smtClean="0">
                <a:solidFill>
                  <a:srgbClr val="FF9933"/>
                </a:solidFill>
                <a:latin typeface="Cooper Std Black" pitchFamily="18" charset="0"/>
              </a:rPr>
              <a:t>¿Qué aportan?</a:t>
            </a:r>
            <a:endParaRPr lang="es-ES" sz="3200" b="1" i="1" dirty="0">
              <a:solidFill>
                <a:srgbClr val="FF9933"/>
              </a:solidFill>
              <a:latin typeface="Cooper Std Black" pitchFamily="18" charset="0"/>
            </a:endParaRPr>
          </a:p>
        </p:txBody>
      </p:sp>
      <p:sp>
        <p:nvSpPr>
          <p:cNvPr id="22" name="7 CuadroTexto"/>
          <p:cNvSpPr txBox="1">
            <a:spLocks noChangeArrowheads="1"/>
          </p:cNvSpPr>
          <p:nvPr/>
        </p:nvSpPr>
        <p:spPr bwMode="auto">
          <a:xfrm>
            <a:off x="3733800" y="1674835"/>
            <a:ext cx="5168900" cy="584775"/>
          </a:xfrm>
          <a:prstGeom prst="rect">
            <a:avLst/>
          </a:prstGeom>
          <a:noFill/>
          <a:ln w="9525">
            <a:noFill/>
            <a:miter lim="800000"/>
            <a:headEnd/>
            <a:tailEnd/>
          </a:ln>
        </p:spPr>
        <p:txBody>
          <a:bodyPr>
            <a:spAutoFit/>
          </a:bodyPr>
          <a:lstStyle/>
          <a:p>
            <a:r>
              <a:rPr lang="es-ES" sz="1600" dirty="0">
                <a:latin typeface="Century Gothic" pitchFamily="34" charset="0"/>
              </a:rPr>
              <a:t>Facilitan la </a:t>
            </a:r>
            <a:r>
              <a:rPr lang="es-ES" sz="1600" b="1" dirty="0">
                <a:latin typeface="Century Gothic" pitchFamily="34" charset="0"/>
              </a:rPr>
              <a:t>integración</a:t>
            </a:r>
            <a:r>
              <a:rPr lang="es-ES" sz="1600" dirty="0">
                <a:latin typeface="Century Gothic" pitchFamily="34" charset="0"/>
              </a:rPr>
              <a:t> de la evaluación en la actividad diaria.</a:t>
            </a:r>
          </a:p>
        </p:txBody>
      </p:sp>
      <p:sp>
        <p:nvSpPr>
          <p:cNvPr id="23" name="8 CuadroTexto"/>
          <p:cNvSpPr txBox="1">
            <a:spLocks noChangeArrowheads="1"/>
          </p:cNvSpPr>
          <p:nvPr/>
        </p:nvSpPr>
        <p:spPr bwMode="auto">
          <a:xfrm>
            <a:off x="3733800" y="2582885"/>
            <a:ext cx="5099050" cy="584775"/>
          </a:xfrm>
          <a:prstGeom prst="rect">
            <a:avLst/>
          </a:prstGeom>
          <a:noFill/>
          <a:ln w="9525">
            <a:noFill/>
            <a:miter lim="800000"/>
            <a:headEnd/>
            <a:tailEnd/>
          </a:ln>
        </p:spPr>
        <p:txBody>
          <a:bodyPr>
            <a:spAutoFit/>
          </a:bodyPr>
          <a:lstStyle/>
          <a:p>
            <a:r>
              <a:rPr lang="es-ES" sz="1600" dirty="0">
                <a:latin typeface="Century Gothic" pitchFamily="34" charset="0"/>
              </a:rPr>
              <a:t>Posibilita n la </a:t>
            </a:r>
            <a:r>
              <a:rPr lang="es-ES" sz="1600" b="1" dirty="0">
                <a:latin typeface="Century Gothic" pitchFamily="34" charset="0"/>
              </a:rPr>
              <a:t>regulación </a:t>
            </a:r>
            <a:r>
              <a:rPr lang="es-ES" sz="1600" dirty="0">
                <a:latin typeface="Century Gothic" pitchFamily="34" charset="0"/>
              </a:rPr>
              <a:t>del proceso de enseñanza/aprendizaje </a:t>
            </a:r>
            <a:r>
              <a:rPr lang="es-ES" sz="1600" b="1" dirty="0">
                <a:latin typeface="Century Gothic" pitchFamily="34" charset="0"/>
              </a:rPr>
              <a:t>continuo</a:t>
            </a:r>
            <a:r>
              <a:rPr lang="es-ES" sz="1600" dirty="0">
                <a:latin typeface="Century Gothic" pitchFamily="34" charset="0"/>
              </a:rPr>
              <a:t>.</a:t>
            </a:r>
          </a:p>
        </p:txBody>
      </p:sp>
      <p:sp>
        <p:nvSpPr>
          <p:cNvPr id="24" name="9 CuadroTexto"/>
          <p:cNvSpPr txBox="1">
            <a:spLocks noChangeArrowheads="1"/>
          </p:cNvSpPr>
          <p:nvPr/>
        </p:nvSpPr>
        <p:spPr bwMode="auto">
          <a:xfrm>
            <a:off x="3803650" y="3286124"/>
            <a:ext cx="5029200" cy="584775"/>
          </a:xfrm>
          <a:prstGeom prst="rect">
            <a:avLst/>
          </a:prstGeom>
          <a:noFill/>
          <a:ln w="9525">
            <a:noFill/>
            <a:miter lim="800000"/>
            <a:headEnd/>
            <a:tailEnd/>
          </a:ln>
        </p:spPr>
        <p:txBody>
          <a:bodyPr>
            <a:spAutoFit/>
          </a:bodyPr>
          <a:lstStyle/>
          <a:p>
            <a:r>
              <a:rPr lang="es-ES" sz="1600" dirty="0">
                <a:latin typeface="Century Gothic" pitchFamily="34" charset="0"/>
              </a:rPr>
              <a:t>Dan </a:t>
            </a:r>
            <a:r>
              <a:rPr lang="es-ES" sz="1600" b="1" dirty="0">
                <a:latin typeface="Century Gothic" pitchFamily="34" charset="0"/>
              </a:rPr>
              <a:t>accesibilidad </a:t>
            </a:r>
            <a:r>
              <a:rPr lang="es-ES" sz="1600" dirty="0">
                <a:latin typeface="Century Gothic" pitchFamily="34" charset="0"/>
              </a:rPr>
              <a:t>a los trabajos del </a:t>
            </a:r>
            <a:r>
              <a:rPr lang="es-ES" sz="1600" dirty="0" smtClean="0">
                <a:latin typeface="Century Gothic" pitchFamily="34" charset="0"/>
              </a:rPr>
              <a:t>alumnado inmediato.</a:t>
            </a:r>
            <a:endParaRPr lang="es-ES" sz="1600" dirty="0">
              <a:latin typeface="Century Gothic" pitchFamily="34" charset="0"/>
            </a:endParaRPr>
          </a:p>
        </p:txBody>
      </p:sp>
      <p:sp>
        <p:nvSpPr>
          <p:cNvPr id="25" name="10 CuadroTexto"/>
          <p:cNvSpPr txBox="1">
            <a:spLocks noChangeArrowheads="1"/>
          </p:cNvSpPr>
          <p:nvPr/>
        </p:nvSpPr>
        <p:spPr bwMode="auto">
          <a:xfrm>
            <a:off x="3873500" y="4141786"/>
            <a:ext cx="5099050" cy="338554"/>
          </a:xfrm>
          <a:prstGeom prst="rect">
            <a:avLst/>
          </a:prstGeom>
          <a:noFill/>
          <a:ln w="9525">
            <a:noFill/>
            <a:miter lim="800000"/>
            <a:headEnd/>
            <a:tailEnd/>
          </a:ln>
        </p:spPr>
        <p:txBody>
          <a:bodyPr>
            <a:spAutoFit/>
          </a:bodyPr>
          <a:lstStyle/>
          <a:p>
            <a:r>
              <a:rPr lang="es-ES" sz="1600" b="1" dirty="0">
                <a:latin typeface="Century Gothic" pitchFamily="34" charset="0"/>
              </a:rPr>
              <a:t>Simplificación </a:t>
            </a:r>
            <a:r>
              <a:rPr lang="es-ES" sz="1600" dirty="0">
                <a:latin typeface="Century Gothic" pitchFamily="34" charset="0"/>
              </a:rPr>
              <a:t>el proceso de la </a:t>
            </a:r>
            <a:r>
              <a:rPr lang="es-ES" sz="1600" dirty="0" err="1">
                <a:latin typeface="Century Gothic" pitchFamily="34" charset="0"/>
              </a:rPr>
              <a:t>coevaluación</a:t>
            </a:r>
            <a:r>
              <a:rPr lang="es-ES" sz="1600" dirty="0">
                <a:latin typeface="Century Gothic" pitchFamily="34" charset="0"/>
              </a:rPr>
              <a:t>.</a:t>
            </a:r>
          </a:p>
        </p:txBody>
      </p:sp>
      <p:sp>
        <p:nvSpPr>
          <p:cNvPr id="26" name="25 Acorde"/>
          <p:cNvSpPr/>
          <p:nvPr/>
        </p:nvSpPr>
        <p:spPr bwMode="auto">
          <a:xfrm>
            <a:off x="3454400" y="1744685"/>
            <a:ext cx="488950" cy="488950"/>
          </a:xfrm>
          <a:prstGeom prst="chord">
            <a:avLst>
              <a:gd name="adj1" fmla="val 5418999"/>
              <a:gd name="adj2" fmla="val 16200000"/>
            </a:avLst>
          </a:prstGeom>
          <a:solidFill>
            <a:srgbClr val="FFC000"/>
          </a:solidFill>
          <a:ln w="9525" cap="flat" cmpd="sng" algn="ctr">
            <a:noFill/>
            <a:prstDash val="solid"/>
            <a:round/>
            <a:headEnd type="none" w="med" len="med"/>
            <a:tailEnd type="none" w="med" len="med"/>
          </a:ln>
          <a:effectLst/>
        </p:spPr>
        <p:txBody>
          <a:bodyPr/>
          <a:lstStyle/>
          <a:p>
            <a:pPr>
              <a:buFont typeface="Arial" pitchFamily="34" charset="0"/>
              <a:buNone/>
              <a:defRPr/>
            </a:pPr>
            <a:endParaRPr lang="es-ES" sz="1600">
              <a:latin typeface="Century Gothic" pitchFamily="34" charset="0"/>
            </a:endParaRPr>
          </a:p>
        </p:txBody>
      </p:sp>
      <p:sp>
        <p:nvSpPr>
          <p:cNvPr id="27" name="26 Acorde"/>
          <p:cNvSpPr/>
          <p:nvPr/>
        </p:nvSpPr>
        <p:spPr bwMode="auto">
          <a:xfrm>
            <a:off x="3454400" y="2652735"/>
            <a:ext cx="488950" cy="488950"/>
          </a:xfrm>
          <a:prstGeom prst="chord">
            <a:avLst>
              <a:gd name="adj1" fmla="val 5418999"/>
              <a:gd name="adj2" fmla="val 16200000"/>
            </a:avLst>
          </a:prstGeom>
          <a:solidFill>
            <a:srgbClr val="92D050"/>
          </a:solidFill>
          <a:ln w="9525" cap="flat" cmpd="sng" algn="ctr">
            <a:noFill/>
            <a:prstDash val="solid"/>
            <a:round/>
            <a:headEnd type="none" w="med" len="med"/>
            <a:tailEnd type="none" w="med" len="med"/>
          </a:ln>
          <a:effectLst/>
        </p:spPr>
        <p:txBody>
          <a:bodyPr/>
          <a:lstStyle/>
          <a:p>
            <a:pPr>
              <a:buFont typeface="Arial" pitchFamily="34" charset="0"/>
              <a:buNone/>
              <a:defRPr/>
            </a:pPr>
            <a:endParaRPr lang="es-ES" sz="1600">
              <a:latin typeface="Century Gothic" pitchFamily="34" charset="0"/>
            </a:endParaRPr>
          </a:p>
        </p:txBody>
      </p:sp>
      <p:sp>
        <p:nvSpPr>
          <p:cNvPr id="28" name="27 Acorde"/>
          <p:cNvSpPr/>
          <p:nvPr/>
        </p:nvSpPr>
        <p:spPr bwMode="auto">
          <a:xfrm>
            <a:off x="3454400" y="3373436"/>
            <a:ext cx="488950" cy="488950"/>
          </a:xfrm>
          <a:prstGeom prst="chord">
            <a:avLst>
              <a:gd name="adj1" fmla="val 5418999"/>
              <a:gd name="adj2" fmla="val 16200000"/>
            </a:avLst>
          </a:prstGeom>
          <a:solidFill>
            <a:srgbClr val="FF0000"/>
          </a:solidFill>
          <a:ln w="9525" cap="flat" cmpd="sng" algn="ctr">
            <a:noFill/>
            <a:prstDash val="solid"/>
            <a:round/>
            <a:headEnd type="none" w="med" len="med"/>
            <a:tailEnd type="none" w="med" len="med"/>
          </a:ln>
          <a:effectLst/>
        </p:spPr>
        <p:txBody>
          <a:bodyPr/>
          <a:lstStyle/>
          <a:p>
            <a:pPr>
              <a:buFont typeface="Arial" pitchFamily="34" charset="0"/>
              <a:buNone/>
              <a:defRPr/>
            </a:pPr>
            <a:endParaRPr lang="es-ES" sz="1600">
              <a:latin typeface="Century Gothic" pitchFamily="34" charset="0"/>
            </a:endParaRPr>
          </a:p>
        </p:txBody>
      </p:sp>
      <p:sp>
        <p:nvSpPr>
          <p:cNvPr id="29" name="28 Acorde"/>
          <p:cNvSpPr/>
          <p:nvPr/>
        </p:nvSpPr>
        <p:spPr bwMode="auto">
          <a:xfrm>
            <a:off x="3454400" y="4211636"/>
            <a:ext cx="488950" cy="488950"/>
          </a:xfrm>
          <a:prstGeom prst="chord">
            <a:avLst>
              <a:gd name="adj1" fmla="val 5418999"/>
              <a:gd name="adj2" fmla="val 16200000"/>
            </a:avLst>
          </a:prstGeom>
          <a:solidFill>
            <a:schemeClr val="tx2">
              <a:lumMod val="40000"/>
              <a:lumOff val="60000"/>
            </a:schemeClr>
          </a:solidFill>
          <a:ln w="9525" cap="flat" cmpd="sng" algn="ctr">
            <a:noFill/>
            <a:prstDash val="solid"/>
            <a:round/>
            <a:headEnd type="none" w="med" len="med"/>
            <a:tailEnd type="none" w="med" len="med"/>
          </a:ln>
          <a:effectLst/>
        </p:spPr>
        <p:txBody>
          <a:bodyPr/>
          <a:lstStyle/>
          <a:p>
            <a:pPr>
              <a:buFont typeface="Arial" pitchFamily="34" charset="0"/>
              <a:buNone/>
              <a:defRPr/>
            </a:pPr>
            <a:endParaRPr lang="es-ES" sz="1600">
              <a:latin typeface="Century Gothic" pitchFamily="34" charset="0"/>
            </a:endParaRPr>
          </a:p>
        </p:txBody>
      </p:sp>
      <p:sp>
        <p:nvSpPr>
          <p:cNvPr id="33" name="10 CuadroTexto"/>
          <p:cNvSpPr txBox="1">
            <a:spLocks noChangeArrowheads="1"/>
          </p:cNvSpPr>
          <p:nvPr/>
        </p:nvSpPr>
        <p:spPr bwMode="auto">
          <a:xfrm>
            <a:off x="3873500" y="4970461"/>
            <a:ext cx="5099050" cy="584775"/>
          </a:xfrm>
          <a:prstGeom prst="rect">
            <a:avLst/>
          </a:prstGeom>
          <a:noFill/>
          <a:ln w="9525">
            <a:noFill/>
            <a:miter lim="800000"/>
            <a:headEnd/>
            <a:tailEnd/>
          </a:ln>
        </p:spPr>
        <p:txBody>
          <a:bodyPr>
            <a:spAutoFit/>
          </a:bodyPr>
          <a:lstStyle/>
          <a:p>
            <a:r>
              <a:rPr lang="es-ES" sz="1600" dirty="0">
                <a:latin typeface="Century Gothic" pitchFamily="34" charset="0"/>
              </a:rPr>
              <a:t>Ofrecen </a:t>
            </a:r>
            <a:r>
              <a:rPr lang="es-ES" sz="1600" b="1" dirty="0">
                <a:latin typeface="Century Gothic" pitchFamily="34" charset="0"/>
              </a:rPr>
              <a:t>diversidad de opciones </a:t>
            </a:r>
            <a:r>
              <a:rPr lang="es-ES" sz="1600" dirty="0">
                <a:latin typeface="Century Gothic" pitchFamily="34" charset="0"/>
              </a:rPr>
              <a:t>y herramientas de evaluación.</a:t>
            </a:r>
          </a:p>
        </p:txBody>
      </p:sp>
      <p:sp>
        <p:nvSpPr>
          <p:cNvPr id="34" name="33 Acorde"/>
          <p:cNvSpPr/>
          <p:nvPr/>
        </p:nvSpPr>
        <p:spPr bwMode="auto">
          <a:xfrm>
            <a:off x="3454400" y="5057774"/>
            <a:ext cx="488950" cy="488950"/>
          </a:xfrm>
          <a:prstGeom prst="chord">
            <a:avLst>
              <a:gd name="adj1" fmla="val 5418999"/>
              <a:gd name="adj2" fmla="val 16200000"/>
            </a:avLst>
          </a:prstGeom>
          <a:solidFill>
            <a:schemeClr val="accent4">
              <a:lumMod val="40000"/>
              <a:lumOff val="60000"/>
            </a:schemeClr>
          </a:solidFill>
          <a:ln w="9525" cap="flat" cmpd="sng" algn="ctr">
            <a:noFill/>
            <a:prstDash val="solid"/>
            <a:round/>
            <a:headEnd type="none" w="med" len="med"/>
            <a:tailEnd type="none" w="med" len="med"/>
          </a:ln>
          <a:effectLst/>
        </p:spPr>
        <p:txBody>
          <a:bodyPr/>
          <a:lstStyle/>
          <a:p>
            <a:pPr>
              <a:buFont typeface="Arial" pitchFamily="34" charset="0"/>
              <a:buNone/>
              <a:defRPr/>
            </a:pPr>
            <a:endParaRPr lang="es-ES" sz="1600">
              <a:latin typeface="Century Gothic" pitchFamily="34" charset="0"/>
            </a:endParaRPr>
          </a:p>
        </p:txBody>
      </p:sp>
      <p:sp>
        <p:nvSpPr>
          <p:cNvPr id="35" name="10 CuadroTexto"/>
          <p:cNvSpPr txBox="1">
            <a:spLocks noChangeArrowheads="1"/>
          </p:cNvSpPr>
          <p:nvPr/>
        </p:nvSpPr>
        <p:spPr bwMode="auto">
          <a:xfrm>
            <a:off x="3873500" y="5678486"/>
            <a:ext cx="5099050" cy="584775"/>
          </a:xfrm>
          <a:prstGeom prst="rect">
            <a:avLst/>
          </a:prstGeom>
          <a:noFill/>
          <a:ln w="9525">
            <a:noFill/>
            <a:miter lim="800000"/>
            <a:headEnd/>
            <a:tailEnd/>
          </a:ln>
        </p:spPr>
        <p:txBody>
          <a:bodyPr>
            <a:spAutoFit/>
          </a:bodyPr>
          <a:lstStyle/>
          <a:p>
            <a:r>
              <a:rPr lang="es-ES" sz="1600" dirty="0">
                <a:latin typeface="Century Gothic" pitchFamily="34" charset="0"/>
              </a:rPr>
              <a:t>Crear  </a:t>
            </a:r>
            <a:r>
              <a:rPr lang="es-ES" sz="1600" b="1" dirty="0" err="1">
                <a:latin typeface="Century Gothic" pitchFamily="34" charset="0"/>
              </a:rPr>
              <a:t>micromundos</a:t>
            </a:r>
            <a:r>
              <a:rPr lang="es-ES" sz="1600" b="1" dirty="0">
                <a:latin typeface="Century Gothic" pitchFamily="34" charset="0"/>
              </a:rPr>
              <a:t> de interacción </a:t>
            </a:r>
            <a:r>
              <a:rPr lang="es-ES" sz="1600" dirty="0">
                <a:latin typeface="Century Gothic" pitchFamily="34" charset="0"/>
              </a:rPr>
              <a:t>para aplicar </a:t>
            </a:r>
            <a:r>
              <a:rPr lang="es-ES" sz="1600" dirty="0" smtClean="0">
                <a:latin typeface="Century Gothic" pitchFamily="34" charset="0"/>
              </a:rPr>
              <a:t>aprendizajes</a:t>
            </a:r>
            <a:endParaRPr lang="es-ES" sz="1600" dirty="0">
              <a:latin typeface="Century Gothic" pitchFamily="34" charset="0"/>
            </a:endParaRPr>
          </a:p>
        </p:txBody>
      </p:sp>
      <p:sp>
        <p:nvSpPr>
          <p:cNvPr id="36" name="35 Acorde"/>
          <p:cNvSpPr/>
          <p:nvPr/>
        </p:nvSpPr>
        <p:spPr bwMode="auto">
          <a:xfrm>
            <a:off x="3454400" y="5826124"/>
            <a:ext cx="488950" cy="488950"/>
          </a:xfrm>
          <a:prstGeom prst="chord">
            <a:avLst>
              <a:gd name="adj1" fmla="val 5418999"/>
              <a:gd name="adj2" fmla="val 16200000"/>
            </a:avLst>
          </a:prstGeom>
          <a:solidFill>
            <a:schemeClr val="accent2">
              <a:lumMod val="75000"/>
            </a:schemeClr>
          </a:solidFill>
          <a:ln w="9525" cap="flat" cmpd="sng" algn="ctr">
            <a:noFill/>
            <a:prstDash val="solid"/>
            <a:round/>
            <a:headEnd type="none" w="med" len="med"/>
            <a:tailEnd type="none" w="med" len="med"/>
          </a:ln>
          <a:effectLst/>
        </p:spPr>
        <p:txBody>
          <a:bodyPr/>
          <a:lstStyle/>
          <a:p>
            <a:pPr>
              <a:buFont typeface="Arial" pitchFamily="34" charset="0"/>
              <a:buNone/>
              <a:defRPr/>
            </a:pPr>
            <a:endParaRPr lang="es-ES" sz="1600">
              <a:latin typeface="Century Gothic" pitchFamily="34" charset="0"/>
            </a:endParaRPr>
          </a:p>
        </p:txBody>
      </p:sp>
      <p:sp>
        <p:nvSpPr>
          <p:cNvPr id="37" name="34 Rectángulo"/>
          <p:cNvSpPr>
            <a:spLocks noChangeArrowheads="1"/>
          </p:cNvSpPr>
          <p:nvPr/>
        </p:nvSpPr>
        <p:spPr bwMode="auto">
          <a:xfrm>
            <a:off x="-180528" y="3933056"/>
            <a:ext cx="3314700" cy="1676400"/>
          </a:xfrm>
          <a:prstGeom prst="rect">
            <a:avLst/>
          </a:prstGeom>
          <a:solidFill>
            <a:schemeClr val="bg1">
              <a:alpha val="56862"/>
            </a:schemeClr>
          </a:solidFill>
          <a:ln w="9525" algn="ctr">
            <a:noFill/>
            <a:round/>
            <a:headEnd/>
            <a:tailEnd/>
          </a:ln>
        </p:spPr>
        <p:txBody>
          <a:bodyPr/>
          <a:lstStyle/>
          <a:p>
            <a:pPr eaLnBrk="0" hangingPunct="0">
              <a:buFont typeface="Arial" charset="0"/>
              <a:buNone/>
            </a:pPr>
            <a:endParaRPr lang="es-ES" sz="1400"/>
          </a:p>
        </p:txBody>
      </p:sp>
      <p:sp>
        <p:nvSpPr>
          <p:cNvPr id="39" name="38 Rectángulo"/>
          <p:cNvSpPr/>
          <p:nvPr/>
        </p:nvSpPr>
        <p:spPr>
          <a:xfrm>
            <a:off x="5148064" y="260648"/>
            <a:ext cx="2736304" cy="1200329"/>
          </a:xfrm>
          <a:prstGeom prst="rect">
            <a:avLst/>
          </a:prstGeom>
        </p:spPr>
        <p:txBody>
          <a:bodyPr wrap="square">
            <a:spAutoFit/>
          </a:bodyPr>
          <a:lstStyle/>
          <a:p>
            <a:r>
              <a:rPr lang="es-ES" dirty="0" smtClean="0">
                <a:solidFill>
                  <a:srgbClr val="D2A000"/>
                </a:solidFill>
                <a:latin typeface="Century Gothic" pitchFamily="34" charset="0"/>
              </a:rPr>
              <a:t>ORGANIZACIÓN  TECNOLÓGICA Y DIDÁCTICA DE  CENTRO Y AULA</a:t>
            </a:r>
            <a:endParaRPr lang="es-ES" dirty="0">
              <a:solidFill>
                <a:srgbClr val="D2A000"/>
              </a:solidFill>
              <a:latin typeface="Century Gothic" pitchFamily="34" charset="0"/>
            </a:endParaRPr>
          </a:p>
        </p:txBody>
      </p:sp>
      <p:sp>
        <p:nvSpPr>
          <p:cNvPr id="40" name="39 Rectángulo"/>
          <p:cNvSpPr/>
          <p:nvPr/>
        </p:nvSpPr>
        <p:spPr>
          <a:xfrm>
            <a:off x="179512" y="1772816"/>
            <a:ext cx="2088232" cy="923330"/>
          </a:xfrm>
          <a:prstGeom prst="rect">
            <a:avLst/>
          </a:prstGeom>
        </p:spPr>
        <p:txBody>
          <a:bodyPr wrap="square">
            <a:spAutoFit/>
          </a:bodyPr>
          <a:lstStyle/>
          <a:p>
            <a:r>
              <a:rPr lang="es-ES" dirty="0" smtClean="0">
                <a:solidFill>
                  <a:srgbClr val="D2A000"/>
                </a:solidFill>
                <a:latin typeface="Century Gothic" pitchFamily="34" charset="0"/>
              </a:rPr>
              <a:t>Organización de la evaluación con TIC</a:t>
            </a:r>
            <a:endParaRPr lang="es-ES" dirty="0"/>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13"/>
          <p:cNvPicPr>
            <a:picLocks noChangeAspect="1" noChangeArrowheads="1"/>
          </p:cNvPicPr>
          <p:nvPr/>
        </p:nvPicPr>
        <p:blipFill>
          <a:blip r:embed="rId3" cstate="print"/>
          <a:srcRect t="19452" b="33157"/>
          <a:stretch>
            <a:fillRect/>
          </a:stretch>
        </p:blipFill>
        <p:spPr bwMode="auto">
          <a:xfrm>
            <a:off x="0" y="188640"/>
            <a:ext cx="5057775" cy="1512168"/>
          </a:xfrm>
          <a:prstGeom prst="rect">
            <a:avLst/>
          </a:prstGeom>
          <a:noFill/>
          <a:ln w="9525">
            <a:noFill/>
            <a:miter lim="800000"/>
            <a:headEnd/>
            <a:tailEnd/>
          </a:ln>
        </p:spPr>
      </p:pic>
      <p:sp>
        <p:nvSpPr>
          <p:cNvPr id="37" name="34 Rectángulo"/>
          <p:cNvSpPr>
            <a:spLocks noChangeArrowheads="1"/>
          </p:cNvSpPr>
          <p:nvPr/>
        </p:nvSpPr>
        <p:spPr bwMode="auto">
          <a:xfrm>
            <a:off x="0" y="2852936"/>
            <a:ext cx="3314700" cy="1676400"/>
          </a:xfrm>
          <a:prstGeom prst="rect">
            <a:avLst/>
          </a:prstGeom>
          <a:solidFill>
            <a:schemeClr val="bg1">
              <a:alpha val="56862"/>
            </a:schemeClr>
          </a:solidFill>
          <a:ln w="9525" algn="ctr">
            <a:noFill/>
            <a:round/>
            <a:headEnd/>
            <a:tailEnd/>
          </a:ln>
        </p:spPr>
        <p:txBody>
          <a:bodyPr/>
          <a:lstStyle/>
          <a:p>
            <a:pPr eaLnBrk="0" hangingPunct="0">
              <a:buFont typeface="Arial" charset="0"/>
              <a:buNone/>
            </a:pPr>
            <a:endParaRPr lang="es-ES" sz="1400"/>
          </a:p>
        </p:txBody>
      </p:sp>
      <p:sp>
        <p:nvSpPr>
          <p:cNvPr id="19" name="18 CuadroTexto"/>
          <p:cNvSpPr txBox="1"/>
          <p:nvPr/>
        </p:nvSpPr>
        <p:spPr>
          <a:xfrm>
            <a:off x="2555777" y="5573713"/>
            <a:ext cx="3224213" cy="368300"/>
          </a:xfrm>
          <a:prstGeom prst="rect">
            <a:avLst/>
          </a:prstGeom>
          <a:noFill/>
        </p:spPr>
        <p:txBody>
          <a:bodyPr wrap="none">
            <a:spAutoFit/>
          </a:bodyPr>
          <a:lstStyle/>
          <a:p>
            <a:pPr>
              <a:defRPr/>
            </a:pPr>
            <a:r>
              <a:rPr lang="es-ES" b="1" dirty="0">
                <a:solidFill>
                  <a:schemeClr val="bg1">
                    <a:lumMod val="50000"/>
                  </a:schemeClr>
                </a:solidFill>
                <a:latin typeface="Century Gothic" pitchFamily="34" charset="0"/>
              </a:rPr>
              <a:t>Evaluación en entornos TIC</a:t>
            </a:r>
          </a:p>
        </p:txBody>
      </p:sp>
      <p:grpSp>
        <p:nvGrpSpPr>
          <p:cNvPr id="20" name="44 Grupo"/>
          <p:cNvGrpSpPr>
            <a:grpSpLocks/>
          </p:cNvGrpSpPr>
          <p:nvPr/>
        </p:nvGrpSpPr>
        <p:grpSpPr bwMode="auto">
          <a:xfrm>
            <a:off x="2555777" y="2800350"/>
            <a:ext cx="3540125" cy="608013"/>
            <a:chOff x="3244850" y="2241550"/>
            <a:chExt cx="3540403" cy="606877"/>
          </a:xfrm>
        </p:grpSpPr>
        <p:sp>
          <p:nvSpPr>
            <p:cNvPr id="38" name="9 CuadroTexto"/>
            <p:cNvSpPr txBox="1">
              <a:spLocks noChangeArrowheads="1"/>
            </p:cNvSpPr>
            <p:nvPr/>
          </p:nvSpPr>
          <p:spPr bwMode="auto">
            <a:xfrm>
              <a:off x="3244850" y="2241550"/>
              <a:ext cx="3540403" cy="368874"/>
            </a:xfrm>
            <a:prstGeom prst="rect">
              <a:avLst/>
            </a:prstGeom>
            <a:noFill/>
            <a:ln w="9525">
              <a:noFill/>
              <a:miter lim="800000"/>
              <a:headEnd/>
              <a:tailEnd/>
            </a:ln>
          </p:spPr>
          <p:txBody>
            <a:bodyPr wrap="none">
              <a:spAutoFit/>
            </a:bodyPr>
            <a:lstStyle/>
            <a:p>
              <a:r>
                <a:rPr lang="es-ES" b="1">
                  <a:solidFill>
                    <a:srgbClr val="D29114"/>
                  </a:solidFill>
                  <a:latin typeface="Century Gothic" pitchFamily="34" charset="0"/>
                </a:rPr>
                <a:t>Evaluación  basada en las TIC</a:t>
              </a:r>
            </a:p>
          </p:txBody>
        </p:sp>
        <p:sp>
          <p:nvSpPr>
            <p:cNvPr id="39" name="12 CuadroTexto"/>
            <p:cNvSpPr txBox="1">
              <a:spLocks noChangeArrowheads="1"/>
            </p:cNvSpPr>
            <p:nvPr/>
          </p:nvSpPr>
          <p:spPr bwMode="auto">
            <a:xfrm>
              <a:off x="3244850" y="2541032"/>
              <a:ext cx="2695465" cy="307395"/>
            </a:xfrm>
            <a:prstGeom prst="rect">
              <a:avLst/>
            </a:prstGeom>
            <a:noFill/>
            <a:ln w="9525">
              <a:noFill/>
              <a:miter lim="800000"/>
              <a:headEnd/>
              <a:tailEnd/>
            </a:ln>
          </p:spPr>
          <p:txBody>
            <a:bodyPr wrap="none">
              <a:spAutoFit/>
            </a:bodyPr>
            <a:lstStyle/>
            <a:p>
              <a:r>
                <a:rPr lang="es-ES" sz="1400" i="1">
                  <a:latin typeface="Century Gothic" pitchFamily="34" charset="0"/>
                </a:rPr>
                <a:t>Computer Based Assessment</a:t>
              </a:r>
            </a:p>
          </p:txBody>
        </p:sp>
      </p:grpSp>
      <p:grpSp>
        <p:nvGrpSpPr>
          <p:cNvPr id="40" name="45 Grupo"/>
          <p:cNvGrpSpPr>
            <a:grpSpLocks/>
          </p:cNvGrpSpPr>
          <p:nvPr/>
        </p:nvGrpSpPr>
        <p:grpSpPr bwMode="auto">
          <a:xfrm>
            <a:off x="2555777" y="1963738"/>
            <a:ext cx="2835275" cy="557212"/>
            <a:chOff x="3302640" y="3198059"/>
            <a:chExt cx="2836685" cy="557645"/>
          </a:xfrm>
        </p:grpSpPr>
        <p:sp>
          <p:nvSpPr>
            <p:cNvPr id="41" name="10 CuadroTexto"/>
            <p:cNvSpPr txBox="1">
              <a:spLocks noChangeArrowheads="1"/>
            </p:cNvSpPr>
            <p:nvPr/>
          </p:nvSpPr>
          <p:spPr bwMode="auto">
            <a:xfrm>
              <a:off x="3302640" y="3198059"/>
              <a:ext cx="2313454" cy="369332"/>
            </a:xfrm>
            <a:prstGeom prst="rect">
              <a:avLst/>
            </a:prstGeom>
            <a:noFill/>
            <a:ln w="9525">
              <a:noFill/>
              <a:miter lim="800000"/>
              <a:headEnd/>
              <a:tailEnd/>
            </a:ln>
          </p:spPr>
          <p:txBody>
            <a:bodyPr wrap="none">
              <a:spAutoFit/>
            </a:bodyPr>
            <a:lstStyle/>
            <a:p>
              <a:r>
                <a:rPr lang="es-ES" b="1">
                  <a:solidFill>
                    <a:srgbClr val="92D050"/>
                  </a:solidFill>
                  <a:latin typeface="Century Gothic" pitchFamily="34" charset="0"/>
                </a:rPr>
                <a:t>Evaluación con TIC</a:t>
              </a:r>
            </a:p>
          </p:txBody>
        </p:sp>
        <p:sp>
          <p:nvSpPr>
            <p:cNvPr id="42" name="13 CuadroTexto"/>
            <p:cNvSpPr txBox="1">
              <a:spLocks noChangeArrowheads="1"/>
            </p:cNvSpPr>
            <p:nvPr/>
          </p:nvSpPr>
          <p:spPr bwMode="auto">
            <a:xfrm>
              <a:off x="3302640" y="3447773"/>
              <a:ext cx="2836685" cy="307931"/>
            </a:xfrm>
            <a:prstGeom prst="rect">
              <a:avLst/>
            </a:prstGeom>
            <a:noFill/>
            <a:ln w="9525">
              <a:noFill/>
              <a:miter lim="800000"/>
              <a:headEnd/>
              <a:tailEnd/>
            </a:ln>
          </p:spPr>
          <p:txBody>
            <a:bodyPr wrap="none">
              <a:spAutoFit/>
            </a:bodyPr>
            <a:lstStyle/>
            <a:p>
              <a:r>
                <a:rPr lang="es-ES" sz="1400" i="1">
                  <a:latin typeface="Century Gothic" pitchFamily="34" charset="0"/>
                </a:rPr>
                <a:t>Computer Assisted Assessment</a:t>
              </a:r>
            </a:p>
          </p:txBody>
        </p:sp>
      </p:grpSp>
      <p:grpSp>
        <p:nvGrpSpPr>
          <p:cNvPr id="43" name="46 Grupo"/>
          <p:cNvGrpSpPr>
            <a:grpSpLocks/>
          </p:cNvGrpSpPr>
          <p:nvPr/>
        </p:nvGrpSpPr>
        <p:grpSpPr bwMode="auto">
          <a:xfrm>
            <a:off x="2555777" y="3762375"/>
            <a:ext cx="3416300" cy="587375"/>
            <a:chOff x="3302640" y="4175959"/>
            <a:chExt cx="3416954" cy="587073"/>
          </a:xfrm>
        </p:grpSpPr>
        <p:sp>
          <p:nvSpPr>
            <p:cNvPr id="44" name="43 CuadroTexto"/>
            <p:cNvSpPr txBox="1"/>
            <p:nvPr/>
          </p:nvSpPr>
          <p:spPr>
            <a:xfrm>
              <a:off x="3302640" y="4175959"/>
              <a:ext cx="3416954" cy="369698"/>
            </a:xfrm>
            <a:prstGeom prst="rect">
              <a:avLst/>
            </a:prstGeom>
            <a:noFill/>
          </p:spPr>
          <p:txBody>
            <a:bodyPr wrap="none">
              <a:spAutoFit/>
            </a:bodyPr>
            <a:lstStyle/>
            <a:p>
              <a:pPr>
                <a:defRPr/>
              </a:pPr>
              <a:r>
                <a:rPr lang="es-ES" b="1" dirty="0">
                  <a:solidFill>
                    <a:schemeClr val="accent1">
                      <a:lumMod val="75000"/>
                    </a:schemeClr>
                  </a:solidFill>
                  <a:latin typeface="Century Gothic" pitchFamily="34" charset="0"/>
                </a:rPr>
                <a:t>Evaluación mediada con TIC</a:t>
              </a:r>
            </a:p>
          </p:txBody>
        </p:sp>
        <p:sp>
          <p:nvSpPr>
            <p:cNvPr id="45" name="16 Rectángulo"/>
            <p:cNvSpPr>
              <a:spLocks noChangeArrowheads="1"/>
            </p:cNvSpPr>
            <p:nvPr/>
          </p:nvSpPr>
          <p:spPr bwMode="auto">
            <a:xfrm>
              <a:off x="3302640" y="4455359"/>
              <a:ext cx="3035368" cy="307673"/>
            </a:xfrm>
            <a:prstGeom prst="rect">
              <a:avLst/>
            </a:prstGeom>
            <a:noFill/>
            <a:ln w="9525">
              <a:noFill/>
              <a:miter lim="800000"/>
              <a:headEnd/>
              <a:tailEnd/>
            </a:ln>
          </p:spPr>
          <p:txBody>
            <a:bodyPr wrap="none">
              <a:spAutoFit/>
            </a:bodyPr>
            <a:lstStyle/>
            <a:p>
              <a:r>
                <a:rPr lang="es-ES" sz="1400" i="1">
                  <a:latin typeface="Century Gothic" pitchFamily="34" charset="0"/>
                </a:rPr>
                <a:t>Computer-Mediated Assessment</a:t>
              </a:r>
            </a:p>
          </p:txBody>
        </p:sp>
      </p:grpSp>
      <p:grpSp>
        <p:nvGrpSpPr>
          <p:cNvPr id="46" name="47 Grupo"/>
          <p:cNvGrpSpPr>
            <a:grpSpLocks/>
          </p:cNvGrpSpPr>
          <p:nvPr/>
        </p:nvGrpSpPr>
        <p:grpSpPr bwMode="auto">
          <a:xfrm>
            <a:off x="2555776" y="4667250"/>
            <a:ext cx="2273380" cy="587375"/>
            <a:chOff x="3302640" y="5084009"/>
            <a:chExt cx="2273553" cy="587073"/>
          </a:xfrm>
        </p:grpSpPr>
        <p:sp>
          <p:nvSpPr>
            <p:cNvPr id="47" name="46 Rectángulo"/>
            <p:cNvSpPr/>
            <p:nvPr/>
          </p:nvSpPr>
          <p:spPr>
            <a:xfrm>
              <a:off x="3302641" y="5084009"/>
              <a:ext cx="2273552" cy="369142"/>
            </a:xfrm>
            <a:prstGeom prst="rect">
              <a:avLst/>
            </a:prstGeom>
          </p:spPr>
          <p:txBody>
            <a:bodyPr wrap="none">
              <a:spAutoFit/>
            </a:bodyPr>
            <a:lstStyle/>
            <a:p>
              <a:pPr>
                <a:defRPr/>
              </a:pPr>
              <a:r>
                <a:rPr lang="es-ES" altLang="zh-CN" b="1" dirty="0">
                  <a:solidFill>
                    <a:schemeClr val="accent2">
                      <a:lumMod val="75000"/>
                    </a:schemeClr>
                  </a:solidFill>
                  <a:latin typeface="Century Gothic" pitchFamily="34" charset="0"/>
                </a:rPr>
                <a:t>Evaluación </a:t>
              </a:r>
              <a:r>
                <a:rPr lang="es-ES" altLang="zh-CN" b="1" dirty="0" smtClean="0">
                  <a:solidFill>
                    <a:schemeClr val="accent2">
                      <a:lumMod val="75000"/>
                    </a:schemeClr>
                  </a:solidFill>
                  <a:latin typeface="Century Gothic" pitchFamily="34" charset="0"/>
                </a:rPr>
                <a:t>en  red</a:t>
              </a:r>
              <a:endParaRPr lang="es-ES" b="1" dirty="0">
                <a:solidFill>
                  <a:schemeClr val="accent2">
                    <a:lumMod val="75000"/>
                  </a:schemeClr>
                </a:solidFill>
                <a:latin typeface="Century Gothic" pitchFamily="34" charset="0"/>
              </a:endParaRPr>
            </a:p>
          </p:txBody>
        </p:sp>
        <p:sp>
          <p:nvSpPr>
            <p:cNvPr id="48" name="18 Rectángulo"/>
            <p:cNvSpPr>
              <a:spLocks noChangeArrowheads="1"/>
            </p:cNvSpPr>
            <p:nvPr/>
          </p:nvSpPr>
          <p:spPr bwMode="auto">
            <a:xfrm>
              <a:off x="3302640" y="5363409"/>
              <a:ext cx="1816984" cy="307673"/>
            </a:xfrm>
            <a:prstGeom prst="rect">
              <a:avLst/>
            </a:prstGeom>
            <a:noFill/>
            <a:ln w="9525">
              <a:noFill/>
              <a:miter lim="800000"/>
              <a:headEnd/>
              <a:tailEnd/>
            </a:ln>
          </p:spPr>
          <p:txBody>
            <a:bodyPr wrap="none">
              <a:spAutoFit/>
            </a:bodyPr>
            <a:lstStyle/>
            <a:p>
              <a:r>
                <a:rPr lang="es-ES" sz="1400" i="1">
                  <a:latin typeface="Century Gothic" pitchFamily="34" charset="0"/>
                </a:rPr>
                <a:t>On line assessment</a:t>
              </a:r>
            </a:p>
          </p:txBody>
        </p:sp>
      </p:grpSp>
      <p:grpSp>
        <p:nvGrpSpPr>
          <p:cNvPr id="49" name="27 Grupo"/>
          <p:cNvGrpSpPr>
            <a:grpSpLocks/>
          </p:cNvGrpSpPr>
          <p:nvPr/>
        </p:nvGrpSpPr>
        <p:grpSpPr bwMode="auto">
          <a:xfrm>
            <a:off x="6023002" y="3883027"/>
            <a:ext cx="2906716" cy="515580"/>
            <a:chOff x="6527800" y="4128111"/>
            <a:chExt cx="2406650" cy="514935"/>
          </a:xfrm>
          <a:scene3d>
            <a:camera prst="orthographicFront">
              <a:rot lat="0" lon="0" rev="0"/>
            </a:camera>
            <a:lightRig rig="contrasting" dir="t">
              <a:rot lat="0" lon="0" rev="1500000"/>
            </a:lightRig>
          </a:scene3d>
        </p:grpSpPr>
        <p:grpSp>
          <p:nvGrpSpPr>
            <p:cNvPr id="50" name="26 Grupo"/>
            <p:cNvGrpSpPr>
              <a:grpSpLocks/>
            </p:cNvGrpSpPr>
            <p:nvPr/>
          </p:nvGrpSpPr>
          <p:grpSpPr bwMode="auto">
            <a:xfrm>
              <a:off x="6527800" y="4128111"/>
              <a:ext cx="2305050" cy="488339"/>
              <a:chOff x="6807200" y="4617061"/>
              <a:chExt cx="2305050" cy="488339"/>
            </a:xfrm>
          </p:grpSpPr>
          <p:sp>
            <p:nvSpPr>
              <p:cNvPr id="52" name="51 Elipse"/>
              <p:cNvSpPr/>
              <p:nvPr/>
            </p:nvSpPr>
            <p:spPr bwMode="auto">
              <a:xfrm>
                <a:off x="6807200" y="4617061"/>
                <a:ext cx="488950" cy="488339"/>
              </a:xfrm>
              <a:prstGeom prst="ellipse">
                <a:avLst/>
              </a:prstGeom>
              <a:solidFill>
                <a:schemeClr val="accent1">
                  <a:lumMod val="60000"/>
                  <a:lumOff val="40000"/>
                </a:schemeClr>
              </a:solidFill>
              <a:ln w="9525" cap="flat" cmpd="sng" algn="ctr">
                <a:noFill/>
                <a:prstDash val="solid"/>
                <a:round/>
                <a:headEnd type="none" w="med" len="med"/>
                <a:tailEnd type="none" w="med" len="med"/>
              </a:ln>
              <a:effectLst>
                <a:outerShdw blurRad="149987" dist="250190" dir="8460000" algn="ctr">
                  <a:srgbClr val="000000">
                    <a:alpha val="28000"/>
                  </a:srgbClr>
                </a:outerShdw>
              </a:effectLst>
              <a:sp3d prstMaterial="metal">
                <a:bevelT w="88900" h="88900"/>
              </a:sp3d>
            </p:spPr>
            <p:txBody>
              <a:bodyPr/>
              <a:lstStyle/>
              <a:p>
                <a:pPr>
                  <a:buFont typeface="Arial" pitchFamily="34" charset="0"/>
                  <a:buNone/>
                  <a:defRPr/>
                </a:pPr>
                <a:endParaRPr lang="es-ES" sz="1300">
                  <a:latin typeface="Century Gothic" pitchFamily="34" charset="0"/>
                </a:endParaRPr>
              </a:p>
            </p:txBody>
          </p:sp>
          <p:sp>
            <p:nvSpPr>
              <p:cNvPr id="53" name="52 Rectángulo"/>
              <p:cNvSpPr/>
              <p:nvPr/>
            </p:nvSpPr>
            <p:spPr bwMode="auto">
              <a:xfrm>
                <a:off x="7016750" y="4617061"/>
                <a:ext cx="2095500" cy="488339"/>
              </a:xfrm>
              <a:prstGeom prst="rect">
                <a:avLst/>
              </a:prstGeom>
              <a:solidFill>
                <a:schemeClr val="accent1">
                  <a:lumMod val="60000"/>
                  <a:lumOff val="40000"/>
                </a:schemeClr>
              </a:solidFill>
              <a:ln w="9525" cap="flat" cmpd="sng" algn="ctr">
                <a:noFill/>
                <a:prstDash val="solid"/>
                <a:round/>
                <a:headEnd type="none" w="med" len="med"/>
                <a:tailEnd type="none" w="med" len="med"/>
              </a:ln>
              <a:effectLst>
                <a:outerShdw blurRad="149987" dist="250190" dir="8460000" algn="ctr">
                  <a:srgbClr val="000000">
                    <a:alpha val="28000"/>
                  </a:srgbClr>
                </a:outerShdw>
              </a:effectLst>
              <a:sp3d prstMaterial="metal">
                <a:bevelT w="88900" h="88900"/>
              </a:sp3d>
            </p:spPr>
            <p:txBody>
              <a:bodyPr/>
              <a:lstStyle/>
              <a:p>
                <a:pPr>
                  <a:buFont typeface="Arial" pitchFamily="34" charset="0"/>
                  <a:buNone/>
                  <a:defRPr/>
                </a:pPr>
                <a:endParaRPr lang="es-ES" sz="1300">
                  <a:latin typeface="Century Gothic" pitchFamily="34" charset="0"/>
                </a:endParaRPr>
              </a:p>
            </p:txBody>
          </p:sp>
        </p:grpSp>
        <p:sp>
          <p:nvSpPr>
            <p:cNvPr id="51" name="23 CuadroTexto"/>
            <p:cNvSpPr txBox="1">
              <a:spLocks noChangeArrowheads="1"/>
            </p:cNvSpPr>
            <p:nvPr/>
          </p:nvSpPr>
          <p:spPr bwMode="auto">
            <a:xfrm>
              <a:off x="6769100" y="4151219"/>
              <a:ext cx="2165350" cy="491827"/>
            </a:xfrm>
            <a:prstGeom prst="rect">
              <a:avLst/>
            </a:prstGeom>
            <a:noFill/>
            <a:ln w="9525">
              <a:noFill/>
              <a:miter lim="800000"/>
              <a:headEnd/>
              <a:tailEnd/>
            </a:ln>
            <a:effectLst>
              <a:outerShdw blurRad="149987" dist="250190" dir="8460000" algn="ctr">
                <a:srgbClr val="000000">
                  <a:alpha val="28000"/>
                </a:srgbClr>
              </a:outerShdw>
            </a:effectLst>
            <a:sp3d prstMaterial="metal">
              <a:bevelT w="88900" h="88900"/>
            </a:sp3d>
          </p:spPr>
          <p:txBody>
            <a:bodyPr>
              <a:spAutoFit/>
            </a:bodyPr>
            <a:lstStyle/>
            <a:p>
              <a:pPr>
                <a:defRPr/>
              </a:pPr>
              <a:r>
                <a:rPr lang="es-ES" sz="1300" dirty="0">
                  <a:latin typeface="Century Gothic" pitchFamily="34" charset="0"/>
                </a:rPr>
                <a:t>Facilitan  únicamente la captura de información</a:t>
              </a:r>
            </a:p>
          </p:txBody>
        </p:sp>
      </p:grpSp>
      <p:grpSp>
        <p:nvGrpSpPr>
          <p:cNvPr id="54" name="28 Grupo"/>
          <p:cNvGrpSpPr>
            <a:grpSpLocks/>
          </p:cNvGrpSpPr>
          <p:nvPr/>
        </p:nvGrpSpPr>
        <p:grpSpPr bwMode="auto">
          <a:xfrm>
            <a:off x="5953152" y="2870202"/>
            <a:ext cx="2905128" cy="492445"/>
            <a:chOff x="6527800" y="4127500"/>
            <a:chExt cx="2305050" cy="491829"/>
          </a:xfrm>
          <a:scene3d>
            <a:camera prst="orthographicFront">
              <a:rot lat="0" lon="0" rev="0"/>
            </a:camera>
            <a:lightRig rig="contrasting" dir="t">
              <a:rot lat="0" lon="0" rev="1500000"/>
            </a:lightRig>
          </a:scene3d>
        </p:grpSpPr>
        <p:grpSp>
          <p:nvGrpSpPr>
            <p:cNvPr id="55" name="26 Grupo"/>
            <p:cNvGrpSpPr>
              <a:grpSpLocks/>
            </p:cNvGrpSpPr>
            <p:nvPr/>
          </p:nvGrpSpPr>
          <p:grpSpPr bwMode="auto">
            <a:xfrm>
              <a:off x="6527800" y="4127500"/>
              <a:ext cx="2305050" cy="488950"/>
              <a:chOff x="6807200" y="4616450"/>
              <a:chExt cx="2305050" cy="488950"/>
            </a:xfrm>
          </p:grpSpPr>
          <p:sp>
            <p:nvSpPr>
              <p:cNvPr id="57" name="31 Elipse"/>
              <p:cNvSpPr>
                <a:spLocks noChangeArrowheads="1"/>
              </p:cNvSpPr>
              <p:nvPr/>
            </p:nvSpPr>
            <p:spPr bwMode="auto">
              <a:xfrm>
                <a:off x="6807200" y="4616450"/>
                <a:ext cx="488950" cy="488950"/>
              </a:xfrm>
              <a:prstGeom prst="ellipse">
                <a:avLst/>
              </a:prstGeom>
              <a:solidFill>
                <a:srgbClr val="FFC000"/>
              </a:solidFill>
              <a:ln w="9525" algn="ctr">
                <a:noFill/>
                <a:round/>
                <a:headEnd/>
                <a:tailEnd/>
              </a:ln>
              <a:effectLst>
                <a:outerShdw blurRad="149987" dist="250190" dir="8460000" algn="ctr">
                  <a:srgbClr val="000000">
                    <a:alpha val="28000"/>
                  </a:srgbClr>
                </a:outerShdw>
              </a:effectLst>
              <a:sp3d prstMaterial="metal">
                <a:bevelT w="88900" h="88900"/>
              </a:sp3d>
            </p:spPr>
            <p:txBody>
              <a:bodyPr/>
              <a:lstStyle/>
              <a:p>
                <a:pPr>
                  <a:defRPr/>
                </a:pPr>
                <a:endParaRPr lang="es-ES" sz="1300">
                  <a:latin typeface="Century Gothic" pitchFamily="34" charset="0"/>
                </a:endParaRPr>
              </a:p>
            </p:txBody>
          </p:sp>
          <p:sp>
            <p:nvSpPr>
              <p:cNvPr id="58" name="32 Rectángulo"/>
              <p:cNvSpPr>
                <a:spLocks noChangeArrowheads="1"/>
              </p:cNvSpPr>
              <p:nvPr/>
            </p:nvSpPr>
            <p:spPr bwMode="auto">
              <a:xfrm>
                <a:off x="7016750" y="4616450"/>
                <a:ext cx="2095500" cy="488950"/>
              </a:xfrm>
              <a:prstGeom prst="rect">
                <a:avLst/>
              </a:prstGeom>
              <a:solidFill>
                <a:srgbClr val="FFC000"/>
              </a:solidFill>
              <a:ln w="9525" algn="ctr">
                <a:noFill/>
                <a:round/>
                <a:headEnd/>
                <a:tailEnd/>
              </a:ln>
              <a:effectLst>
                <a:outerShdw blurRad="149987" dist="250190" dir="8460000" algn="ctr">
                  <a:srgbClr val="000000">
                    <a:alpha val="28000"/>
                  </a:srgbClr>
                </a:outerShdw>
              </a:effectLst>
              <a:sp3d prstMaterial="metal">
                <a:bevelT w="88900" h="88900"/>
              </a:sp3d>
            </p:spPr>
            <p:txBody>
              <a:bodyPr/>
              <a:lstStyle/>
              <a:p>
                <a:pPr>
                  <a:defRPr/>
                </a:pPr>
                <a:endParaRPr lang="es-ES" sz="1300">
                  <a:latin typeface="Century Gothic" pitchFamily="34" charset="0"/>
                </a:endParaRPr>
              </a:p>
            </p:txBody>
          </p:sp>
        </p:grpSp>
        <p:sp>
          <p:nvSpPr>
            <p:cNvPr id="56" name="30 CuadroTexto"/>
            <p:cNvSpPr txBox="1">
              <a:spLocks noChangeArrowheads="1"/>
            </p:cNvSpPr>
            <p:nvPr/>
          </p:nvSpPr>
          <p:spPr bwMode="auto">
            <a:xfrm>
              <a:off x="6667500" y="4127502"/>
              <a:ext cx="2165350" cy="491827"/>
            </a:xfrm>
            <a:prstGeom prst="rect">
              <a:avLst/>
            </a:prstGeom>
            <a:noFill/>
            <a:ln w="9525">
              <a:noFill/>
              <a:miter lim="800000"/>
              <a:headEnd/>
              <a:tailEnd/>
            </a:ln>
            <a:effectLst>
              <a:outerShdw blurRad="149987" dist="250190" dir="8460000" algn="ctr">
                <a:srgbClr val="000000">
                  <a:alpha val="28000"/>
                </a:srgbClr>
              </a:outerShdw>
            </a:effectLst>
            <a:sp3d prstMaterial="metal">
              <a:bevelT w="88900" h="88900"/>
            </a:sp3d>
          </p:spPr>
          <p:txBody>
            <a:bodyPr>
              <a:spAutoFit/>
            </a:bodyPr>
            <a:lstStyle/>
            <a:p>
              <a:pPr>
                <a:defRPr/>
              </a:pPr>
              <a:r>
                <a:rPr lang="es-ES" sz="1300">
                  <a:latin typeface="Century Gothic" pitchFamily="34" charset="0"/>
                </a:rPr>
                <a:t>Muestran las pruebas y  computan  respuestas</a:t>
              </a:r>
            </a:p>
          </p:txBody>
        </p:sp>
      </p:grpSp>
      <p:grpSp>
        <p:nvGrpSpPr>
          <p:cNvPr id="59" name="34 Grupo"/>
          <p:cNvGrpSpPr>
            <a:grpSpLocks/>
          </p:cNvGrpSpPr>
          <p:nvPr/>
        </p:nvGrpSpPr>
        <p:grpSpPr bwMode="auto">
          <a:xfrm>
            <a:off x="6023002" y="2016128"/>
            <a:ext cx="2906716" cy="492444"/>
            <a:chOff x="6527800" y="4127500"/>
            <a:chExt cx="2406650" cy="491828"/>
          </a:xfrm>
          <a:scene3d>
            <a:camera prst="orthographicFront">
              <a:rot lat="0" lon="0" rev="0"/>
            </a:camera>
            <a:lightRig rig="contrasting" dir="t">
              <a:rot lat="0" lon="0" rev="1500000"/>
            </a:lightRig>
          </a:scene3d>
        </p:grpSpPr>
        <p:grpSp>
          <p:nvGrpSpPr>
            <p:cNvPr id="60" name="52 Grupo"/>
            <p:cNvGrpSpPr>
              <a:grpSpLocks/>
            </p:cNvGrpSpPr>
            <p:nvPr/>
          </p:nvGrpSpPr>
          <p:grpSpPr bwMode="auto">
            <a:xfrm>
              <a:off x="6527800" y="4127500"/>
              <a:ext cx="2305050" cy="488950"/>
              <a:chOff x="6807200" y="4616450"/>
              <a:chExt cx="2305050" cy="488950"/>
            </a:xfrm>
          </p:grpSpPr>
          <p:sp>
            <p:nvSpPr>
              <p:cNvPr id="62" name="37 Elipse"/>
              <p:cNvSpPr>
                <a:spLocks noChangeArrowheads="1"/>
              </p:cNvSpPr>
              <p:nvPr/>
            </p:nvSpPr>
            <p:spPr bwMode="auto">
              <a:xfrm>
                <a:off x="6807200" y="4616450"/>
                <a:ext cx="488950" cy="488950"/>
              </a:xfrm>
              <a:prstGeom prst="ellipse">
                <a:avLst/>
              </a:prstGeom>
              <a:solidFill>
                <a:srgbClr val="92D050"/>
              </a:solidFill>
              <a:ln w="9525" algn="ctr">
                <a:noFill/>
                <a:round/>
                <a:headEnd/>
                <a:tailEnd/>
              </a:ln>
              <a:effectLst>
                <a:outerShdw blurRad="149987" dist="250190" dir="8460000" algn="ctr">
                  <a:srgbClr val="000000">
                    <a:alpha val="28000"/>
                  </a:srgbClr>
                </a:outerShdw>
              </a:effectLst>
              <a:sp3d prstMaterial="metal">
                <a:bevelT w="88900" h="88900"/>
              </a:sp3d>
            </p:spPr>
            <p:txBody>
              <a:bodyPr/>
              <a:lstStyle/>
              <a:p>
                <a:pPr>
                  <a:defRPr/>
                </a:pPr>
                <a:endParaRPr lang="es-ES" sz="1300">
                  <a:latin typeface="Century Gothic" pitchFamily="34" charset="0"/>
                </a:endParaRPr>
              </a:p>
            </p:txBody>
          </p:sp>
          <p:sp>
            <p:nvSpPr>
              <p:cNvPr id="63" name="38 Rectángulo"/>
              <p:cNvSpPr>
                <a:spLocks noChangeArrowheads="1"/>
              </p:cNvSpPr>
              <p:nvPr/>
            </p:nvSpPr>
            <p:spPr bwMode="auto">
              <a:xfrm>
                <a:off x="7016750" y="4616450"/>
                <a:ext cx="2095500" cy="488950"/>
              </a:xfrm>
              <a:prstGeom prst="rect">
                <a:avLst/>
              </a:prstGeom>
              <a:solidFill>
                <a:srgbClr val="92D050"/>
              </a:solidFill>
              <a:ln w="9525" algn="ctr">
                <a:noFill/>
                <a:round/>
                <a:headEnd/>
                <a:tailEnd/>
              </a:ln>
              <a:effectLst>
                <a:outerShdw blurRad="149987" dist="250190" dir="8460000" algn="ctr">
                  <a:srgbClr val="000000">
                    <a:alpha val="28000"/>
                  </a:srgbClr>
                </a:outerShdw>
              </a:effectLst>
              <a:sp3d prstMaterial="metal">
                <a:bevelT w="88900" h="88900"/>
              </a:sp3d>
            </p:spPr>
            <p:txBody>
              <a:bodyPr/>
              <a:lstStyle/>
              <a:p>
                <a:pPr>
                  <a:defRPr/>
                </a:pPr>
                <a:endParaRPr lang="es-ES" sz="1300">
                  <a:latin typeface="Century Gothic" pitchFamily="34" charset="0"/>
                </a:endParaRPr>
              </a:p>
            </p:txBody>
          </p:sp>
        </p:grpSp>
        <p:sp>
          <p:nvSpPr>
            <p:cNvPr id="61" name="36 CuadroTexto"/>
            <p:cNvSpPr txBox="1">
              <a:spLocks noChangeArrowheads="1"/>
            </p:cNvSpPr>
            <p:nvPr/>
          </p:nvSpPr>
          <p:spPr bwMode="auto">
            <a:xfrm>
              <a:off x="6769100" y="4127501"/>
              <a:ext cx="2165350" cy="491827"/>
            </a:xfrm>
            <a:prstGeom prst="rect">
              <a:avLst/>
            </a:prstGeom>
            <a:noFill/>
            <a:ln w="9525">
              <a:noFill/>
              <a:miter lim="800000"/>
              <a:headEnd/>
              <a:tailEnd/>
            </a:ln>
            <a:effectLst>
              <a:outerShdw blurRad="149987" dist="250190" dir="8460000" algn="ctr">
                <a:srgbClr val="000000">
                  <a:alpha val="28000"/>
                </a:srgbClr>
              </a:outerShdw>
            </a:effectLst>
            <a:sp3d prstMaterial="metal">
              <a:bevelT w="88900" h="88900"/>
            </a:sp3d>
          </p:spPr>
          <p:txBody>
            <a:bodyPr>
              <a:spAutoFit/>
            </a:bodyPr>
            <a:lstStyle/>
            <a:p>
              <a:pPr>
                <a:defRPr/>
              </a:pPr>
              <a:r>
                <a:rPr lang="es-ES" sz="1300" dirty="0">
                  <a:latin typeface="Century Gothic" pitchFamily="34" charset="0"/>
                </a:rPr>
                <a:t>Interactúa con el alumno en función de sus respuesta</a:t>
              </a:r>
            </a:p>
          </p:txBody>
        </p:sp>
      </p:grpSp>
      <p:grpSp>
        <p:nvGrpSpPr>
          <p:cNvPr id="64" name="39 Grupo"/>
          <p:cNvGrpSpPr>
            <a:grpSpLocks/>
          </p:cNvGrpSpPr>
          <p:nvPr/>
        </p:nvGrpSpPr>
        <p:grpSpPr bwMode="auto">
          <a:xfrm>
            <a:off x="6023002" y="4756153"/>
            <a:ext cx="2835278" cy="492444"/>
            <a:chOff x="6527800" y="4127500"/>
            <a:chExt cx="2406650" cy="491828"/>
          </a:xfrm>
          <a:scene3d>
            <a:camera prst="orthographicFront">
              <a:rot lat="0" lon="0" rev="0"/>
            </a:camera>
            <a:lightRig rig="contrasting" dir="t">
              <a:rot lat="0" lon="0" rev="1500000"/>
            </a:lightRig>
          </a:scene3d>
        </p:grpSpPr>
        <p:grpSp>
          <p:nvGrpSpPr>
            <p:cNvPr id="65" name="26 Grupo"/>
            <p:cNvGrpSpPr>
              <a:grpSpLocks/>
            </p:cNvGrpSpPr>
            <p:nvPr/>
          </p:nvGrpSpPr>
          <p:grpSpPr bwMode="auto">
            <a:xfrm>
              <a:off x="6527800" y="4127500"/>
              <a:ext cx="2305050" cy="488950"/>
              <a:chOff x="6807200" y="4616450"/>
              <a:chExt cx="2305050" cy="488950"/>
            </a:xfrm>
          </p:grpSpPr>
          <p:sp>
            <p:nvSpPr>
              <p:cNvPr id="67" name="42 Elipse"/>
              <p:cNvSpPr>
                <a:spLocks noChangeArrowheads="1"/>
              </p:cNvSpPr>
              <p:nvPr/>
            </p:nvSpPr>
            <p:spPr bwMode="auto">
              <a:xfrm>
                <a:off x="6807200" y="4616450"/>
                <a:ext cx="488950" cy="488950"/>
              </a:xfrm>
              <a:prstGeom prst="ellipse">
                <a:avLst/>
              </a:prstGeom>
              <a:solidFill>
                <a:srgbClr val="DEA900"/>
              </a:solidFill>
              <a:ln w="9525" algn="ctr">
                <a:noFill/>
                <a:round/>
                <a:headEnd/>
                <a:tailEnd/>
              </a:ln>
              <a:effectLst>
                <a:outerShdw blurRad="149987" dist="250190" dir="8460000" algn="ctr">
                  <a:srgbClr val="000000">
                    <a:alpha val="28000"/>
                  </a:srgbClr>
                </a:outerShdw>
              </a:effectLst>
              <a:sp3d prstMaterial="metal">
                <a:bevelT w="88900" h="88900"/>
              </a:sp3d>
            </p:spPr>
            <p:txBody>
              <a:bodyPr/>
              <a:lstStyle/>
              <a:p>
                <a:pPr>
                  <a:defRPr/>
                </a:pPr>
                <a:endParaRPr lang="es-ES" sz="1300">
                  <a:latin typeface="Century Gothic" pitchFamily="34" charset="0"/>
                </a:endParaRPr>
              </a:p>
            </p:txBody>
          </p:sp>
          <p:sp>
            <p:nvSpPr>
              <p:cNvPr id="68" name="43 Rectángulo"/>
              <p:cNvSpPr>
                <a:spLocks noChangeArrowheads="1"/>
              </p:cNvSpPr>
              <p:nvPr/>
            </p:nvSpPr>
            <p:spPr bwMode="auto">
              <a:xfrm>
                <a:off x="7016750" y="4616450"/>
                <a:ext cx="2095500" cy="488950"/>
              </a:xfrm>
              <a:prstGeom prst="rect">
                <a:avLst/>
              </a:prstGeom>
              <a:solidFill>
                <a:srgbClr val="DEA900"/>
              </a:solidFill>
              <a:ln w="9525" algn="ctr">
                <a:noFill/>
                <a:round/>
                <a:headEnd/>
                <a:tailEnd/>
              </a:ln>
              <a:effectLst>
                <a:outerShdw blurRad="149987" dist="250190" dir="8460000" algn="ctr">
                  <a:srgbClr val="000000">
                    <a:alpha val="28000"/>
                  </a:srgbClr>
                </a:outerShdw>
              </a:effectLst>
              <a:sp3d prstMaterial="metal">
                <a:bevelT w="88900" h="88900"/>
              </a:sp3d>
            </p:spPr>
            <p:txBody>
              <a:bodyPr/>
              <a:lstStyle/>
              <a:p>
                <a:pPr>
                  <a:defRPr/>
                </a:pPr>
                <a:endParaRPr lang="es-ES" sz="1300">
                  <a:latin typeface="Century Gothic" pitchFamily="34" charset="0"/>
                </a:endParaRPr>
              </a:p>
            </p:txBody>
          </p:sp>
        </p:grpSp>
        <p:sp>
          <p:nvSpPr>
            <p:cNvPr id="66" name="41 CuadroTexto"/>
            <p:cNvSpPr txBox="1">
              <a:spLocks noChangeArrowheads="1"/>
            </p:cNvSpPr>
            <p:nvPr/>
          </p:nvSpPr>
          <p:spPr bwMode="auto">
            <a:xfrm>
              <a:off x="6769100" y="4127501"/>
              <a:ext cx="2165350" cy="491827"/>
            </a:xfrm>
            <a:prstGeom prst="rect">
              <a:avLst/>
            </a:prstGeom>
            <a:noFill/>
            <a:ln w="9525">
              <a:noFill/>
              <a:miter lim="800000"/>
              <a:headEnd/>
              <a:tailEnd/>
            </a:ln>
            <a:effectLst>
              <a:outerShdw blurRad="149987" dist="250190" dir="8460000" algn="ctr">
                <a:srgbClr val="000000">
                  <a:alpha val="28000"/>
                </a:srgbClr>
              </a:outerShdw>
            </a:effectLst>
            <a:sp3d prstMaterial="metal">
              <a:bevelT w="88900" h="88900"/>
            </a:sp3d>
          </p:spPr>
          <p:txBody>
            <a:bodyPr>
              <a:spAutoFit/>
            </a:bodyPr>
            <a:lstStyle/>
            <a:p>
              <a:pPr>
                <a:defRPr/>
              </a:pPr>
              <a:r>
                <a:rPr lang="es-ES" sz="1300" dirty="0">
                  <a:latin typeface="Century Gothic" pitchFamily="34" charset="0"/>
                </a:rPr>
                <a:t>Realización de pruebas a través de internet </a:t>
              </a:r>
            </a:p>
          </p:txBody>
        </p:sp>
      </p:grpSp>
      <p:grpSp>
        <p:nvGrpSpPr>
          <p:cNvPr id="69" name="48 Grupo"/>
          <p:cNvGrpSpPr>
            <a:grpSpLocks/>
          </p:cNvGrpSpPr>
          <p:nvPr/>
        </p:nvGrpSpPr>
        <p:grpSpPr bwMode="auto">
          <a:xfrm>
            <a:off x="6023002" y="5524495"/>
            <a:ext cx="2835278" cy="492447"/>
            <a:chOff x="6527800" y="4127500"/>
            <a:chExt cx="2406650" cy="491832"/>
          </a:xfrm>
          <a:scene3d>
            <a:camera prst="orthographicFront">
              <a:rot lat="0" lon="0" rev="0"/>
            </a:camera>
            <a:lightRig rig="contrasting" dir="t">
              <a:rot lat="0" lon="0" rev="1500000"/>
            </a:lightRig>
          </a:scene3d>
        </p:grpSpPr>
        <p:grpSp>
          <p:nvGrpSpPr>
            <p:cNvPr id="70" name="26 Grupo"/>
            <p:cNvGrpSpPr>
              <a:grpSpLocks/>
            </p:cNvGrpSpPr>
            <p:nvPr/>
          </p:nvGrpSpPr>
          <p:grpSpPr bwMode="auto">
            <a:xfrm>
              <a:off x="6527800" y="4127500"/>
              <a:ext cx="2305050" cy="488339"/>
              <a:chOff x="6807200" y="4616450"/>
              <a:chExt cx="2305050" cy="488339"/>
            </a:xfrm>
          </p:grpSpPr>
          <p:sp>
            <p:nvSpPr>
              <p:cNvPr id="72" name="71 Elipse"/>
              <p:cNvSpPr/>
              <p:nvPr/>
            </p:nvSpPr>
            <p:spPr bwMode="auto">
              <a:xfrm>
                <a:off x="6807200" y="4616450"/>
                <a:ext cx="488950" cy="488339"/>
              </a:xfrm>
              <a:prstGeom prst="ellipse">
                <a:avLst/>
              </a:prstGeom>
              <a:solidFill>
                <a:schemeClr val="bg2">
                  <a:lumMod val="50000"/>
                </a:schemeClr>
              </a:solidFill>
              <a:ln w="9525" cap="flat" cmpd="sng" algn="ctr">
                <a:noFill/>
                <a:prstDash val="solid"/>
                <a:round/>
                <a:headEnd type="none" w="med" len="med"/>
                <a:tailEnd type="none" w="med" len="med"/>
              </a:ln>
              <a:effectLst>
                <a:outerShdw blurRad="149987" dist="250190" dir="8460000" algn="ctr">
                  <a:srgbClr val="000000">
                    <a:alpha val="28000"/>
                  </a:srgbClr>
                </a:outerShdw>
              </a:effectLst>
              <a:sp3d prstMaterial="metal">
                <a:bevelT w="88900" h="88900"/>
              </a:sp3d>
            </p:spPr>
            <p:txBody>
              <a:bodyPr/>
              <a:lstStyle/>
              <a:p>
                <a:pPr>
                  <a:buFont typeface="Arial" pitchFamily="34" charset="0"/>
                  <a:buNone/>
                  <a:defRPr/>
                </a:pPr>
                <a:endParaRPr lang="es-ES" sz="1300">
                  <a:latin typeface="Century Gothic" pitchFamily="34" charset="0"/>
                </a:endParaRPr>
              </a:p>
            </p:txBody>
          </p:sp>
          <p:sp>
            <p:nvSpPr>
              <p:cNvPr id="73" name="72 Rectángulo"/>
              <p:cNvSpPr/>
              <p:nvPr/>
            </p:nvSpPr>
            <p:spPr bwMode="auto">
              <a:xfrm>
                <a:off x="7016750" y="4616450"/>
                <a:ext cx="2095500" cy="488339"/>
              </a:xfrm>
              <a:prstGeom prst="rect">
                <a:avLst/>
              </a:prstGeom>
              <a:solidFill>
                <a:schemeClr val="bg2">
                  <a:lumMod val="50000"/>
                </a:schemeClr>
              </a:solidFill>
              <a:ln w="9525" cap="flat" cmpd="sng" algn="ctr">
                <a:noFill/>
                <a:prstDash val="solid"/>
                <a:round/>
                <a:headEnd type="none" w="med" len="med"/>
                <a:tailEnd type="none" w="med" len="med"/>
              </a:ln>
              <a:effectLst>
                <a:outerShdw blurRad="149987" dist="250190" dir="8460000" algn="ctr">
                  <a:srgbClr val="000000">
                    <a:alpha val="28000"/>
                  </a:srgbClr>
                </a:outerShdw>
              </a:effectLst>
              <a:sp3d prstMaterial="metal">
                <a:bevelT w="88900" h="88900"/>
              </a:sp3d>
            </p:spPr>
            <p:txBody>
              <a:bodyPr/>
              <a:lstStyle/>
              <a:p>
                <a:pPr>
                  <a:buFont typeface="Arial" pitchFamily="34" charset="0"/>
                  <a:buNone/>
                  <a:defRPr/>
                </a:pPr>
                <a:endParaRPr lang="es-ES" sz="1300">
                  <a:latin typeface="Century Gothic" pitchFamily="34" charset="0"/>
                </a:endParaRPr>
              </a:p>
            </p:txBody>
          </p:sp>
        </p:grpSp>
        <p:sp>
          <p:nvSpPr>
            <p:cNvPr id="71" name="50 CuadroTexto"/>
            <p:cNvSpPr txBox="1">
              <a:spLocks noChangeArrowheads="1"/>
            </p:cNvSpPr>
            <p:nvPr/>
          </p:nvSpPr>
          <p:spPr bwMode="auto">
            <a:xfrm>
              <a:off x="6769100" y="4127504"/>
              <a:ext cx="2165350" cy="491828"/>
            </a:xfrm>
            <a:prstGeom prst="rect">
              <a:avLst/>
            </a:prstGeom>
            <a:noFill/>
            <a:ln w="9525">
              <a:noFill/>
              <a:miter lim="800000"/>
              <a:headEnd/>
              <a:tailEnd/>
            </a:ln>
            <a:effectLst>
              <a:outerShdw blurRad="149987" dist="250190" dir="8460000" algn="ctr">
                <a:srgbClr val="000000">
                  <a:alpha val="28000"/>
                </a:srgbClr>
              </a:outerShdw>
            </a:effectLst>
            <a:sp3d prstMaterial="metal">
              <a:bevelT w="88900" h="88900"/>
            </a:sp3d>
          </p:spPr>
          <p:txBody>
            <a:bodyPr>
              <a:spAutoFit/>
            </a:bodyPr>
            <a:lstStyle/>
            <a:p>
              <a:pPr>
                <a:defRPr/>
              </a:pPr>
              <a:r>
                <a:rPr lang="es-ES" sz="1300" dirty="0">
                  <a:latin typeface="Century Gothic" pitchFamily="34" charset="0"/>
                </a:rPr>
                <a:t>Integración de los recursos para evaluar los aprendizajes</a:t>
              </a:r>
            </a:p>
          </p:txBody>
        </p:sp>
      </p:grpSp>
      <p:sp>
        <p:nvSpPr>
          <p:cNvPr id="74" name="73 Rectángulo"/>
          <p:cNvSpPr/>
          <p:nvPr/>
        </p:nvSpPr>
        <p:spPr>
          <a:xfrm>
            <a:off x="5148064" y="260648"/>
            <a:ext cx="2736304" cy="1200329"/>
          </a:xfrm>
          <a:prstGeom prst="rect">
            <a:avLst/>
          </a:prstGeom>
        </p:spPr>
        <p:txBody>
          <a:bodyPr wrap="square">
            <a:spAutoFit/>
          </a:bodyPr>
          <a:lstStyle/>
          <a:p>
            <a:r>
              <a:rPr lang="es-ES" dirty="0" smtClean="0">
                <a:solidFill>
                  <a:srgbClr val="D2A000"/>
                </a:solidFill>
                <a:latin typeface="Century Gothic" pitchFamily="34" charset="0"/>
              </a:rPr>
              <a:t>ORGANIZACIÓN  TECNOLÓGICA Y DIDÁCTICA DE  CENTRO Y AULA</a:t>
            </a:r>
            <a:endParaRPr lang="es-ES" dirty="0">
              <a:solidFill>
                <a:srgbClr val="D2A000"/>
              </a:solidFill>
              <a:latin typeface="Century Gothic" pitchFamily="34" charset="0"/>
            </a:endParaRPr>
          </a:p>
        </p:txBody>
      </p:sp>
      <p:sp>
        <p:nvSpPr>
          <p:cNvPr id="75" name="74 Rectángulo"/>
          <p:cNvSpPr/>
          <p:nvPr/>
        </p:nvSpPr>
        <p:spPr>
          <a:xfrm>
            <a:off x="0" y="1772816"/>
            <a:ext cx="2088232" cy="923330"/>
          </a:xfrm>
          <a:prstGeom prst="rect">
            <a:avLst/>
          </a:prstGeom>
        </p:spPr>
        <p:txBody>
          <a:bodyPr wrap="square">
            <a:spAutoFit/>
          </a:bodyPr>
          <a:lstStyle/>
          <a:p>
            <a:r>
              <a:rPr lang="es-ES" dirty="0" smtClean="0">
                <a:solidFill>
                  <a:srgbClr val="D2A000"/>
                </a:solidFill>
                <a:latin typeface="Century Gothic" pitchFamily="34" charset="0"/>
              </a:rPr>
              <a:t>Organización de la evaluación con TIC</a:t>
            </a:r>
            <a:endParaRPr lang="es-ES" dirty="0"/>
          </a:p>
        </p:txBody>
      </p:sp>
      <p:sp>
        <p:nvSpPr>
          <p:cNvPr id="76" name="75 CuadroTexto"/>
          <p:cNvSpPr txBox="1"/>
          <p:nvPr/>
        </p:nvSpPr>
        <p:spPr>
          <a:xfrm>
            <a:off x="216024" y="3492297"/>
            <a:ext cx="2483768" cy="584775"/>
          </a:xfrm>
          <a:prstGeom prst="rect">
            <a:avLst/>
          </a:prstGeom>
          <a:noFill/>
        </p:spPr>
        <p:txBody>
          <a:bodyPr wrap="square" rtlCol="0">
            <a:spAutoFit/>
          </a:bodyPr>
          <a:lstStyle/>
          <a:p>
            <a:r>
              <a:rPr lang="es-ES" sz="3200" b="1" i="1" dirty="0" smtClean="0">
                <a:solidFill>
                  <a:srgbClr val="FF9933"/>
                </a:solidFill>
                <a:latin typeface="Cooper Std Black" pitchFamily="18" charset="0"/>
              </a:rPr>
              <a:t>¿Qué estrategias?</a:t>
            </a:r>
            <a:endParaRPr lang="es-ES" sz="3200" b="1" i="1" dirty="0">
              <a:solidFill>
                <a:srgbClr val="FF9933"/>
              </a:solidFill>
              <a:latin typeface="Cooper Std Black" pitchFamily="18" charset="0"/>
            </a:endParaRP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Elipse"/>
          <p:cNvSpPr/>
          <p:nvPr/>
        </p:nvSpPr>
        <p:spPr bwMode="auto">
          <a:xfrm>
            <a:off x="2771800" y="1772816"/>
            <a:ext cx="2165350" cy="768350"/>
          </a:xfrm>
          <a:prstGeom prst="ellipse">
            <a:avLst/>
          </a:prstGeom>
          <a:solidFill>
            <a:srgbClr val="FF9933"/>
          </a:solidFill>
          <a:ln w="9525" cap="flat" cmpd="sng" algn="ctr">
            <a:noFill/>
            <a:prstDash val="solid"/>
            <a:round/>
            <a:headEnd type="none" w="med" len="med"/>
            <a:tailEnd type="none" w="med" len="med"/>
          </a:ln>
          <a:effectLst>
            <a:outerShdw blurRad="149987" dist="250190" dir="8460000" algn="ctr">
              <a:srgbClr val="000000">
                <a:alpha val="28000"/>
              </a:srgbClr>
            </a:outerShdw>
          </a:effectLst>
        </p:spPr>
        <p:txBody>
          <a:bodyPr anchor="ctr"/>
          <a:lstStyle/>
          <a:p>
            <a:pPr algn="ctr" eaLnBrk="0" hangingPunct="0">
              <a:buFont typeface="Arial" pitchFamily="34" charset="0"/>
              <a:buNone/>
              <a:defRPr/>
            </a:pPr>
            <a:r>
              <a:rPr lang="es-ES" sz="1600" dirty="0">
                <a:latin typeface="Century Gothic" pitchFamily="34" charset="0"/>
                <a:cs typeface="+mn-cs"/>
              </a:rPr>
              <a:t>CONOCER</a:t>
            </a:r>
          </a:p>
        </p:txBody>
      </p:sp>
      <p:sp>
        <p:nvSpPr>
          <p:cNvPr id="3" name="26 CuadroTexto"/>
          <p:cNvSpPr txBox="1">
            <a:spLocks noChangeArrowheads="1"/>
          </p:cNvSpPr>
          <p:nvPr/>
        </p:nvSpPr>
        <p:spPr bwMode="auto">
          <a:xfrm>
            <a:off x="6248400" y="1827214"/>
            <a:ext cx="2724150" cy="369332"/>
          </a:xfrm>
          <a:prstGeom prst="rect">
            <a:avLst/>
          </a:prstGeom>
          <a:noFill/>
          <a:ln w="9525">
            <a:noFill/>
            <a:miter lim="800000"/>
            <a:headEnd/>
            <a:tailEnd/>
          </a:ln>
        </p:spPr>
        <p:txBody>
          <a:bodyPr>
            <a:spAutoFit/>
          </a:bodyPr>
          <a:lstStyle/>
          <a:p>
            <a:r>
              <a:rPr lang="es-ES" dirty="0" smtClean="0">
                <a:latin typeface="Century Gothic" pitchFamily="34" charset="0"/>
              </a:rPr>
              <a:t> Simulaciones</a:t>
            </a:r>
            <a:endParaRPr lang="es-ES" sz="2000" dirty="0">
              <a:latin typeface="Century Gothic" pitchFamily="34" charset="0"/>
            </a:endParaRPr>
          </a:p>
        </p:txBody>
      </p:sp>
      <p:sp>
        <p:nvSpPr>
          <p:cNvPr id="4" name="27 CuadroTexto"/>
          <p:cNvSpPr txBox="1">
            <a:spLocks noChangeArrowheads="1"/>
          </p:cNvSpPr>
          <p:nvPr/>
        </p:nvSpPr>
        <p:spPr bwMode="auto">
          <a:xfrm>
            <a:off x="5759450" y="2316164"/>
            <a:ext cx="3384550" cy="369888"/>
          </a:xfrm>
          <a:prstGeom prst="rect">
            <a:avLst/>
          </a:prstGeom>
          <a:noFill/>
          <a:ln w="9525">
            <a:noFill/>
            <a:miter lim="800000"/>
            <a:headEnd/>
            <a:tailEnd/>
          </a:ln>
        </p:spPr>
        <p:txBody>
          <a:bodyPr>
            <a:spAutoFit/>
          </a:bodyPr>
          <a:lstStyle/>
          <a:p>
            <a:r>
              <a:rPr lang="es-ES" dirty="0" smtClean="0">
                <a:latin typeface="Century Gothic" pitchFamily="34" charset="0"/>
              </a:rPr>
              <a:t>  Formularios </a:t>
            </a:r>
            <a:r>
              <a:rPr lang="es-ES" dirty="0">
                <a:latin typeface="Century Gothic" pitchFamily="34" charset="0"/>
              </a:rPr>
              <a:t>autocorregidos</a:t>
            </a:r>
          </a:p>
        </p:txBody>
      </p:sp>
      <p:sp>
        <p:nvSpPr>
          <p:cNvPr id="5" name="28 CuadroTexto"/>
          <p:cNvSpPr txBox="1">
            <a:spLocks noChangeArrowheads="1"/>
          </p:cNvSpPr>
          <p:nvPr/>
        </p:nvSpPr>
        <p:spPr bwMode="auto">
          <a:xfrm>
            <a:off x="5130800" y="2854327"/>
            <a:ext cx="3384550" cy="369887"/>
          </a:xfrm>
          <a:prstGeom prst="rect">
            <a:avLst/>
          </a:prstGeom>
          <a:noFill/>
          <a:ln w="9525">
            <a:noFill/>
            <a:miter lim="800000"/>
            <a:headEnd/>
            <a:tailEnd/>
          </a:ln>
        </p:spPr>
        <p:txBody>
          <a:bodyPr>
            <a:spAutoFit/>
          </a:bodyPr>
          <a:lstStyle/>
          <a:p>
            <a:r>
              <a:rPr lang="es-ES" dirty="0" smtClean="0">
                <a:latin typeface="Century Gothic" pitchFamily="34" charset="0"/>
              </a:rPr>
              <a:t>  Cuestionarios </a:t>
            </a:r>
            <a:r>
              <a:rPr lang="es-ES" dirty="0">
                <a:latin typeface="Century Gothic" pitchFamily="34" charset="0"/>
              </a:rPr>
              <a:t>abiertos</a:t>
            </a:r>
          </a:p>
        </p:txBody>
      </p:sp>
      <p:sp>
        <p:nvSpPr>
          <p:cNvPr id="6" name="29 CuadroTexto"/>
          <p:cNvSpPr txBox="1">
            <a:spLocks noChangeArrowheads="1"/>
          </p:cNvSpPr>
          <p:nvPr/>
        </p:nvSpPr>
        <p:spPr bwMode="auto">
          <a:xfrm>
            <a:off x="4429124" y="3273427"/>
            <a:ext cx="3384550" cy="369887"/>
          </a:xfrm>
          <a:prstGeom prst="rect">
            <a:avLst/>
          </a:prstGeom>
          <a:noFill/>
          <a:ln w="9525">
            <a:noFill/>
            <a:miter lim="800000"/>
            <a:headEnd/>
            <a:tailEnd/>
          </a:ln>
        </p:spPr>
        <p:txBody>
          <a:bodyPr>
            <a:spAutoFit/>
          </a:bodyPr>
          <a:lstStyle/>
          <a:p>
            <a:r>
              <a:rPr lang="es-ES" dirty="0" smtClean="0">
                <a:latin typeface="Century Gothic" pitchFamily="34" charset="0"/>
              </a:rPr>
              <a:t>  Tareas </a:t>
            </a:r>
            <a:r>
              <a:rPr lang="es-ES" dirty="0">
                <a:latin typeface="Century Gothic" pitchFamily="34" charset="0"/>
              </a:rPr>
              <a:t>multimedia</a:t>
            </a:r>
          </a:p>
        </p:txBody>
      </p:sp>
      <p:cxnSp>
        <p:nvCxnSpPr>
          <p:cNvPr id="7" name="31 Conector recto"/>
          <p:cNvCxnSpPr>
            <a:cxnSpLocks noChangeShapeType="1"/>
            <a:stCxn id="2" idx="6"/>
            <a:endCxn id="3" idx="1"/>
          </p:cNvCxnSpPr>
          <p:nvPr/>
        </p:nvCxnSpPr>
        <p:spPr bwMode="auto">
          <a:xfrm flipV="1">
            <a:off x="4937150" y="2011880"/>
            <a:ext cx="1311250" cy="145111"/>
          </a:xfrm>
          <a:prstGeom prst="line">
            <a:avLst/>
          </a:prstGeom>
          <a:noFill/>
          <a:ln w="9525" algn="ctr">
            <a:solidFill>
              <a:schemeClr val="tx1"/>
            </a:solidFill>
            <a:round/>
            <a:headEnd type="oval" w="med" len="med"/>
            <a:tailEnd type="oval" w="med" len="med"/>
          </a:ln>
        </p:spPr>
      </p:cxnSp>
      <p:cxnSp>
        <p:nvCxnSpPr>
          <p:cNvPr id="8" name="33 Conector recto"/>
          <p:cNvCxnSpPr>
            <a:cxnSpLocks noChangeShapeType="1"/>
            <a:stCxn id="2" idx="5"/>
            <a:endCxn id="4" idx="1"/>
          </p:cNvCxnSpPr>
          <p:nvPr/>
        </p:nvCxnSpPr>
        <p:spPr bwMode="auto">
          <a:xfrm>
            <a:off x="4620042" y="2428644"/>
            <a:ext cx="1139408" cy="72464"/>
          </a:xfrm>
          <a:prstGeom prst="line">
            <a:avLst/>
          </a:prstGeom>
          <a:noFill/>
          <a:ln w="9525" algn="ctr">
            <a:solidFill>
              <a:schemeClr val="tx1"/>
            </a:solidFill>
            <a:round/>
            <a:headEnd type="oval" w="med" len="med"/>
            <a:tailEnd type="oval" w="med" len="med"/>
          </a:ln>
        </p:spPr>
      </p:cxnSp>
      <p:cxnSp>
        <p:nvCxnSpPr>
          <p:cNvPr id="9" name="36 Conector recto"/>
          <p:cNvCxnSpPr>
            <a:cxnSpLocks noChangeShapeType="1"/>
            <a:stCxn id="2" idx="4"/>
            <a:endCxn id="5" idx="1"/>
          </p:cNvCxnSpPr>
          <p:nvPr/>
        </p:nvCxnSpPr>
        <p:spPr bwMode="auto">
          <a:xfrm>
            <a:off x="3854475" y="2541166"/>
            <a:ext cx="1276325" cy="498105"/>
          </a:xfrm>
          <a:prstGeom prst="line">
            <a:avLst/>
          </a:prstGeom>
          <a:noFill/>
          <a:ln w="9525" algn="ctr">
            <a:solidFill>
              <a:schemeClr val="tx1"/>
            </a:solidFill>
            <a:round/>
            <a:headEnd type="oval" w="med" len="med"/>
            <a:tailEnd type="oval" w="med" len="med"/>
          </a:ln>
        </p:spPr>
      </p:cxnSp>
      <p:cxnSp>
        <p:nvCxnSpPr>
          <p:cNvPr id="10" name="39 Conector recto"/>
          <p:cNvCxnSpPr>
            <a:cxnSpLocks noChangeShapeType="1"/>
            <a:stCxn id="2" idx="3"/>
            <a:endCxn id="6" idx="1"/>
          </p:cNvCxnSpPr>
          <p:nvPr/>
        </p:nvCxnSpPr>
        <p:spPr bwMode="auto">
          <a:xfrm>
            <a:off x="3088908" y="2428644"/>
            <a:ext cx="1340216" cy="1029727"/>
          </a:xfrm>
          <a:prstGeom prst="line">
            <a:avLst/>
          </a:prstGeom>
          <a:noFill/>
          <a:ln w="9525" algn="ctr">
            <a:solidFill>
              <a:schemeClr val="tx1"/>
            </a:solidFill>
            <a:round/>
            <a:headEnd type="oval" w="med" len="med"/>
            <a:tailEnd type="oval" w="med" len="med"/>
          </a:ln>
        </p:spPr>
      </p:cxnSp>
      <p:sp>
        <p:nvSpPr>
          <p:cNvPr id="11" name="10 Elipse"/>
          <p:cNvSpPr/>
          <p:nvPr/>
        </p:nvSpPr>
        <p:spPr bwMode="auto">
          <a:xfrm>
            <a:off x="2071670" y="3652848"/>
            <a:ext cx="2165350" cy="768350"/>
          </a:xfrm>
          <a:prstGeom prst="ellipse">
            <a:avLst/>
          </a:prstGeom>
          <a:solidFill>
            <a:srgbClr val="FFC000"/>
          </a:solidFill>
          <a:ln w="9525" cap="flat" cmpd="sng" algn="ctr">
            <a:noFill/>
            <a:prstDash val="solid"/>
            <a:round/>
            <a:headEnd type="none" w="med" len="med"/>
            <a:tailEnd type="none" w="med" len="med"/>
          </a:ln>
          <a:effectLst>
            <a:outerShdw blurRad="149987" dist="250190" dir="8460000" algn="ctr">
              <a:srgbClr val="000000">
                <a:alpha val="28000"/>
              </a:srgbClr>
            </a:outerShdw>
          </a:effectLst>
        </p:spPr>
        <p:txBody>
          <a:bodyPr/>
          <a:lstStyle/>
          <a:p>
            <a:pPr algn="ctr" eaLnBrk="0" hangingPunct="0">
              <a:buFont typeface="Arial" pitchFamily="34" charset="0"/>
              <a:buNone/>
              <a:defRPr/>
            </a:pPr>
            <a:r>
              <a:rPr lang="es-ES" sz="1400" dirty="0">
                <a:latin typeface="Century Gothic" pitchFamily="34" charset="0"/>
                <a:cs typeface="+mn-cs"/>
              </a:rPr>
              <a:t>INVESTIGAR</a:t>
            </a:r>
          </a:p>
          <a:p>
            <a:pPr algn="ctr" eaLnBrk="0" hangingPunct="0">
              <a:buFont typeface="Arial" pitchFamily="34" charset="0"/>
              <a:buNone/>
              <a:defRPr/>
            </a:pPr>
            <a:r>
              <a:rPr lang="es-ES" sz="1400" dirty="0">
                <a:latin typeface="Century Gothic" pitchFamily="34" charset="0"/>
                <a:cs typeface="+mn-cs"/>
              </a:rPr>
              <a:t>INTERPRETAR</a:t>
            </a:r>
          </a:p>
          <a:p>
            <a:pPr algn="ctr" eaLnBrk="0" hangingPunct="0">
              <a:buFont typeface="Arial" pitchFamily="34" charset="0"/>
              <a:buNone/>
              <a:defRPr/>
            </a:pPr>
            <a:r>
              <a:rPr lang="es-ES" sz="1400" dirty="0">
                <a:latin typeface="Century Gothic" pitchFamily="34" charset="0"/>
                <a:cs typeface="+mn-cs"/>
              </a:rPr>
              <a:t>DESCUBRIR</a:t>
            </a:r>
          </a:p>
        </p:txBody>
      </p:sp>
      <p:cxnSp>
        <p:nvCxnSpPr>
          <p:cNvPr id="12" name="43 Conector recto"/>
          <p:cNvCxnSpPr>
            <a:cxnSpLocks noChangeShapeType="1"/>
            <a:stCxn id="11" idx="6"/>
            <a:endCxn id="13" idx="1"/>
          </p:cNvCxnSpPr>
          <p:nvPr/>
        </p:nvCxnSpPr>
        <p:spPr bwMode="auto">
          <a:xfrm flipV="1">
            <a:off x="4237020" y="3836998"/>
            <a:ext cx="838200" cy="200025"/>
          </a:xfrm>
          <a:prstGeom prst="line">
            <a:avLst/>
          </a:prstGeom>
          <a:noFill/>
          <a:ln w="9525" algn="ctr">
            <a:solidFill>
              <a:schemeClr val="tx1"/>
            </a:solidFill>
            <a:round/>
            <a:headEnd type="oval" w="med" len="med"/>
            <a:tailEnd type="oval" w="med" len="med"/>
          </a:ln>
        </p:spPr>
      </p:cxnSp>
      <p:sp>
        <p:nvSpPr>
          <p:cNvPr id="13" name="48 CuadroTexto"/>
          <p:cNvSpPr txBox="1">
            <a:spLocks noChangeArrowheads="1"/>
          </p:cNvSpPr>
          <p:nvPr/>
        </p:nvSpPr>
        <p:spPr bwMode="auto">
          <a:xfrm>
            <a:off x="5075220" y="3652848"/>
            <a:ext cx="2933700" cy="369888"/>
          </a:xfrm>
          <a:prstGeom prst="rect">
            <a:avLst/>
          </a:prstGeom>
          <a:noFill/>
          <a:ln w="9525">
            <a:noFill/>
            <a:miter lim="800000"/>
            <a:headEnd/>
            <a:tailEnd/>
          </a:ln>
        </p:spPr>
        <p:txBody>
          <a:bodyPr>
            <a:spAutoFit/>
          </a:bodyPr>
          <a:lstStyle/>
          <a:p>
            <a:r>
              <a:rPr lang="es-ES" dirty="0" smtClean="0">
                <a:latin typeface="Century Gothic" pitchFamily="34" charset="0"/>
              </a:rPr>
              <a:t> Foros</a:t>
            </a:r>
            <a:endParaRPr lang="es-ES" dirty="0">
              <a:latin typeface="Century Gothic" pitchFamily="34" charset="0"/>
            </a:endParaRPr>
          </a:p>
        </p:txBody>
      </p:sp>
      <p:sp>
        <p:nvSpPr>
          <p:cNvPr id="14" name="53 CuadroTexto"/>
          <p:cNvSpPr txBox="1">
            <a:spLocks noChangeArrowheads="1"/>
          </p:cNvSpPr>
          <p:nvPr/>
        </p:nvSpPr>
        <p:spPr bwMode="auto">
          <a:xfrm>
            <a:off x="4786314" y="4143380"/>
            <a:ext cx="2933700" cy="369888"/>
          </a:xfrm>
          <a:prstGeom prst="rect">
            <a:avLst/>
          </a:prstGeom>
          <a:noFill/>
          <a:ln w="9525">
            <a:noFill/>
            <a:miter lim="800000"/>
            <a:headEnd/>
            <a:tailEnd/>
          </a:ln>
        </p:spPr>
        <p:txBody>
          <a:bodyPr>
            <a:spAutoFit/>
          </a:bodyPr>
          <a:lstStyle/>
          <a:p>
            <a:r>
              <a:rPr lang="es-ES" dirty="0" smtClean="0">
                <a:latin typeface="Century Gothic" pitchFamily="34" charset="0"/>
              </a:rPr>
              <a:t> Análisis </a:t>
            </a:r>
            <a:r>
              <a:rPr lang="es-ES" dirty="0">
                <a:latin typeface="Century Gothic" pitchFamily="34" charset="0"/>
              </a:rPr>
              <a:t>de casos</a:t>
            </a:r>
          </a:p>
        </p:txBody>
      </p:sp>
      <p:sp>
        <p:nvSpPr>
          <p:cNvPr id="15" name="54 CuadroTexto"/>
          <p:cNvSpPr txBox="1">
            <a:spLocks noChangeArrowheads="1"/>
          </p:cNvSpPr>
          <p:nvPr/>
        </p:nvSpPr>
        <p:spPr bwMode="auto">
          <a:xfrm>
            <a:off x="3678220" y="4630748"/>
            <a:ext cx="3841750" cy="369888"/>
          </a:xfrm>
          <a:prstGeom prst="rect">
            <a:avLst/>
          </a:prstGeom>
          <a:noFill/>
          <a:ln w="9525">
            <a:noFill/>
            <a:miter lim="800000"/>
            <a:headEnd/>
            <a:tailEnd/>
          </a:ln>
        </p:spPr>
        <p:txBody>
          <a:bodyPr>
            <a:spAutoFit/>
          </a:bodyPr>
          <a:lstStyle/>
          <a:p>
            <a:r>
              <a:rPr lang="es-ES" dirty="0" smtClean="0">
                <a:latin typeface="Century Gothic" pitchFamily="34" charset="0"/>
              </a:rPr>
              <a:t> Proyectos </a:t>
            </a:r>
            <a:r>
              <a:rPr lang="es-ES" dirty="0">
                <a:latin typeface="Century Gothic" pitchFamily="34" charset="0"/>
              </a:rPr>
              <a:t>de investigación</a:t>
            </a:r>
          </a:p>
        </p:txBody>
      </p:sp>
      <p:cxnSp>
        <p:nvCxnSpPr>
          <p:cNvPr id="16" name="58 Conector recto"/>
          <p:cNvCxnSpPr>
            <a:cxnSpLocks noChangeShapeType="1"/>
            <a:stCxn id="11" idx="5"/>
            <a:endCxn id="14" idx="1"/>
          </p:cNvCxnSpPr>
          <p:nvPr/>
        </p:nvCxnSpPr>
        <p:spPr bwMode="auto">
          <a:xfrm rot="16200000" flipH="1">
            <a:off x="4343289" y="3885299"/>
            <a:ext cx="19648" cy="866402"/>
          </a:xfrm>
          <a:prstGeom prst="line">
            <a:avLst/>
          </a:prstGeom>
          <a:noFill/>
          <a:ln w="9525" algn="ctr">
            <a:solidFill>
              <a:schemeClr val="tx1"/>
            </a:solidFill>
            <a:round/>
            <a:headEnd type="oval" w="med" len="med"/>
            <a:tailEnd type="oval" w="med" len="med"/>
          </a:ln>
        </p:spPr>
      </p:cxnSp>
      <p:cxnSp>
        <p:nvCxnSpPr>
          <p:cNvPr id="17" name="61 Conector recto"/>
          <p:cNvCxnSpPr>
            <a:cxnSpLocks noChangeShapeType="1"/>
            <a:stCxn id="11" idx="4"/>
            <a:endCxn id="15" idx="1"/>
          </p:cNvCxnSpPr>
          <p:nvPr/>
        </p:nvCxnSpPr>
        <p:spPr bwMode="auto">
          <a:xfrm rot="16200000" flipH="1">
            <a:off x="3219433" y="4356110"/>
            <a:ext cx="393700" cy="523875"/>
          </a:xfrm>
          <a:prstGeom prst="line">
            <a:avLst/>
          </a:prstGeom>
          <a:noFill/>
          <a:ln w="9525" algn="ctr">
            <a:solidFill>
              <a:schemeClr val="tx1"/>
            </a:solidFill>
            <a:round/>
            <a:headEnd type="oval" w="med" len="med"/>
            <a:tailEnd type="oval" w="med" len="med"/>
          </a:ln>
        </p:spPr>
      </p:cxnSp>
      <p:sp>
        <p:nvSpPr>
          <p:cNvPr id="18" name="17 Elipse"/>
          <p:cNvSpPr/>
          <p:nvPr/>
        </p:nvSpPr>
        <p:spPr>
          <a:xfrm>
            <a:off x="4143372" y="3214686"/>
            <a:ext cx="428628" cy="42862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8 Elipse"/>
          <p:cNvSpPr/>
          <p:nvPr/>
        </p:nvSpPr>
        <p:spPr>
          <a:xfrm>
            <a:off x="4857752" y="2786058"/>
            <a:ext cx="428628" cy="42862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19 Elipse"/>
          <p:cNvSpPr/>
          <p:nvPr/>
        </p:nvSpPr>
        <p:spPr>
          <a:xfrm>
            <a:off x="5500694" y="2285992"/>
            <a:ext cx="428628" cy="42862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20 Elipse"/>
          <p:cNvSpPr/>
          <p:nvPr/>
        </p:nvSpPr>
        <p:spPr>
          <a:xfrm>
            <a:off x="5929322" y="1785926"/>
            <a:ext cx="428628" cy="428628"/>
          </a:xfrm>
          <a:prstGeom prst="ellipse">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21 Elipse"/>
          <p:cNvSpPr/>
          <p:nvPr/>
        </p:nvSpPr>
        <p:spPr>
          <a:xfrm>
            <a:off x="4786314" y="3643314"/>
            <a:ext cx="428628" cy="428628"/>
          </a:xfrm>
          <a:prstGeom prst="ellipse">
            <a:avLst/>
          </a:prstGeom>
          <a:solidFill>
            <a:srgbClr val="C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22 Elipse"/>
          <p:cNvSpPr/>
          <p:nvPr/>
        </p:nvSpPr>
        <p:spPr>
          <a:xfrm>
            <a:off x="4500562" y="4071942"/>
            <a:ext cx="428628" cy="42862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4" name="23 Elipse"/>
          <p:cNvSpPr/>
          <p:nvPr/>
        </p:nvSpPr>
        <p:spPr>
          <a:xfrm>
            <a:off x="3428992" y="4572008"/>
            <a:ext cx="428628" cy="428628"/>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24 Elipse"/>
          <p:cNvSpPr/>
          <p:nvPr/>
        </p:nvSpPr>
        <p:spPr bwMode="auto">
          <a:xfrm>
            <a:off x="4921250" y="5086372"/>
            <a:ext cx="2165350" cy="768350"/>
          </a:xfrm>
          <a:prstGeom prst="ellipse">
            <a:avLst/>
          </a:prstGeom>
          <a:solidFill>
            <a:schemeClr val="tx2">
              <a:lumMod val="60000"/>
              <a:lumOff val="40000"/>
            </a:schemeClr>
          </a:solidFill>
          <a:ln w="9525" cap="flat" cmpd="sng" algn="ctr">
            <a:noFill/>
            <a:prstDash val="solid"/>
            <a:round/>
            <a:headEnd type="none" w="med" len="med"/>
            <a:tailEnd type="none" w="med" len="med"/>
          </a:ln>
          <a:effectLst>
            <a:outerShdw blurRad="149987" dist="250190" dir="8460000" algn="ctr">
              <a:srgbClr val="000000">
                <a:alpha val="28000"/>
              </a:srgbClr>
            </a:outerShdw>
          </a:effectLst>
        </p:spPr>
        <p:txBody>
          <a:bodyPr anchor="ctr"/>
          <a:lstStyle/>
          <a:p>
            <a:pPr algn="ctr" eaLnBrk="0" hangingPunct="0">
              <a:buFont typeface="Arial" pitchFamily="34" charset="0"/>
              <a:buNone/>
              <a:defRPr/>
            </a:pPr>
            <a:r>
              <a:rPr lang="es-ES" sz="1400" dirty="0">
                <a:solidFill>
                  <a:schemeClr val="bg1"/>
                </a:solidFill>
                <a:latin typeface="Century Gothic" pitchFamily="34" charset="0"/>
                <a:cs typeface="+mn-cs"/>
              </a:rPr>
              <a:t>REFLEXIONAR</a:t>
            </a:r>
          </a:p>
        </p:txBody>
      </p:sp>
      <p:sp>
        <p:nvSpPr>
          <p:cNvPr id="26" name="77 CuadroTexto"/>
          <p:cNvSpPr txBox="1">
            <a:spLocks noChangeArrowheads="1"/>
          </p:cNvSpPr>
          <p:nvPr/>
        </p:nvSpPr>
        <p:spPr bwMode="auto">
          <a:xfrm>
            <a:off x="4641850" y="6273822"/>
            <a:ext cx="2584450" cy="369888"/>
          </a:xfrm>
          <a:prstGeom prst="rect">
            <a:avLst/>
          </a:prstGeom>
          <a:noFill/>
          <a:ln w="9525">
            <a:noFill/>
            <a:miter lim="800000"/>
            <a:headEnd/>
            <a:tailEnd/>
          </a:ln>
        </p:spPr>
        <p:txBody>
          <a:bodyPr>
            <a:spAutoFit/>
          </a:bodyPr>
          <a:lstStyle/>
          <a:p>
            <a:r>
              <a:rPr lang="es-ES">
                <a:latin typeface="Century Gothic" pitchFamily="34" charset="0"/>
              </a:rPr>
              <a:t>Mapas conceptuales</a:t>
            </a:r>
          </a:p>
        </p:txBody>
      </p:sp>
      <p:sp>
        <p:nvSpPr>
          <p:cNvPr id="27" name="79 CuadroTexto"/>
          <p:cNvSpPr txBox="1">
            <a:spLocks noChangeArrowheads="1"/>
          </p:cNvSpPr>
          <p:nvPr/>
        </p:nvSpPr>
        <p:spPr bwMode="auto">
          <a:xfrm>
            <a:off x="7645400" y="5715022"/>
            <a:ext cx="1117600" cy="369888"/>
          </a:xfrm>
          <a:prstGeom prst="rect">
            <a:avLst/>
          </a:prstGeom>
          <a:noFill/>
          <a:ln w="9525">
            <a:noFill/>
            <a:miter lim="800000"/>
            <a:headEnd/>
            <a:tailEnd/>
          </a:ln>
        </p:spPr>
        <p:txBody>
          <a:bodyPr>
            <a:spAutoFit/>
          </a:bodyPr>
          <a:lstStyle/>
          <a:p>
            <a:r>
              <a:rPr lang="es-ES">
                <a:latin typeface="Century Gothic" pitchFamily="34" charset="0"/>
              </a:rPr>
              <a:t>Síntesis</a:t>
            </a:r>
          </a:p>
        </p:txBody>
      </p:sp>
      <p:sp>
        <p:nvSpPr>
          <p:cNvPr id="28" name="80 CuadroTexto"/>
          <p:cNvSpPr txBox="1">
            <a:spLocks noChangeArrowheads="1"/>
          </p:cNvSpPr>
          <p:nvPr/>
        </p:nvSpPr>
        <p:spPr bwMode="auto">
          <a:xfrm>
            <a:off x="7435850" y="5295922"/>
            <a:ext cx="1536700" cy="369332"/>
          </a:xfrm>
          <a:prstGeom prst="rect">
            <a:avLst/>
          </a:prstGeom>
          <a:noFill/>
          <a:ln w="9525">
            <a:noFill/>
            <a:miter lim="800000"/>
            <a:headEnd/>
            <a:tailEnd/>
          </a:ln>
        </p:spPr>
        <p:txBody>
          <a:bodyPr>
            <a:spAutoFit/>
          </a:bodyPr>
          <a:lstStyle/>
          <a:p>
            <a:r>
              <a:rPr lang="es-ES" dirty="0" smtClean="0">
                <a:latin typeface="Century Gothic" pitchFamily="34" charset="0"/>
              </a:rPr>
              <a:t> Resúmenes</a:t>
            </a:r>
            <a:endParaRPr lang="es-ES" dirty="0">
              <a:latin typeface="Century Gothic" pitchFamily="34" charset="0"/>
            </a:endParaRPr>
          </a:p>
        </p:txBody>
      </p:sp>
      <p:sp>
        <p:nvSpPr>
          <p:cNvPr id="29" name="81 CuadroTexto"/>
          <p:cNvSpPr txBox="1">
            <a:spLocks noChangeArrowheads="1"/>
          </p:cNvSpPr>
          <p:nvPr/>
        </p:nvSpPr>
        <p:spPr bwMode="auto">
          <a:xfrm>
            <a:off x="7226300" y="6064272"/>
            <a:ext cx="1917700" cy="369888"/>
          </a:xfrm>
          <a:prstGeom prst="rect">
            <a:avLst/>
          </a:prstGeom>
          <a:noFill/>
          <a:ln w="9525">
            <a:noFill/>
            <a:miter lim="800000"/>
            <a:headEnd/>
            <a:tailEnd/>
          </a:ln>
        </p:spPr>
        <p:txBody>
          <a:bodyPr>
            <a:spAutoFit/>
          </a:bodyPr>
          <a:lstStyle/>
          <a:p>
            <a:r>
              <a:rPr lang="es-ES">
                <a:latin typeface="Century Gothic" pitchFamily="34" charset="0"/>
              </a:rPr>
              <a:t>Comentarios</a:t>
            </a:r>
          </a:p>
        </p:txBody>
      </p:sp>
      <p:cxnSp>
        <p:nvCxnSpPr>
          <p:cNvPr id="30" name="82 Conector recto"/>
          <p:cNvCxnSpPr>
            <a:cxnSpLocks noChangeShapeType="1"/>
            <a:stCxn id="25" idx="6"/>
            <a:endCxn id="28" idx="1"/>
          </p:cNvCxnSpPr>
          <p:nvPr/>
        </p:nvCxnSpPr>
        <p:spPr bwMode="auto">
          <a:xfrm>
            <a:off x="7086600" y="5470547"/>
            <a:ext cx="349250" cy="10041"/>
          </a:xfrm>
          <a:prstGeom prst="line">
            <a:avLst/>
          </a:prstGeom>
          <a:noFill/>
          <a:ln w="9525" algn="ctr">
            <a:solidFill>
              <a:schemeClr val="tx1"/>
            </a:solidFill>
            <a:round/>
            <a:headEnd type="oval" w="med" len="med"/>
            <a:tailEnd type="oval" w="med" len="med"/>
          </a:ln>
        </p:spPr>
      </p:cxnSp>
      <p:cxnSp>
        <p:nvCxnSpPr>
          <p:cNvPr id="31" name="85 Conector recto"/>
          <p:cNvCxnSpPr>
            <a:cxnSpLocks noChangeShapeType="1"/>
            <a:stCxn id="25" idx="5"/>
          </p:cNvCxnSpPr>
          <p:nvPr/>
        </p:nvCxnSpPr>
        <p:spPr bwMode="auto">
          <a:xfrm rot="16200000" flipH="1">
            <a:off x="7081044" y="5430066"/>
            <a:ext cx="182562" cy="806450"/>
          </a:xfrm>
          <a:prstGeom prst="line">
            <a:avLst/>
          </a:prstGeom>
          <a:noFill/>
          <a:ln w="9525" algn="ctr">
            <a:solidFill>
              <a:schemeClr val="tx1"/>
            </a:solidFill>
            <a:round/>
            <a:headEnd type="oval" w="med" len="med"/>
            <a:tailEnd type="oval" w="med" len="med"/>
          </a:ln>
        </p:spPr>
      </p:cxnSp>
      <p:cxnSp>
        <p:nvCxnSpPr>
          <p:cNvPr id="32" name="88 Conector recto"/>
          <p:cNvCxnSpPr>
            <a:cxnSpLocks noChangeShapeType="1"/>
            <a:stCxn id="25" idx="4"/>
            <a:endCxn id="29" idx="1"/>
          </p:cNvCxnSpPr>
          <p:nvPr/>
        </p:nvCxnSpPr>
        <p:spPr bwMode="auto">
          <a:xfrm rot="16200000" flipH="1">
            <a:off x="6418263" y="5440384"/>
            <a:ext cx="393700" cy="1222375"/>
          </a:xfrm>
          <a:prstGeom prst="line">
            <a:avLst/>
          </a:prstGeom>
          <a:noFill/>
          <a:ln w="9525" algn="ctr">
            <a:solidFill>
              <a:schemeClr val="tx1"/>
            </a:solidFill>
            <a:round/>
            <a:headEnd type="oval" w="med" len="med"/>
            <a:tailEnd type="oval" w="med" len="med"/>
          </a:ln>
        </p:spPr>
      </p:cxnSp>
      <p:cxnSp>
        <p:nvCxnSpPr>
          <p:cNvPr id="33" name="91 Conector recto"/>
          <p:cNvCxnSpPr>
            <a:cxnSpLocks noChangeShapeType="1"/>
            <a:stCxn id="25" idx="3"/>
            <a:endCxn id="26" idx="1"/>
          </p:cNvCxnSpPr>
          <p:nvPr/>
        </p:nvCxnSpPr>
        <p:spPr bwMode="auto">
          <a:xfrm rot="5400000">
            <a:off x="4582319" y="5801541"/>
            <a:ext cx="715962" cy="596900"/>
          </a:xfrm>
          <a:prstGeom prst="line">
            <a:avLst/>
          </a:prstGeom>
          <a:noFill/>
          <a:ln w="9525" algn="ctr">
            <a:solidFill>
              <a:schemeClr val="tx1"/>
            </a:solidFill>
            <a:round/>
            <a:headEnd type="oval" w="med" len="med"/>
            <a:tailEnd type="oval" w="med" len="med"/>
          </a:ln>
        </p:spPr>
      </p:cxnSp>
      <p:cxnSp>
        <p:nvCxnSpPr>
          <p:cNvPr id="34" name="95 Conector recto"/>
          <p:cNvCxnSpPr>
            <a:cxnSpLocks noChangeShapeType="1"/>
            <a:stCxn id="25" idx="7"/>
          </p:cNvCxnSpPr>
          <p:nvPr/>
        </p:nvCxnSpPr>
        <p:spPr bwMode="auto">
          <a:xfrm rot="5400000" flipH="1" flipV="1">
            <a:off x="7068343" y="4831579"/>
            <a:ext cx="68263" cy="666750"/>
          </a:xfrm>
          <a:prstGeom prst="line">
            <a:avLst/>
          </a:prstGeom>
          <a:noFill/>
          <a:ln w="9525" algn="ctr">
            <a:solidFill>
              <a:schemeClr val="tx1"/>
            </a:solidFill>
            <a:round/>
            <a:headEnd type="oval" w="med" len="med"/>
            <a:tailEnd type="oval" w="med" len="med"/>
          </a:ln>
        </p:spPr>
      </p:cxnSp>
      <p:sp>
        <p:nvSpPr>
          <p:cNvPr id="35" name="94 CuadroTexto"/>
          <p:cNvSpPr txBox="1">
            <a:spLocks noChangeArrowheads="1"/>
          </p:cNvSpPr>
          <p:nvPr/>
        </p:nvSpPr>
        <p:spPr bwMode="auto">
          <a:xfrm>
            <a:off x="7435850" y="4916500"/>
            <a:ext cx="1536700" cy="369888"/>
          </a:xfrm>
          <a:prstGeom prst="rect">
            <a:avLst/>
          </a:prstGeom>
          <a:noFill/>
          <a:ln w="9525">
            <a:noFill/>
            <a:miter lim="800000"/>
            <a:headEnd/>
            <a:tailEnd/>
          </a:ln>
        </p:spPr>
        <p:txBody>
          <a:bodyPr>
            <a:spAutoFit/>
          </a:bodyPr>
          <a:lstStyle/>
          <a:p>
            <a:r>
              <a:rPr lang="es-ES" dirty="0" smtClean="0">
                <a:latin typeface="Century Gothic" pitchFamily="34" charset="0"/>
              </a:rPr>
              <a:t> Diarios</a:t>
            </a:r>
            <a:endParaRPr lang="es-ES" dirty="0">
              <a:latin typeface="Century Gothic" pitchFamily="34" charset="0"/>
            </a:endParaRPr>
          </a:p>
        </p:txBody>
      </p:sp>
      <p:sp>
        <p:nvSpPr>
          <p:cNvPr id="36" name="35 Elipse"/>
          <p:cNvSpPr/>
          <p:nvPr/>
        </p:nvSpPr>
        <p:spPr>
          <a:xfrm>
            <a:off x="7143768" y="4857760"/>
            <a:ext cx="428628" cy="428628"/>
          </a:xfrm>
          <a:prstGeom prst="ellipse">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7" name="36 Elipse"/>
          <p:cNvSpPr/>
          <p:nvPr/>
        </p:nvSpPr>
        <p:spPr>
          <a:xfrm>
            <a:off x="7143768" y="5286388"/>
            <a:ext cx="428628" cy="428628"/>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8" name="37 Elipse"/>
          <p:cNvSpPr/>
          <p:nvPr/>
        </p:nvSpPr>
        <p:spPr>
          <a:xfrm>
            <a:off x="7286644" y="5715016"/>
            <a:ext cx="428628" cy="42862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9" name="38 Elipse"/>
          <p:cNvSpPr/>
          <p:nvPr/>
        </p:nvSpPr>
        <p:spPr>
          <a:xfrm>
            <a:off x="6929454" y="6000768"/>
            <a:ext cx="428628" cy="42862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0" name="39 Elipse"/>
          <p:cNvSpPr/>
          <p:nvPr/>
        </p:nvSpPr>
        <p:spPr>
          <a:xfrm>
            <a:off x="4286248" y="6215082"/>
            <a:ext cx="428628" cy="428628"/>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40 Elipse"/>
          <p:cNvSpPr/>
          <p:nvPr/>
        </p:nvSpPr>
        <p:spPr bwMode="auto">
          <a:xfrm>
            <a:off x="450850" y="4895850"/>
            <a:ext cx="2165350" cy="768350"/>
          </a:xfrm>
          <a:prstGeom prst="ellipse">
            <a:avLst/>
          </a:prstGeom>
          <a:solidFill>
            <a:srgbClr val="92D050"/>
          </a:solidFill>
          <a:ln w="9525" cap="flat" cmpd="sng" algn="ctr">
            <a:noFill/>
            <a:prstDash val="solid"/>
            <a:round/>
            <a:headEnd type="none" w="med" len="med"/>
            <a:tailEnd type="none" w="med" len="med"/>
          </a:ln>
          <a:effectLst>
            <a:outerShdw blurRad="149987" dist="250190" dir="8460000" algn="ctr">
              <a:srgbClr val="000000">
                <a:alpha val="28000"/>
              </a:srgbClr>
            </a:outerShdw>
          </a:effectLst>
        </p:spPr>
        <p:txBody>
          <a:bodyPr/>
          <a:lstStyle/>
          <a:p>
            <a:pPr algn="ctr" eaLnBrk="0" hangingPunct="0">
              <a:buFont typeface="Arial" pitchFamily="34" charset="0"/>
              <a:buNone/>
              <a:defRPr/>
            </a:pPr>
            <a:r>
              <a:rPr lang="es-ES" sz="1400" dirty="0">
                <a:latin typeface="Century Gothic" pitchFamily="34" charset="0"/>
                <a:cs typeface="+mn-cs"/>
              </a:rPr>
              <a:t>ARGUMENTAR</a:t>
            </a:r>
          </a:p>
          <a:p>
            <a:pPr algn="ctr" eaLnBrk="0" hangingPunct="0">
              <a:buFont typeface="Arial" pitchFamily="34" charset="0"/>
              <a:buNone/>
              <a:defRPr/>
            </a:pPr>
            <a:r>
              <a:rPr lang="es-ES" sz="1400" dirty="0">
                <a:latin typeface="Century Gothic" pitchFamily="34" charset="0"/>
                <a:cs typeface="+mn-cs"/>
              </a:rPr>
              <a:t>CONTRASTAR</a:t>
            </a:r>
          </a:p>
        </p:txBody>
      </p:sp>
      <p:sp>
        <p:nvSpPr>
          <p:cNvPr id="42" name="64 CuadroTexto"/>
          <p:cNvSpPr txBox="1">
            <a:spLocks noChangeArrowheads="1"/>
          </p:cNvSpPr>
          <p:nvPr/>
        </p:nvSpPr>
        <p:spPr bwMode="auto">
          <a:xfrm>
            <a:off x="2825750" y="5175250"/>
            <a:ext cx="2933700" cy="369888"/>
          </a:xfrm>
          <a:prstGeom prst="rect">
            <a:avLst/>
          </a:prstGeom>
          <a:noFill/>
          <a:ln w="9525">
            <a:noFill/>
            <a:miter lim="800000"/>
            <a:headEnd/>
            <a:tailEnd/>
          </a:ln>
        </p:spPr>
        <p:txBody>
          <a:bodyPr>
            <a:spAutoFit/>
          </a:bodyPr>
          <a:lstStyle/>
          <a:p>
            <a:r>
              <a:rPr lang="es-ES" dirty="0" smtClean="0">
                <a:latin typeface="Century Gothic" pitchFamily="34" charset="0"/>
              </a:rPr>
              <a:t> Debates</a:t>
            </a:r>
            <a:endParaRPr lang="es-ES" dirty="0">
              <a:latin typeface="Century Gothic" pitchFamily="34" charset="0"/>
            </a:endParaRPr>
          </a:p>
        </p:txBody>
      </p:sp>
      <p:sp>
        <p:nvSpPr>
          <p:cNvPr id="43" name="65 CuadroTexto"/>
          <p:cNvSpPr txBox="1">
            <a:spLocks noChangeArrowheads="1"/>
          </p:cNvSpPr>
          <p:nvPr/>
        </p:nvSpPr>
        <p:spPr bwMode="auto">
          <a:xfrm>
            <a:off x="2476500" y="5594350"/>
            <a:ext cx="2933700" cy="369888"/>
          </a:xfrm>
          <a:prstGeom prst="rect">
            <a:avLst/>
          </a:prstGeom>
          <a:noFill/>
          <a:ln w="9525">
            <a:noFill/>
            <a:miter lim="800000"/>
            <a:headEnd/>
            <a:tailEnd/>
          </a:ln>
        </p:spPr>
        <p:txBody>
          <a:bodyPr>
            <a:spAutoFit/>
          </a:bodyPr>
          <a:lstStyle/>
          <a:p>
            <a:r>
              <a:rPr lang="es-ES" dirty="0" smtClean="0">
                <a:latin typeface="Century Gothic" pitchFamily="34" charset="0"/>
              </a:rPr>
              <a:t> Reflexiones </a:t>
            </a:r>
            <a:r>
              <a:rPr lang="es-ES" dirty="0">
                <a:latin typeface="Century Gothic" pitchFamily="34" charset="0"/>
              </a:rPr>
              <a:t>críticas</a:t>
            </a:r>
          </a:p>
        </p:txBody>
      </p:sp>
      <p:sp>
        <p:nvSpPr>
          <p:cNvPr id="44" name="66 CuadroTexto"/>
          <p:cNvSpPr txBox="1">
            <a:spLocks noChangeArrowheads="1"/>
          </p:cNvSpPr>
          <p:nvPr/>
        </p:nvSpPr>
        <p:spPr bwMode="auto">
          <a:xfrm>
            <a:off x="869950" y="6083300"/>
            <a:ext cx="2933700" cy="369888"/>
          </a:xfrm>
          <a:prstGeom prst="rect">
            <a:avLst/>
          </a:prstGeom>
          <a:noFill/>
          <a:ln w="9525">
            <a:noFill/>
            <a:miter lim="800000"/>
            <a:headEnd/>
            <a:tailEnd/>
          </a:ln>
        </p:spPr>
        <p:txBody>
          <a:bodyPr>
            <a:spAutoFit/>
          </a:bodyPr>
          <a:lstStyle/>
          <a:p>
            <a:r>
              <a:rPr lang="es-ES" dirty="0" smtClean="0">
                <a:latin typeface="Century Gothic" pitchFamily="34" charset="0"/>
              </a:rPr>
              <a:t> Creaciones </a:t>
            </a:r>
            <a:r>
              <a:rPr lang="es-ES" dirty="0">
                <a:latin typeface="Century Gothic" pitchFamily="34" charset="0"/>
              </a:rPr>
              <a:t>colectivas</a:t>
            </a:r>
          </a:p>
        </p:txBody>
      </p:sp>
      <p:cxnSp>
        <p:nvCxnSpPr>
          <p:cNvPr id="45" name="67 Conector recto"/>
          <p:cNvCxnSpPr>
            <a:cxnSpLocks noChangeShapeType="1"/>
            <a:stCxn id="41" idx="6"/>
            <a:endCxn id="42" idx="1"/>
          </p:cNvCxnSpPr>
          <p:nvPr/>
        </p:nvCxnSpPr>
        <p:spPr bwMode="auto">
          <a:xfrm>
            <a:off x="2616200" y="5280025"/>
            <a:ext cx="209550" cy="79375"/>
          </a:xfrm>
          <a:prstGeom prst="line">
            <a:avLst/>
          </a:prstGeom>
          <a:noFill/>
          <a:ln w="9525" algn="ctr">
            <a:solidFill>
              <a:schemeClr val="tx1"/>
            </a:solidFill>
            <a:round/>
            <a:headEnd type="oval" w="med" len="med"/>
            <a:tailEnd type="oval" w="med" len="med"/>
          </a:ln>
        </p:spPr>
      </p:cxnSp>
      <p:cxnSp>
        <p:nvCxnSpPr>
          <p:cNvPr id="46" name="70 Conector recto"/>
          <p:cNvCxnSpPr>
            <a:cxnSpLocks noChangeShapeType="1"/>
            <a:stCxn id="43" idx="1"/>
            <a:endCxn id="41" idx="5"/>
          </p:cNvCxnSpPr>
          <p:nvPr/>
        </p:nvCxnSpPr>
        <p:spPr bwMode="auto">
          <a:xfrm rot="10800000">
            <a:off x="2298700" y="5551488"/>
            <a:ext cx="177800" cy="227012"/>
          </a:xfrm>
          <a:prstGeom prst="line">
            <a:avLst/>
          </a:prstGeom>
          <a:noFill/>
          <a:ln w="9525" algn="ctr">
            <a:solidFill>
              <a:schemeClr val="tx1"/>
            </a:solidFill>
            <a:round/>
            <a:headEnd type="oval" w="med" len="med"/>
            <a:tailEnd type="oval" w="med" len="med"/>
          </a:ln>
        </p:spPr>
      </p:cxnSp>
      <p:cxnSp>
        <p:nvCxnSpPr>
          <p:cNvPr id="47" name="73 Conector recto"/>
          <p:cNvCxnSpPr>
            <a:cxnSpLocks noChangeShapeType="1"/>
            <a:stCxn id="44" idx="1"/>
            <a:endCxn id="41" idx="4"/>
          </p:cNvCxnSpPr>
          <p:nvPr/>
        </p:nvCxnSpPr>
        <p:spPr bwMode="auto">
          <a:xfrm rot="10800000" flipH="1">
            <a:off x="869950" y="5664200"/>
            <a:ext cx="663575" cy="603250"/>
          </a:xfrm>
          <a:prstGeom prst="line">
            <a:avLst/>
          </a:prstGeom>
          <a:noFill/>
          <a:ln w="9525" algn="ctr">
            <a:solidFill>
              <a:schemeClr val="tx1"/>
            </a:solidFill>
            <a:round/>
            <a:headEnd type="oval" w="med" len="med"/>
            <a:tailEnd type="oval" w="med" len="med"/>
          </a:ln>
        </p:spPr>
      </p:cxnSp>
      <p:sp>
        <p:nvSpPr>
          <p:cNvPr id="48" name="47 Elipse"/>
          <p:cNvSpPr/>
          <p:nvPr/>
        </p:nvSpPr>
        <p:spPr>
          <a:xfrm>
            <a:off x="571472" y="6000768"/>
            <a:ext cx="428628" cy="428628"/>
          </a:xfrm>
          <a:prstGeom prst="ellipse">
            <a:avLst/>
          </a:prstGeom>
          <a:solidFill>
            <a:srgbClr val="C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9" name="48 Elipse"/>
          <p:cNvSpPr/>
          <p:nvPr/>
        </p:nvSpPr>
        <p:spPr>
          <a:xfrm>
            <a:off x="2143108" y="5572140"/>
            <a:ext cx="428628" cy="42862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0" name="49 Elipse"/>
          <p:cNvSpPr/>
          <p:nvPr/>
        </p:nvSpPr>
        <p:spPr>
          <a:xfrm>
            <a:off x="2571736" y="5143512"/>
            <a:ext cx="428628" cy="428628"/>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2"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sp>
        <p:nvSpPr>
          <p:cNvPr id="53" name="52 Rectángulo"/>
          <p:cNvSpPr/>
          <p:nvPr/>
        </p:nvSpPr>
        <p:spPr>
          <a:xfrm>
            <a:off x="5148064" y="260648"/>
            <a:ext cx="2736304" cy="1200329"/>
          </a:xfrm>
          <a:prstGeom prst="rect">
            <a:avLst/>
          </a:prstGeom>
        </p:spPr>
        <p:txBody>
          <a:bodyPr wrap="square">
            <a:spAutoFit/>
          </a:bodyPr>
          <a:lstStyle/>
          <a:p>
            <a:r>
              <a:rPr lang="es-ES" dirty="0" smtClean="0">
                <a:solidFill>
                  <a:srgbClr val="D2A000"/>
                </a:solidFill>
                <a:latin typeface="Century Gothic" pitchFamily="34" charset="0"/>
              </a:rPr>
              <a:t>ORGANIZACIÓN  TECNOLÓGICA Y DIDÁCTICA DE  CENTRO Y AULA</a:t>
            </a:r>
            <a:endParaRPr lang="es-ES" dirty="0">
              <a:solidFill>
                <a:srgbClr val="D2A000"/>
              </a:solidFill>
              <a:latin typeface="Century Gothic" pitchFamily="34" charset="0"/>
            </a:endParaRPr>
          </a:p>
        </p:txBody>
      </p:sp>
      <p:sp>
        <p:nvSpPr>
          <p:cNvPr id="58" name="57 Rectángulo"/>
          <p:cNvSpPr/>
          <p:nvPr/>
        </p:nvSpPr>
        <p:spPr>
          <a:xfrm>
            <a:off x="179512" y="1772816"/>
            <a:ext cx="2088232" cy="923330"/>
          </a:xfrm>
          <a:prstGeom prst="rect">
            <a:avLst/>
          </a:prstGeom>
        </p:spPr>
        <p:txBody>
          <a:bodyPr wrap="square">
            <a:spAutoFit/>
          </a:bodyPr>
          <a:lstStyle/>
          <a:p>
            <a:r>
              <a:rPr lang="es-ES" dirty="0" smtClean="0">
                <a:solidFill>
                  <a:srgbClr val="D2A000"/>
                </a:solidFill>
                <a:latin typeface="Century Gothic" pitchFamily="34" charset="0"/>
              </a:rPr>
              <a:t>Organización de la evaluación con TIC</a:t>
            </a:r>
            <a:endParaRPr lang="es-ES" dirty="0"/>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Picture 13"/>
          <p:cNvPicPr>
            <a:picLocks noChangeAspect="1" noChangeArrowheads="1"/>
          </p:cNvPicPr>
          <p:nvPr/>
        </p:nvPicPr>
        <p:blipFill>
          <a:blip r:embed="rId2" cstate="print"/>
          <a:srcRect t="19452" b="33157"/>
          <a:stretch>
            <a:fillRect/>
          </a:stretch>
        </p:blipFill>
        <p:spPr bwMode="auto">
          <a:xfrm>
            <a:off x="0" y="188640"/>
            <a:ext cx="5057775" cy="1512168"/>
          </a:xfrm>
          <a:prstGeom prst="rect">
            <a:avLst/>
          </a:prstGeom>
          <a:noFill/>
          <a:ln w="9525">
            <a:noFill/>
            <a:miter lim="800000"/>
            <a:headEnd/>
            <a:tailEnd/>
          </a:ln>
        </p:spPr>
      </p:pic>
      <p:sp>
        <p:nvSpPr>
          <p:cNvPr id="53" name="52 Rectángulo"/>
          <p:cNvSpPr/>
          <p:nvPr/>
        </p:nvSpPr>
        <p:spPr>
          <a:xfrm>
            <a:off x="5148064" y="260648"/>
            <a:ext cx="2736304" cy="1200329"/>
          </a:xfrm>
          <a:prstGeom prst="rect">
            <a:avLst/>
          </a:prstGeom>
        </p:spPr>
        <p:txBody>
          <a:bodyPr wrap="square">
            <a:spAutoFit/>
          </a:bodyPr>
          <a:lstStyle/>
          <a:p>
            <a:r>
              <a:rPr lang="es-ES" dirty="0" smtClean="0">
                <a:solidFill>
                  <a:srgbClr val="D2A000"/>
                </a:solidFill>
                <a:latin typeface="Century Gothic" pitchFamily="34" charset="0"/>
              </a:rPr>
              <a:t>ORGANIZACIÓN  TECNOLÓGICA Y DIDÁCTICA DE  CENTRO Y AULA</a:t>
            </a:r>
            <a:endParaRPr lang="es-ES" dirty="0">
              <a:solidFill>
                <a:srgbClr val="D2A000"/>
              </a:solidFill>
              <a:latin typeface="Century Gothic" pitchFamily="34" charset="0"/>
            </a:endParaRPr>
          </a:p>
        </p:txBody>
      </p:sp>
      <p:sp>
        <p:nvSpPr>
          <p:cNvPr id="58" name="57 Rectángulo"/>
          <p:cNvSpPr/>
          <p:nvPr/>
        </p:nvSpPr>
        <p:spPr>
          <a:xfrm>
            <a:off x="179512" y="1772816"/>
            <a:ext cx="2088232" cy="923330"/>
          </a:xfrm>
          <a:prstGeom prst="rect">
            <a:avLst/>
          </a:prstGeom>
        </p:spPr>
        <p:txBody>
          <a:bodyPr wrap="square">
            <a:spAutoFit/>
          </a:bodyPr>
          <a:lstStyle/>
          <a:p>
            <a:r>
              <a:rPr lang="es-ES" dirty="0" smtClean="0">
                <a:solidFill>
                  <a:srgbClr val="D2A000"/>
                </a:solidFill>
                <a:latin typeface="Century Gothic" pitchFamily="34" charset="0"/>
              </a:rPr>
              <a:t>Organización de la evaluación con TIC</a:t>
            </a:r>
            <a:endParaRPr lang="es-ES" dirty="0"/>
          </a:p>
        </p:txBody>
      </p:sp>
      <p:sp>
        <p:nvSpPr>
          <p:cNvPr id="54" name="53 Rectángulo redondeado"/>
          <p:cNvSpPr/>
          <p:nvPr/>
        </p:nvSpPr>
        <p:spPr>
          <a:xfrm>
            <a:off x="2704582" y="2307327"/>
            <a:ext cx="6072230" cy="285752"/>
          </a:xfrm>
          <a:prstGeom prst="roundRect">
            <a:avLst/>
          </a:prstGeom>
          <a:solidFill>
            <a:schemeClr val="accent1">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1400" dirty="0">
                <a:solidFill>
                  <a:schemeClr val="tx1"/>
                </a:solidFill>
                <a:latin typeface="Century Gothic" pitchFamily="34" charset="0"/>
              </a:rPr>
              <a:t>OBSERVACIÓN DEL ALUMNO EN ENTORNOS INDIVIDUALES</a:t>
            </a:r>
          </a:p>
        </p:txBody>
      </p:sp>
      <p:sp>
        <p:nvSpPr>
          <p:cNvPr id="55" name="54 Rectángulo redondeado"/>
          <p:cNvSpPr/>
          <p:nvPr/>
        </p:nvSpPr>
        <p:spPr>
          <a:xfrm>
            <a:off x="2704582" y="2664517"/>
            <a:ext cx="6072230" cy="285752"/>
          </a:xfrm>
          <a:prstGeom prst="roundRect">
            <a:avLst/>
          </a:prstGeom>
          <a:solidFill>
            <a:schemeClr val="accent1">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1400" dirty="0">
                <a:solidFill>
                  <a:schemeClr val="tx1"/>
                </a:solidFill>
                <a:latin typeface="Century Gothic" pitchFamily="34" charset="0"/>
              </a:rPr>
              <a:t>OBSERVACIÓN DEL ALUMNO EN ENTORNOS COLABORATIVOS</a:t>
            </a:r>
          </a:p>
        </p:txBody>
      </p:sp>
      <p:sp>
        <p:nvSpPr>
          <p:cNvPr id="56" name="55 Rectángulo redondeado"/>
          <p:cNvSpPr/>
          <p:nvPr/>
        </p:nvSpPr>
        <p:spPr>
          <a:xfrm>
            <a:off x="2704582" y="3021707"/>
            <a:ext cx="6072230" cy="285752"/>
          </a:xfrm>
          <a:prstGeom prst="roundRect">
            <a:avLst/>
          </a:prstGeom>
          <a:solidFill>
            <a:schemeClr val="accent1">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1400" dirty="0">
                <a:solidFill>
                  <a:schemeClr val="tx1"/>
                </a:solidFill>
                <a:latin typeface="Century Gothic" pitchFamily="34" charset="0"/>
              </a:rPr>
              <a:t>ANÁLISIS DEL TRABAJO COTIDIANO</a:t>
            </a:r>
          </a:p>
        </p:txBody>
      </p:sp>
      <p:sp>
        <p:nvSpPr>
          <p:cNvPr id="57" name="56 Rectángulo redondeado"/>
          <p:cNvSpPr/>
          <p:nvPr/>
        </p:nvSpPr>
        <p:spPr>
          <a:xfrm>
            <a:off x="2704582" y="3378897"/>
            <a:ext cx="6072230" cy="285752"/>
          </a:xfrm>
          <a:prstGeom prst="roundRect">
            <a:avLst/>
          </a:prstGeom>
          <a:solidFill>
            <a:schemeClr val="accent1">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1400" dirty="0">
                <a:solidFill>
                  <a:schemeClr val="tx1"/>
                </a:solidFill>
                <a:latin typeface="Century Gothic" pitchFamily="34" charset="0"/>
              </a:rPr>
              <a:t>DESARROLLO DE PROYECTOS</a:t>
            </a:r>
          </a:p>
        </p:txBody>
      </p:sp>
      <p:sp>
        <p:nvSpPr>
          <p:cNvPr id="59" name="58 Rectángulo redondeado"/>
          <p:cNvSpPr/>
          <p:nvPr/>
        </p:nvSpPr>
        <p:spPr>
          <a:xfrm>
            <a:off x="2704582" y="5522037"/>
            <a:ext cx="3071834" cy="285752"/>
          </a:xfrm>
          <a:prstGeom prst="roundRect">
            <a:avLst/>
          </a:prstGeom>
          <a:solidFill>
            <a:schemeClr val="accent1">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1400" dirty="0">
                <a:solidFill>
                  <a:schemeClr val="tx1"/>
                </a:solidFill>
                <a:latin typeface="Century Gothic" pitchFamily="34" charset="0"/>
              </a:rPr>
              <a:t>VALORACIÓN DE TAREAS</a:t>
            </a:r>
          </a:p>
        </p:txBody>
      </p:sp>
      <p:sp>
        <p:nvSpPr>
          <p:cNvPr id="60" name="59 Rectángulo redondeado"/>
          <p:cNvSpPr/>
          <p:nvPr/>
        </p:nvSpPr>
        <p:spPr>
          <a:xfrm>
            <a:off x="2704582" y="5879227"/>
            <a:ext cx="6072230" cy="285752"/>
          </a:xfrm>
          <a:prstGeom prst="roundRect">
            <a:avLst/>
          </a:prstGeom>
          <a:solidFill>
            <a:schemeClr val="accent1">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1400" dirty="0">
                <a:solidFill>
                  <a:schemeClr val="tx1"/>
                </a:solidFill>
                <a:latin typeface="Century Gothic" pitchFamily="34" charset="0"/>
              </a:rPr>
              <a:t>PRUEBAS VALORES ACTITUDES, PROCEDIMIENTOS Y HABILIDADES</a:t>
            </a:r>
            <a:endParaRPr lang="es-ES" sz="1600" dirty="0">
              <a:solidFill>
                <a:schemeClr val="tx1"/>
              </a:solidFill>
              <a:latin typeface="Century Gothic" pitchFamily="34" charset="0"/>
            </a:endParaRPr>
          </a:p>
        </p:txBody>
      </p:sp>
      <p:sp>
        <p:nvSpPr>
          <p:cNvPr id="61" name="60 Rectángulo redondeado"/>
          <p:cNvSpPr/>
          <p:nvPr/>
        </p:nvSpPr>
        <p:spPr>
          <a:xfrm>
            <a:off x="2704582" y="3736087"/>
            <a:ext cx="6072230" cy="285752"/>
          </a:xfrm>
          <a:prstGeom prst="roundRect">
            <a:avLst/>
          </a:prstGeom>
          <a:solidFill>
            <a:schemeClr val="accent1">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1400" dirty="0">
                <a:solidFill>
                  <a:schemeClr val="tx1"/>
                </a:solidFill>
                <a:latin typeface="Century Gothic" pitchFamily="34" charset="0"/>
              </a:rPr>
              <a:t>RESOLUCIÓN DE SITUACIONES PROBLEMÁTICAS</a:t>
            </a:r>
          </a:p>
        </p:txBody>
      </p:sp>
      <p:sp>
        <p:nvSpPr>
          <p:cNvPr id="62" name="61 Rectángulo redondeado"/>
          <p:cNvSpPr/>
          <p:nvPr/>
        </p:nvSpPr>
        <p:spPr>
          <a:xfrm>
            <a:off x="2704582" y="4093277"/>
            <a:ext cx="6072230" cy="285752"/>
          </a:xfrm>
          <a:prstGeom prst="roundRect">
            <a:avLst/>
          </a:prstGeom>
          <a:solidFill>
            <a:schemeClr val="accent1">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1400" dirty="0">
                <a:solidFill>
                  <a:schemeClr val="tx1"/>
                </a:solidFill>
                <a:latin typeface="Century Gothic" pitchFamily="34" charset="0"/>
              </a:rPr>
              <a:t>MODELO DEL ESTUDIO DE CASOS</a:t>
            </a:r>
          </a:p>
        </p:txBody>
      </p:sp>
      <p:sp>
        <p:nvSpPr>
          <p:cNvPr id="63" name="62 Rectángulo redondeado"/>
          <p:cNvSpPr/>
          <p:nvPr/>
        </p:nvSpPr>
        <p:spPr>
          <a:xfrm>
            <a:off x="2699792" y="6236417"/>
            <a:ext cx="2100290" cy="285752"/>
          </a:xfrm>
          <a:prstGeom prst="roundRect">
            <a:avLst/>
          </a:prstGeom>
          <a:solidFill>
            <a:schemeClr val="accent1">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1400" dirty="0" smtClean="0">
                <a:solidFill>
                  <a:schemeClr val="tx1"/>
                </a:solidFill>
                <a:latin typeface="Century Gothic" pitchFamily="34" charset="0"/>
              </a:rPr>
              <a:t>PORFOLIOS-e</a:t>
            </a:r>
            <a:endParaRPr lang="es-ES" sz="1400" dirty="0">
              <a:solidFill>
                <a:schemeClr val="tx1"/>
              </a:solidFill>
              <a:latin typeface="Century Gothic" pitchFamily="34" charset="0"/>
            </a:endParaRPr>
          </a:p>
        </p:txBody>
      </p:sp>
      <p:sp>
        <p:nvSpPr>
          <p:cNvPr id="64" name="63 Rectángulo redondeado"/>
          <p:cNvSpPr/>
          <p:nvPr/>
        </p:nvSpPr>
        <p:spPr>
          <a:xfrm>
            <a:off x="5847854" y="5522037"/>
            <a:ext cx="2928958" cy="285752"/>
          </a:xfrm>
          <a:prstGeom prst="roundRect">
            <a:avLst/>
          </a:prstGeom>
          <a:solidFill>
            <a:schemeClr val="accent1">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1400" dirty="0">
                <a:solidFill>
                  <a:schemeClr val="tx1"/>
                </a:solidFill>
                <a:latin typeface="Century Gothic" pitchFamily="34" charset="0"/>
              </a:rPr>
              <a:t>DIARIOS REFLEXIVOS</a:t>
            </a:r>
          </a:p>
        </p:txBody>
      </p:sp>
      <p:sp>
        <p:nvSpPr>
          <p:cNvPr id="65" name="64 Rectángulo redondeado"/>
          <p:cNvSpPr/>
          <p:nvPr/>
        </p:nvSpPr>
        <p:spPr>
          <a:xfrm>
            <a:off x="5847854" y="4807657"/>
            <a:ext cx="2928958" cy="285752"/>
          </a:xfrm>
          <a:prstGeom prst="roundRect">
            <a:avLst/>
          </a:prstGeom>
          <a:solidFill>
            <a:schemeClr val="accent1">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1400" dirty="0">
                <a:solidFill>
                  <a:schemeClr val="tx1"/>
                </a:solidFill>
                <a:latin typeface="Century Gothic" pitchFamily="34" charset="0"/>
              </a:rPr>
              <a:t>MAPAS CONCEPTUALES</a:t>
            </a:r>
          </a:p>
        </p:txBody>
      </p:sp>
      <p:sp>
        <p:nvSpPr>
          <p:cNvPr id="66" name="65 Rectángulo redondeado"/>
          <p:cNvSpPr/>
          <p:nvPr/>
        </p:nvSpPr>
        <p:spPr>
          <a:xfrm>
            <a:off x="4840306" y="6239592"/>
            <a:ext cx="1915576" cy="285752"/>
          </a:xfrm>
          <a:prstGeom prst="roundRect">
            <a:avLst/>
          </a:prstGeom>
          <a:solidFill>
            <a:schemeClr val="accent1">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1400" dirty="0" smtClean="0">
                <a:solidFill>
                  <a:schemeClr val="tx1"/>
                </a:solidFill>
                <a:latin typeface="Century Gothic" pitchFamily="34" charset="0"/>
              </a:rPr>
              <a:t>RÚBRICAS-e</a:t>
            </a:r>
            <a:endParaRPr lang="es-ES" sz="1400" dirty="0">
              <a:solidFill>
                <a:schemeClr val="tx1"/>
              </a:solidFill>
              <a:latin typeface="Century Gothic" pitchFamily="34" charset="0"/>
            </a:endParaRPr>
          </a:p>
        </p:txBody>
      </p:sp>
      <p:sp>
        <p:nvSpPr>
          <p:cNvPr id="67" name="66 Rectángulo redondeado"/>
          <p:cNvSpPr/>
          <p:nvPr/>
        </p:nvSpPr>
        <p:spPr>
          <a:xfrm>
            <a:off x="6804342" y="6220542"/>
            <a:ext cx="1915576" cy="285752"/>
          </a:xfrm>
          <a:prstGeom prst="roundRect">
            <a:avLst/>
          </a:prstGeom>
          <a:solidFill>
            <a:schemeClr val="accent1">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400">
                <a:solidFill>
                  <a:schemeClr val="tx1"/>
                </a:solidFill>
                <a:latin typeface="Century Gothic" pitchFamily="34" charset="0"/>
              </a:rPr>
              <a:t>LISTA DE CONTROL</a:t>
            </a:r>
          </a:p>
        </p:txBody>
      </p:sp>
      <p:sp>
        <p:nvSpPr>
          <p:cNvPr id="68" name="67 Rectángulo redondeado"/>
          <p:cNvSpPr/>
          <p:nvPr/>
        </p:nvSpPr>
        <p:spPr>
          <a:xfrm>
            <a:off x="2704582" y="4450467"/>
            <a:ext cx="6072230" cy="285752"/>
          </a:xfrm>
          <a:prstGeom prst="roundRect">
            <a:avLst/>
          </a:prstGeom>
          <a:solidFill>
            <a:schemeClr val="accent1">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1400" dirty="0">
                <a:solidFill>
                  <a:schemeClr val="tx1"/>
                </a:solidFill>
                <a:latin typeface="Century Gothic" pitchFamily="34" charset="0"/>
              </a:rPr>
              <a:t>PARTICIPACIÓN EN ACTIVIDADES DE APRENDIZAJE</a:t>
            </a:r>
          </a:p>
        </p:txBody>
      </p:sp>
      <p:sp>
        <p:nvSpPr>
          <p:cNvPr id="69" name="68 Rectángulo redondeado"/>
          <p:cNvSpPr/>
          <p:nvPr/>
        </p:nvSpPr>
        <p:spPr>
          <a:xfrm>
            <a:off x="2704582" y="4807657"/>
            <a:ext cx="3071834" cy="285752"/>
          </a:xfrm>
          <a:prstGeom prst="roundRect">
            <a:avLst/>
          </a:prstGeom>
          <a:solidFill>
            <a:schemeClr val="accent1">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1400" dirty="0">
                <a:solidFill>
                  <a:schemeClr val="tx1"/>
                </a:solidFill>
                <a:latin typeface="Century Gothic" pitchFamily="34" charset="0"/>
              </a:rPr>
              <a:t>SIMULACIONES</a:t>
            </a:r>
          </a:p>
        </p:txBody>
      </p:sp>
      <p:sp>
        <p:nvSpPr>
          <p:cNvPr id="70" name="69 Rectángulo redondeado"/>
          <p:cNvSpPr/>
          <p:nvPr/>
        </p:nvSpPr>
        <p:spPr>
          <a:xfrm>
            <a:off x="2704582" y="5164847"/>
            <a:ext cx="6072230" cy="285752"/>
          </a:xfrm>
          <a:prstGeom prst="roundRect">
            <a:avLst/>
          </a:prstGeom>
          <a:solidFill>
            <a:schemeClr val="accent1">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1400" dirty="0">
                <a:solidFill>
                  <a:schemeClr val="tx1"/>
                </a:solidFill>
                <a:latin typeface="Century Gothic" pitchFamily="34" charset="0"/>
              </a:rPr>
              <a:t>APORTACIONES EN ACTIVIDADES GRUPALES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Scale>
                                      <p:cBhvr>
                                        <p:cTn id="7" dur="1000" decel="50000" fill="hold">
                                          <p:stCondLst>
                                            <p:cond delay="0"/>
                                          </p:stCondLst>
                                        </p:cTn>
                                        <p:tgtEl>
                                          <p:spTgt spid="5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4"/>
                                        </p:tgtEl>
                                        <p:attrNameLst>
                                          <p:attrName>ppt_x</p:attrName>
                                          <p:attrName>ppt_y</p:attrName>
                                        </p:attrNameLst>
                                      </p:cBhvr>
                                    </p:animMotion>
                                    <p:animEffect transition="in" filter="fade">
                                      <p:cBhvr>
                                        <p:cTn id="9" dur="1000"/>
                                        <p:tgtEl>
                                          <p:spTgt spid="54"/>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nodeType="clickEffect">
                                  <p:stCondLst>
                                    <p:cond delay="0"/>
                                  </p:stCondLst>
                                  <p:childTnLst>
                                    <p:set>
                                      <p:cBhvr>
                                        <p:cTn id="13" dur="1" fill="hold">
                                          <p:stCondLst>
                                            <p:cond delay="0"/>
                                          </p:stCondLst>
                                        </p:cTn>
                                        <p:tgtEl>
                                          <p:spTgt spid="55"/>
                                        </p:tgtEl>
                                        <p:attrNameLst>
                                          <p:attrName>style.visibility</p:attrName>
                                        </p:attrNameLst>
                                      </p:cBhvr>
                                      <p:to>
                                        <p:strVal val="visible"/>
                                      </p:to>
                                    </p:set>
                                    <p:animScale>
                                      <p:cBhvr>
                                        <p:cTn id="14" dur="1000" decel="50000" fill="hold">
                                          <p:stCondLst>
                                            <p:cond delay="0"/>
                                          </p:stCondLst>
                                        </p:cTn>
                                        <p:tgtEl>
                                          <p:spTgt spid="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55"/>
                                        </p:tgtEl>
                                        <p:attrNameLst>
                                          <p:attrName>ppt_x</p:attrName>
                                          <p:attrName>ppt_y</p:attrName>
                                        </p:attrNameLst>
                                      </p:cBhvr>
                                    </p:animMotion>
                                    <p:animEffect transition="in" filter="fade">
                                      <p:cBhvr>
                                        <p:cTn id="16" dur="1000"/>
                                        <p:tgtEl>
                                          <p:spTgt spid="55"/>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nodeType="clickEffect">
                                  <p:stCondLst>
                                    <p:cond delay="0"/>
                                  </p:stCondLst>
                                  <p:childTnLst>
                                    <p:set>
                                      <p:cBhvr>
                                        <p:cTn id="20" dur="1" fill="hold">
                                          <p:stCondLst>
                                            <p:cond delay="0"/>
                                          </p:stCondLst>
                                        </p:cTn>
                                        <p:tgtEl>
                                          <p:spTgt spid="56"/>
                                        </p:tgtEl>
                                        <p:attrNameLst>
                                          <p:attrName>style.visibility</p:attrName>
                                        </p:attrNameLst>
                                      </p:cBhvr>
                                      <p:to>
                                        <p:strVal val="visible"/>
                                      </p:to>
                                    </p:set>
                                    <p:animScale>
                                      <p:cBhvr>
                                        <p:cTn id="21" dur="1000" decel="50000" fill="hold">
                                          <p:stCondLst>
                                            <p:cond delay="0"/>
                                          </p:stCondLst>
                                        </p:cTn>
                                        <p:tgtEl>
                                          <p:spTgt spid="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56"/>
                                        </p:tgtEl>
                                        <p:attrNameLst>
                                          <p:attrName>ppt_x</p:attrName>
                                          <p:attrName>ppt_y</p:attrName>
                                        </p:attrNameLst>
                                      </p:cBhvr>
                                    </p:animMotion>
                                    <p:animEffect transition="in" filter="fade">
                                      <p:cBhvr>
                                        <p:cTn id="23" dur="1000"/>
                                        <p:tgtEl>
                                          <p:spTgt spid="56"/>
                                        </p:tgtEl>
                                      </p:cBhvr>
                                    </p:animEffect>
                                  </p:childTnLst>
                                </p:cTn>
                              </p:par>
                            </p:childTnLst>
                          </p:cTn>
                        </p:par>
                      </p:childTnLst>
                    </p:cTn>
                  </p:par>
                  <p:par>
                    <p:cTn id="24" fill="hold">
                      <p:stCondLst>
                        <p:cond delay="indefinite"/>
                      </p:stCondLst>
                      <p:childTnLst>
                        <p:par>
                          <p:cTn id="25" fill="hold">
                            <p:stCondLst>
                              <p:cond delay="0"/>
                            </p:stCondLst>
                            <p:childTnLst>
                              <p:par>
                                <p:cTn id="26" presetID="52" presetClass="entr" presetSubtype="0" fill="hold" nodeType="clickEffect">
                                  <p:stCondLst>
                                    <p:cond delay="0"/>
                                  </p:stCondLst>
                                  <p:childTnLst>
                                    <p:set>
                                      <p:cBhvr>
                                        <p:cTn id="27" dur="1" fill="hold">
                                          <p:stCondLst>
                                            <p:cond delay="0"/>
                                          </p:stCondLst>
                                        </p:cTn>
                                        <p:tgtEl>
                                          <p:spTgt spid="57"/>
                                        </p:tgtEl>
                                        <p:attrNameLst>
                                          <p:attrName>style.visibility</p:attrName>
                                        </p:attrNameLst>
                                      </p:cBhvr>
                                      <p:to>
                                        <p:strVal val="visible"/>
                                      </p:to>
                                    </p:set>
                                    <p:animScale>
                                      <p:cBhvr>
                                        <p:cTn id="28" dur="1000" decel="50000" fill="hold">
                                          <p:stCondLst>
                                            <p:cond delay="0"/>
                                          </p:stCondLst>
                                        </p:cTn>
                                        <p:tgtEl>
                                          <p:spTgt spid="5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57"/>
                                        </p:tgtEl>
                                        <p:attrNameLst>
                                          <p:attrName>ppt_x</p:attrName>
                                          <p:attrName>ppt_y</p:attrName>
                                        </p:attrNameLst>
                                      </p:cBhvr>
                                    </p:animMotion>
                                    <p:animEffect transition="in" filter="fade">
                                      <p:cBhvr>
                                        <p:cTn id="30" dur="1000"/>
                                        <p:tgtEl>
                                          <p:spTgt spid="57"/>
                                        </p:tgtEl>
                                      </p:cBhvr>
                                    </p:animEffect>
                                  </p:childTnLst>
                                </p:cTn>
                              </p:par>
                            </p:childTnLst>
                          </p:cTn>
                        </p:par>
                      </p:childTnLst>
                    </p:cTn>
                  </p:par>
                  <p:par>
                    <p:cTn id="31" fill="hold">
                      <p:stCondLst>
                        <p:cond delay="indefinite"/>
                      </p:stCondLst>
                      <p:childTnLst>
                        <p:par>
                          <p:cTn id="32" fill="hold">
                            <p:stCondLst>
                              <p:cond delay="0"/>
                            </p:stCondLst>
                            <p:childTnLst>
                              <p:par>
                                <p:cTn id="33" presetID="52" presetClass="entr" presetSubtype="0" fill="hold" nodeType="clickEffect">
                                  <p:stCondLst>
                                    <p:cond delay="0"/>
                                  </p:stCondLst>
                                  <p:childTnLst>
                                    <p:set>
                                      <p:cBhvr>
                                        <p:cTn id="34" dur="1" fill="hold">
                                          <p:stCondLst>
                                            <p:cond delay="0"/>
                                          </p:stCondLst>
                                        </p:cTn>
                                        <p:tgtEl>
                                          <p:spTgt spid="61"/>
                                        </p:tgtEl>
                                        <p:attrNameLst>
                                          <p:attrName>style.visibility</p:attrName>
                                        </p:attrNameLst>
                                      </p:cBhvr>
                                      <p:to>
                                        <p:strVal val="visible"/>
                                      </p:to>
                                    </p:set>
                                    <p:animScale>
                                      <p:cBhvr>
                                        <p:cTn id="35" dur="1000" decel="50000" fill="hold">
                                          <p:stCondLst>
                                            <p:cond delay="0"/>
                                          </p:stCondLst>
                                        </p:cTn>
                                        <p:tgtEl>
                                          <p:spTgt spid="6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61"/>
                                        </p:tgtEl>
                                        <p:attrNameLst>
                                          <p:attrName>ppt_x</p:attrName>
                                          <p:attrName>ppt_y</p:attrName>
                                        </p:attrNameLst>
                                      </p:cBhvr>
                                    </p:animMotion>
                                    <p:animEffect transition="in" filter="fade">
                                      <p:cBhvr>
                                        <p:cTn id="37" dur="1000"/>
                                        <p:tgtEl>
                                          <p:spTgt spid="61"/>
                                        </p:tgtEl>
                                      </p:cBhvr>
                                    </p:animEffect>
                                  </p:childTnLst>
                                </p:cTn>
                              </p:par>
                            </p:childTnLst>
                          </p:cTn>
                        </p:par>
                      </p:childTnLst>
                    </p:cTn>
                  </p:par>
                  <p:par>
                    <p:cTn id="38" fill="hold">
                      <p:stCondLst>
                        <p:cond delay="indefinite"/>
                      </p:stCondLst>
                      <p:childTnLst>
                        <p:par>
                          <p:cTn id="39" fill="hold">
                            <p:stCondLst>
                              <p:cond delay="0"/>
                            </p:stCondLst>
                            <p:childTnLst>
                              <p:par>
                                <p:cTn id="40" presetID="52" presetClass="entr" presetSubtype="0" fill="hold" nodeType="clickEffect">
                                  <p:stCondLst>
                                    <p:cond delay="0"/>
                                  </p:stCondLst>
                                  <p:childTnLst>
                                    <p:set>
                                      <p:cBhvr>
                                        <p:cTn id="41" dur="1" fill="hold">
                                          <p:stCondLst>
                                            <p:cond delay="0"/>
                                          </p:stCondLst>
                                        </p:cTn>
                                        <p:tgtEl>
                                          <p:spTgt spid="62"/>
                                        </p:tgtEl>
                                        <p:attrNameLst>
                                          <p:attrName>style.visibility</p:attrName>
                                        </p:attrNameLst>
                                      </p:cBhvr>
                                      <p:to>
                                        <p:strVal val="visible"/>
                                      </p:to>
                                    </p:set>
                                    <p:animScale>
                                      <p:cBhvr>
                                        <p:cTn id="42" dur="1000" decel="50000" fill="hold">
                                          <p:stCondLst>
                                            <p:cond delay="0"/>
                                          </p:stCondLst>
                                        </p:cTn>
                                        <p:tgtEl>
                                          <p:spTgt spid="6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62"/>
                                        </p:tgtEl>
                                        <p:attrNameLst>
                                          <p:attrName>ppt_x</p:attrName>
                                          <p:attrName>ppt_y</p:attrName>
                                        </p:attrNameLst>
                                      </p:cBhvr>
                                    </p:animMotion>
                                    <p:animEffect transition="in" filter="fade">
                                      <p:cBhvr>
                                        <p:cTn id="44" dur="1000"/>
                                        <p:tgtEl>
                                          <p:spTgt spid="62"/>
                                        </p:tgtEl>
                                      </p:cBhvr>
                                    </p:animEffect>
                                  </p:childTnLst>
                                </p:cTn>
                              </p:par>
                            </p:childTnLst>
                          </p:cTn>
                        </p:par>
                      </p:childTnLst>
                    </p:cTn>
                  </p:par>
                  <p:par>
                    <p:cTn id="45" fill="hold">
                      <p:stCondLst>
                        <p:cond delay="indefinite"/>
                      </p:stCondLst>
                      <p:childTnLst>
                        <p:par>
                          <p:cTn id="46" fill="hold">
                            <p:stCondLst>
                              <p:cond delay="0"/>
                            </p:stCondLst>
                            <p:childTnLst>
                              <p:par>
                                <p:cTn id="47" presetID="52" presetClass="entr" presetSubtype="0" fill="hold" nodeType="clickEffect">
                                  <p:stCondLst>
                                    <p:cond delay="0"/>
                                  </p:stCondLst>
                                  <p:childTnLst>
                                    <p:set>
                                      <p:cBhvr>
                                        <p:cTn id="48" dur="1" fill="hold">
                                          <p:stCondLst>
                                            <p:cond delay="0"/>
                                          </p:stCondLst>
                                        </p:cTn>
                                        <p:tgtEl>
                                          <p:spTgt spid="68"/>
                                        </p:tgtEl>
                                        <p:attrNameLst>
                                          <p:attrName>style.visibility</p:attrName>
                                        </p:attrNameLst>
                                      </p:cBhvr>
                                      <p:to>
                                        <p:strVal val="visible"/>
                                      </p:to>
                                    </p:set>
                                    <p:animScale>
                                      <p:cBhvr>
                                        <p:cTn id="49" dur="1000" decel="50000" fill="hold">
                                          <p:stCondLst>
                                            <p:cond delay="0"/>
                                          </p:stCondLst>
                                        </p:cTn>
                                        <p:tgtEl>
                                          <p:spTgt spid="6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68"/>
                                        </p:tgtEl>
                                        <p:attrNameLst>
                                          <p:attrName>ppt_x</p:attrName>
                                          <p:attrName>ppt_y</p:attrName>
                                        </p:attrNameLst>
                                      </p:cBhvr>
                                    </p:animMotion>
                                    <p:animEffect transition="in" filter="fade">
                                      <p:cBhvr>
                                        <p:cTn id="51" dur="1000"/>
                                        <p:tgtEl>
                                          <p:spTgt spid="68"/>
                                        </p:tgtEl>
                                      </p:cBhvr>
                                    </p:animEffect>
                                  </p:childTnLst>
                                </p:cTn>
                              </p:par>
                            </p:childTnLst>
                          </p:cTn>
                        </p:par>
                      </p:childTnLst>
                    </p:cTn>
                  </p:par>
                  <p:par>
                    <p:cTn id="52" fill="hold">
                      <p:stCondLst>
                        <p:cond delay="indefinite"/>
                      </p:stCondLst>
                      <p:childTnLst>
                        <p:par>
                          <p:cTn id="53" fill="hold">
                            <p:stCondLst>
                              <p:cond delay="0"/>
                            </p:stCondLst>
                            <p:childTnLst>
                              <p:par>
                                <p:cTn id="54" presetID="52" presetClass="entr" presetSubtype="0" fill="hold" nodeType="clickEffect">
                                  <p:stCondLst>
                                    <p:cond delay="0"/>
                                  </p:stCondLst>
                                  <p:childTnLst>
                                    <p:set>
                                      <p:cBhvr>
                                        <p:cTn id="55" dur="1" fill="hold">
                                          <p:stCondLst>
                                            <p:cond delay="0"/>
                                          </p:stCondLst>
                                        </p:cTn>
                                        <p:tgtEl>
                                          <p:spTgt spid="69"/>
                                        </p:tgtEl>
                                        <p:attrNameLst>
                                          <p:attrName>style.visibility</p:attrName>
                                        </p:attrNameLst>
                                      </p:cBhvr>
                                      <p:to>
                                        <p:strVal val="visible"/>
                                      </p:to>
                                    </p:set>
                                    <p:animScale>
                                      <p:cBhvr>
                                        <p:cTn id="56" dur="1000" decel="50000" fill="hold">
                                          <p:stCondLst>
                                            <p:cond delay="0"/>
                                          </p:stCondLst>
                                        </p:cTn>
                                        <p:tgtEl>
                                          <p:spTgt spid="6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69"/>
                                        </p:tgtEl>
                                        <p:attrNameLst>
                                          <p:attrName>ppt_x</p:attrName>
                                          <p:attrName>ppt_y</p:attrName>
                                        </p:attrNameLst>
                                      </p:cBhvr>
                                    </p:animMotion>
                                    <p:animEffect transition="in" filter="fade">
                                      <p:cBhvr>
                                        <p:cTn id="58" dur="1000"/>
                                        <p:tgtEl>
                                          <p:spTgt spid="69"/>
                                        </p:tgtEl>
                                      </p:cBhvr>
                                    </p:animEffect>
                                  </p:childTnLst>
                                </p:cTn>
                              </p:par>
                            </p:childTnLst>
                          </p:cTn>
                        </p:par>
                      </p:childTnLst>
                    </p:cTn>
                  </p:par>
                  <p:par>
                    <p:cTn id="59" fill="hold">
                      <p:stCondLst>
                        <p:cond delay="indefinite"/>
                      </p:stCondLst>
                      <p:childTnLst>
                        <p:par>
                          <p:cTn id="60" fill="hold">
                            <p:stCondLst>
                              <p:cond delay="0"/>
                            </p:stCondLst>
                            <p:childTnLst>
                              <p:par>
                                <p:cTn id="61" presetID="52" presetClass="entr" presetSubtype="0" fill="hold" nodeType="clickEffect">
                                  <p:stCondLst>
                                    <p:cond delay="0"/>
                                  </p:stCondLst>
                                  <p:childTnLst>
                                    <p:set>
                                      <p:cBhvr>
                                        <p:cTn id="62" dur="1" fill="hold">
                                          <p:stCondLst>
                                            <p:cond delay="0"/>
                                          </p:stCondLst>
                                        </p:cTn>
                                        <p:tgtEl>
                                          <p:spTgt spid="65"/>
                                        </p:tgtEl>
                                        <p:attrNameLst>
                                          <p:attrName>style.visibility</p:attrName>
                                        </p:attrNameLst>
                                      </p:cBhvr>
                                      <p:to>
                                        <p:strVal val="visible"/>
                                      </p:to>
                                    </p:set>
                                    <p:animScale>
                                      <p:cBhvr>
                                        <p:cTn id="63" dur="1000" decel="50000" fill="hold">
                                          <p:stCondLst>
                                            <p:cond delay="0"/>
                                          </p:stCondLst>
                                        </p:cTn>
                                        <p:tgtEl>
                                          <p:spTgt spid="6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65"/>
                                        </p:tgtEl>
                                        <p:attrNameLst>
                                          <p:attrName>ppt_x</p:attrName>
                                          <p:attrName>ppt_y</p:attrName>
                                        </p:attrNameLst>
                                      </p:cBhvr>
                                    </p:animMotion>
                                    <p:animEffect transition="in" filter="fade">
                                      <p:cBhvr>
                                        <p:cTn id="65" dur="1000"/>
                                        <p:tgtEl>
                                          <p:spTgt spid="65"/>
                                        </p:tgtEl>
                                      </p:cBhvr>
                                    </p:animEffect>
                                  </p:childTnLst>
                                </p:cTn>
                              </p:par>
                            </p:childTnLst>
                          </p:cTn>
                        </p:par>
                      </p:childTnLst>
                    </p:cTn>
                  </p:par>
                  <p:par>
                    <p:cTn id="66" fill="hold">
                      <p:stCondLst>
                        <p:cond delay="indefinite"/>
                      </p:stCondLst>
                      <p:childTnLst>
                        <p:par>
                          <p:cTn id="67" fill="hold">
                            <p:stCondLst>
                              <p:cond delay="0"/>
                            </p:stCondLst>
                            <p:childTnLst>
                              <p:par>
                                <p:cTn id="68" presetID="52" presetClass="entr" presetSubtype="0" fill="hold" nodeType="clickEffect">
                                  <p:stCondLst>
                                    <p:cond delay="0"/>
                                  </p:stCondLst>
                                  <p:childTnLst>
                                    <p:set>
                                      <p:cBhvr>
                                        <p:cTn id="69" dur="1" fill="hold">
                                          <p:stCondLst>
                                            <p:cond delay="0"/>
                                          </p:stCondLst>
                                        </p:cTn>
                                        <p:tgtEl>
                                          <p:spTgt spid="70"/>
                                        </p:tgtEl>
                                        <p:attrNameLst>
                                          <p:attrName>style.visibility</p:attrName>
                                        </p:attrNameLst>
                                      </p:cBhvr>
                                      <p:to>
                                        <p:strVal val="visible"/>
                                      </p:to>
                                    </p:set>
                                    <p:animScale>
                                      <p:cBhvr>
                                        <p:cTn id="70" dur="1000" decel="50000" fill="hold">
                                          <p:stCondLst>
                                            <p:cond delay="0"/>
                                          </p:stCondLst>
                                        </p:cTn>
                                        <p:tgtEl>
                                          <p:spTgt spid="7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1" dur="1000" decel="50000" fill="hold">
                                          <p:stCondLst>
                                            <p:cond delay="0"/>
                                          </p:stCondLst>
                                        </p:cTn>
                                        <p:tgtEl>
                                          <p:spTgt spid="70"/>
                                        </p:tgtEl>
                                        <p:attrNameLst>
                                          <p:attrName>ppt_x</p:attrName>
                                          <p:attrName>ppt_y</p:attrName>
                                        </p:attrNameLst>
                                      </p:cBhvr>
                                    </p:animMotion>
                                    <p:animEffect transition="in" filter="fade">
                                      <p:cBhvr>
                                        <p:cTn id="72" dur="1000"/>
                                        <p:tgtEl>
                                          <p:spTgt spid="70"/>
                                        </p:tgtEl>
                                      </p:cBhvr>
                                    </p:animEffect>
                                  </p:childTnLst>
                                </p:cTn>
                              </p:par>
                            </p:childTnLst>
                          </p:cTn>
                        </p:par>
                      </p:childTnLst>
                    </p:cTn>
                  </p:par>
                  <p:par>
                    <p:cTn id="73" fill="hold">
                      <p:stCondLst>
                        <p:cond delay="indefinite"/>
                      </p:stCondLst>
                      <p:childTnLst>
                        <p:par>
                          <p:cTn id="74" fill="hold">
                            <p:stCondLst>
                              <p:cond delay="0"/>
                            </p:stCondLst>
                            <p:childTnLst>
                              <p:par>
                                <p:cTn id="75" presetID="52" presetClass="entr" presetSubtype="0" fill="hold" nodeType="clickEffect">
                                  <p:stCondLst>
                                    <p:cond delay="0"/>
                                  </p:stCondLst>
                                  <p:childTnLst>
                                    <p:set>
                                      <p:cBhvr>
                                        <p:cTn id="76" dur="1" fill="hold">
                                          <p:stCondLst>
                                            <p:cond delay="0"/>
                                          </p:stCondLst>
                                        </p:cTn>
                                        <p:tgtEl>
                                          <p:spTgt spid="59"/>
                                        </p:tgtEl>
                                        <p:attrNameLst>
                                          <p:attrName>style.visibility</p:attrName>
                                        </p:attrNameLst>
                                      </p:cBhvr>
                                      <p:to>
                                        <p:strVal val="visible"/>
                                      </p:to>
                                    </p:set>
                                    <p:animScale>
                                      <p:cBhvr>
                                        <p:cTn id="77" dur="1000" decel="50000" fill="hold">
                                          <p:stCondLst>
                                            <p:cond delay="0"/>
                                          </p:stCondLst>
                                        </p:cTn>
                                        <p:tgtEl>
                                          <p:spTgt spid="5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8" dur="1000" decel="50000" fill="hold">
                                          <p:stCondLst>
                                            <p:cond delay="0"/>
                                          </p:stCondLst>
                                        </p:cTn>
                                        <p:tgtEl>
                                          <p:spTgt spid="59"/>
                                        </p:tgtEl>
                                        <p:attrNameLst>
                                          <p:attrName>ppt_x</p:attrName>
                                          <p:attrName>ppt_y</p:attrName>
                                        </p:attrNameLst>
                                      </p:cBhvr>
                                    </p:animMotion>
                                    <p:animEffect transition="in" filter="fade">
                                      <p:cBhvr>
                                        <p:cTn id="79" dur="1000"/>
                                        <p:tgtEl>
                                          <p:spTgt spid="59"/>
                                        </p:tgtEl>
                                      </p:cBhvr>
                                    </p:animEffect>
                                  </p:childTnLst>
                                </p:cTn>
                              </p:par>
                            </p:childTnLst>
                          </p:cTn>
                        </p:par>
                      </p:childTnLst>
                    </p:cTn>
                  </p:par>
                  <p:par>
                    <p:cTn id="80" fill="hold">
                      <p:stCondLst>
                        <p:cond delay="indefinite"/>
                      </p:stCondLst>
                      <p:childTnLst>
                        <p:par>
                          <p:cTn id="81" fill="hold">
                            <p:stCondLst>
                              <p:cond delay="0"/>
                            </p:stCondLst>
                            <p:childTnLst>
                              <p:par>
                                <p:cTn id="82" presetID="52" presetClass="entr" presetSubtype="0" fill="hold" nodeType="clickEffect">
                                  <p:stCondLst>
                                    <p:cond delay="0"/>
                                  </p:stCondLst>
                                  <p:childTnLst>
                                    <p:set>
                                      <p:cBhvr>
                                        <p:cTn id="83" dur="1" fill="hold">
                                          <p:stCondLst>
                                            <p:cond delay="0"/>
                                          </p:stCondLst>
                                        </p:cTn>
                                        <p:tgtEl>
                                          <p:spTgt spid="64"/>
                                        </p:tgtEl>
                                        <p:attrNameLst>
                                          <p:attrName>style.visibility</p:attrName>
                                        </p:attrNameLst>
                                      </p:cBhvr>
                                      <p:to>
                                        <p:strVal val="visible"/>
                                      </p:to>
                                    </p:set>
                                    <p:animScale>
                                      <p:cBhvr>
                                        <p:cTn id="84" dur="1000" decel="50000" fill="hold">
                                          <p:stCondLst>
                                            <p:cond delay="0"/>
                                          </p:stCondLst>
                                        </p:cTn>
                                        <p:tgtEl>
                                          <p:spTgt spid="6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5" dur="1000" decel="50000" fill="hold">
                                          <p:stCondLst>
                                            <p:cond delay="0"/>
                                          </p:stCondLst>
                                        </p:cTn>
                                        <p:tgtEl>
                                          <p:spTgt spid="64"/>
                                        </p:tgtEl>
                                        <p:attrNameLst>
                                          <p:attrName>ppt_x</p:attrName>
                                          <p:attrName>ppt_y</p:attrName>
                                        </p:attrNameLst>
                                      </p:cBhvr>
                                    </p:animMotion>
                                    <p:animEffect transition="in" filter="fade">
                                      <p:cBhvr>
                                        <p:cTn id="86" dur="1000"/>
                                        <p:tgtEl>
                                          <p:spTgt spid="64"/>
                                        </p:tgtEl>
                                      </p:cBhvr>
                                    </p:animEffect>
                                  </p:childTnLst>
                                </p:cTn>
                              </p:par>
                            </p:childTnLst>
                          </p:cTn>
                        </p:par>
                      </p:childTnLst>
                    </p:cTn>
                  </p:par>
                  <p:par>
                    <p:cTn id="87" fill="hold">
                      <p:stCondLst>
                        <p:cond delay="indefinite"/>
                      </p:stCondLst>
                      <p:childTnLst>
                        <p:par>
                          <p:cTn id="88" fill="hold">
                            <p:stCondLst>
                              <p:cond delay="0"/>
                            </p:stCondLst>
                            <p:childTnLst>
                              <p:par>
                                <p:cTn id="89" presetID="52" presetClass="entr" presetSubtype="0" fill="hold" nodeType="clickEffect">
                                  <p:stCondLst>
                                    <p:cond delay="0"/>
                                  </p:stCondLst>
                                  <p:childTnLst>
                                    <p:set>
                                      <p:cBhvr>
                                        <p:cTn id="90" dur="1" fill="hold">
                                          <p:stCondLst>
                                            <p:cond delay="0"/>
                                          </p:stCondLst>
                                        </p:cTn>
                                        <p:tgtEl>
                                          <p:spTgt spid="60"/>
                                        </p:tgtEl>
                                        <p:attrNameLst>
                                          <p:attrName>style.visibility</p:attrName>
                                        </p:attrNameLst>
                                      </p:cBhvr>
                                      <p:to>
                                        <p:strVal val="visible"/>
                                      </p:to>
                                    </p:set>
                                    <p:animScale>
                                      <p:cBhvr>
                                        <p:cTn id="91" dur="1000" decel="50000" fill="hold">
                                          <p:stCondLst>
                                            <p:cond delay="0"/>
                                          </p:stCondLst>
                                        </p:cTn>
                                        <p:tgtEl>
                                          <p:spTgt spid="6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2" dur="1000" decel="50000" fill="hold">
                                          <p:stCondLst>
                                            <p:cond delay="0"/>
                                          </p:stCondLst>
                                        </p:cTn>
                                        <p:tgtEl>
                                          <p:spTgt spid="60"/>
                                        </p:tgtEl>
                                        <p:attrNameLst>
                                          <p:attrName>ppt_x</p:attrName>
                                          <p:attrName>ppt_y</p:attrName>
                                        </p:attrNameLst>
                                      </p:cBhvr>
                                    </p:animMotion>
                                    <p:animEffect transition="in" filter="fade">
                                      <p:cBhvr>
                                        <p:cTn id="93" dur="1000"/>
                                        <p:tgtEl>
                                          <p:spTgt spid="60"/>
                                        </p:tgtEl>
                                      </p:cBhvr>
                                    </p:animEffect>
                                  </p:childTnLst>
                                </p:cTn>
                              </p:par>
                            </p:childTnLst>
                          </p:cTn>
                        </p:par>
                      </p:childTnLst>
                    </p:cTn>
                  </p:par>
                  <p:par>
                    <p:cTn id="94" fill="hold">
                      <p:stCondLst>
                        <p:cond delay="indefinite"/>
                      </p:stCondLst>
                      <p:childTnLst>
                        <p:par>
                          <p:cTn id="95" fill="hold">
                            <p:stCondLst>
                              <p:cond delay="0"/>
                            </p:stCondLst>
                            <p:childTnLst>
                              <p:par>
                                <p:cTn id="96" presetID="52" presetClass="entr" presetSubtype="0" fill="hold" nodeType="clickEffect">
                                  <p:stCondLst>
                                    <p:cond delay="0"/>
                                  </p:stCondLst>
                                  <p:childTnLst>
                                    <p:set>
                                      <p:cBhvr>
                                        <p:cTn id="97" dur="1" fill="hold">
                                          <p:stCondLst>
                                            <p:cond delay="0"/>
                                          </p:stCondLst>
                                        </p:cTn>
                                        <p:tgtEl>
                                          <p:spTgt spid="63"/>
                                        </p:tgtEl>
                                        <p:attrNameLst>
                                          <p:attrName>style.visibility</p:attrName>
                                        </p:attrNameLst>
                                      </p:cBhvr>
                                      <p:to>
                                        <p:strVal val="visible"/>
                                      </p:to>
                                    </p:set>
                                    <p:animScale>
                                      <p:cBhvr>
                                        <p:cTn id="98" dur="1000" decel="50000" fill="hold">
                                          <p:stCondLst>
                                            <p:cond delay="0"/>
                                          </p:stCondLst>
                                        </p:cTn>
                                        <p:tgtEl>
                                          <p:spTgt spid="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9" dur="1000" decel="50000" fill="hold">
                                          <p:stCondLst>
                                            <p:cond delay="0"/>
                                          </p:stCondLst>
                                        </p:cTn>
                                        <p:tgtEl>
                                          <p:spTgt spid="63"/>
                                        </p:tgtEl>
                                        <p:attrNameLst>
                                          <p:attrName>ppt_x</p:attrName>
                                          <p:attrName>ppt_y</p:attrName>
                                        </p:attrNameLst>
                                      </p:cBhvr>
                                    </p:animMotion>
                                    <p:animEffect transition="in" filter="fade">
                                      <p:cBhvr>
                                        <p:cTn id="100" dur="1000"/>
                                        <p:tgtEl>
                                          <p:spTgt spid="63"/>
                                        </p:tgtEl>
                                      </p:cBhvr>
                                    </p:animEffect>
                                  </p:childTnLst>
                                </p:cTn>
                              </p:par>
                            </p:childTnLst>
                          </p:cTn>
                        </p:par>
                      </p:childTnLst>
                    </p:cTn>
                  </p:par>
                  <p:par>
                    <p:cTn id="101" fill="hold">
                      <p:stCondLst>
                        <p:cond delay="indefinite"/>
                      </p:stCondLst>
                      <p:childTnLst>
                        <p:par>
                          <p:cTn id="102" fill="hold">
                            <p:stCondLst>
                              <p:cond delay="0"/>
                            </p:stCondLst>
                            <p:childTnLst>
                              <p:par>
                                <p:cTn id="103" presetID="52" presetClass="entr" presetSubtype="0" fill="hold" nodeType="clickEffect">
                                  <p:stCondLst>
                                    <p:cond delay="0"/>
                                  </p:stCondLst>
                                  <p:childTnLst>
                                    <p:set>
                                      <p:cBhvr>
                                        <p:cTn id="104" dur="1" fill="hold">
                                          <p:stCondLst>
                                            <p:cond delay="0"/>
                                          </p:stCondLst>
                                        </p:cTn>
                                        <p:tgtEl>
                                          <p:spTgt spid="66"/>
                                        </p:tgtEl>
                                        <p:attrNameLst>
                                          <p:attrName>style.visibility</p:attrName>
                                        </p:attrNameLst>
                                      </p:cBhvr>
                                      <p:to>
                                        <p:strVal val="visible"/>
                                      </p:to>
                                    </p:set>
                                    <p:animScale>
                                      <p:cBhvr>
                                        <p:cTn id="105" dur="10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6" dur="1000" decel="50000" fill="hold">
                                          <p:stCondLst>
                                            <p:cond delay="0"/>
                                          </p:stCondLst>
                                        </p:cTn>
                                        <p:tgtEl>
                                          <p:spTgt spid="66"/>
                                        </p:tgtEl>
                                        <p:attrNameLst>
                                          <p:attrName>ppt_x</p:attrName>
                                          <p:attrName>ppt_y</p:attrName>
                                        </p:attrNameLst>
                                      </p:cBhvr>
                                    </p:animMotion>
                                    <p:animEffect transition="in" filter="fade">
                                      <p:cBhvr>
                                        <p:cTn id="107" dur="1000"/>
                                        <p:tgtEl>
                                          <p:spTgt spid="66"/>
                                        </p:tgtEl>
                                      </p:cBhvr>
                                    </p:animEffect>
                                  </p:childTnLst>
                                </p:cTn>
                              </p:par>
                            </p:childTnLst>
                          </p:cTn>
                        </p:par>
                      </p:childTnLst>
                    </p:cTn>
                  </p:par>
                  <p:par>
                    <p:cTn id="108" fill="hold">
                      <p:stCondLst>
                        <p:cond delay="indefinite"/>
                      </p:stCondLst>
                      <p:childTnLst>
                        <p:par>
                          <p:cTn id="109" fill="hold">
                            <p:stCondLst>
                              <p:cond delay="0"/>
                            </p:stCondLst>
                            <p:childTnLst>
                              <p:par>
                                <p:cTn id="110" presetID="52" presetClass="entr" presetSubtype="0" fill="hold" nodeType="clickEffect">
                                  <p:stCondLst>
                                    <p:cond delay="0"/>
                                  </p:stCondLst>
                                  <p:childTnLst>
                                    <p:set>
                                      <p:cBhvr>
                                        <p:cTn id="111" dur="1" fill="hold">
                                          <p:stCondLst>
                                            <p:cond delay="0"/>
                                          </p:stCondLst>
                                        </p:cTn>
                                        <p:tgtEl>
                                          <p:spTgt spid="67"/>
                                        </p:tgtEl>
                                        <p:attrNameLst>
                                          <p:attrName>style.visibility</p:attrName>
                                        </p:attrNameLst>
                                      </p:cBhvr>
                                      <p:to>
                                        <p:strVal val="visible"/>
                                      </p:to>
                                    </p:set>
                                    <p:animScale>
                                      <p:cBhvr>
                                        <p:cTn id="112"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3" dur="1000" decel="50000" fill="hold">
                                          <p:stCondLst>
                                            <p:cond delay="0"/>
                                          </p:stCondLst>
                                        </p:cTn>
                                        <p:tgtEl>
                                          <p:spTgt spid="67"/>
                                        </p:tgtEl>
                                        <p:attrNameLst>
                                          <p:attrName>ppt_x</p:attrName>
                                          <p:attrName>ppt_y</p:attrName>
                                        </p:attrNameLst>
                                      </p:cBhvr>
                                    </p:animMotion>
                                    <p:animEffect transition="in" filter="fade">
                                      <p:cBhvr>
                                        <p:cTn id="114" dur="10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Picture 13"/>
          <p:cNvPicPr>
            <a:picLocks noChangeAspect="1" noChangeArrowheads="1"/>
          </p:cNvPicPr>
          <p:nvPr/>
        </p:nvPicPr>
        <p:blipFill>
          <a:blip r:embed="rId3" cstate="print"/>
          <a:srcRect t="19452" b="33157"/>
          <a:stretch>
            <a:fillRect/>
          </a:stretch>
        </p:blipFill>
        <p:spPr bwMode="auto">
          <a:xfrm>
            <a:off x="0" y="188640"/>
            <a:ext cx="5057775" cy="1512168"/>
          </a:xfrm>
          <a:prstGeom prst="rect">
            <a:avLst/>
          </a:prstGeom>
          <a:noFill/>
          <a:ln w="9525">
            <a:noFill/>
            <a:miter lim="800000"/>
            <a:headEnd/>
            <a:tailEnd/>
          </a:ln>
        </p:spPr>
      </p:pic>
      <p:sp>
        <p:nvSpPr>
          <p:cNvPr id="53" name="52 Rectángulo"/>
          <p:cNvSpPr/>
          <p:nvPr/>
        </p:nvSpPr>
        <p:spPr>
          <a:xfrm>
            <a:off x="5148064" y="260648"/>
            <a:ext cx="2736304" cy="1200329"/>
          </a:xfrm>
          <a:prstGeom prst="rect">
            <a:avLst/>
          </a:prstGeom>
        </p:spPr>
        <p:txBody>
          <a:bodyPr wrap="square">
            <a:spAutoFit/>
          </a:bodyPr>
          <a:lstStyle/>
          <a:p>
            <a:r>
              <a:rPr lang="es-ES" dirty="0" smtClean="0">
                <a:solidFill>
                  <a:srgbClr val="D2A000"/>
                </a:solidFill>
                <a:latin typeface="Century Gothic" pitchFamily="34" charset="0"/>
              </a:rPr>
              <a:t>ORGANIZACIÓN  TECNOLÓGICA Y DIDÁCTICA DE  CENTRO Y AULA</a:t>
            </a:r>
            <a:endParaRPr lang="es-ES" dirty="0">
              <a:solidFill>
                <a:srgbClr val="D2A000"/>
              </a:solidFill>
              <a:latin typeface="Century Gothic" pitchFamily="34" charset="0"/>
            </a:endParaRPr>
          </a:p>
        </p:txBody>
      </p:sp>
      <p:sp>
        <p:nvSpPr>
          <p:cNvPr id="58" name="57 Rectángulo"/>
          <p:cNvSpPr/>
          <p:nvPr/>
        </p:nvSpPr>
        <p:spPr>
          <a:xfrm>
            <a:off x="179512" y="1772816"/>
            <a:ext cx="3096344" cy="923330"/>
          </a:xfrm>
          <a:prstGeom prst="rect">
            <a:avLst/>
          </a:prstGeom>
        </p:spPr>
        <p:txBody>
          <a:bodyPr wrap="square">
            <a:spAutoFit/>
          </a:bodyPr>
          <a:lstStyle/>
          <a:p>
            <a:r>
              <a:rPr lang="es-ES" dirty="0" smtClean="0">
                <a:solidFill>
                  <a:srgbClr val="D2A000"/>
                </a:solidFill>
                <a:latin typeface="Century Gothic" pitchFamily="34" charset="0"/>
              </a:rPr>
              <a:t>Organización de la evaluación con TIC: las herramientas</a:t>
            </a:r>
            <a:endParaRPr lang="es-ES" dirty="0"/>
          </a:p>
        </p:txBody>
      </p:sp>
      <p:grpSp>
        <p:nvGrpSpPr>
          <p:cNvPr id="2" name="Grupo 1"/>
          <p:cNvGrpSpPr/>
          <p:nvPr/>
        </p:nvGrpSpPr>
        <p:grpSpPr>
          <a:xfrm>
            <a:off x="539552" y="2780928"/>
            <a:ext cx="1872208" cy="2727012"/>
            <a:chOff x="539552" y="2780928"/>
            <a:chExt cx="1872208" cy="2727012"/>
          </a:xfrm>
        </p:grpSpPr>
        <p:sp>
          <p:nvSpPr>
            <p:cNvPr id="21" name="20 Elipse"/>
            <p:cNvSpPr/>
            <p:nvPr/>
          </p:nvSpPr>
          <p:spPr>
            <a:xfrm>
              <a:off x="539552" y="2780928"/>
              <a:ext cx="1872208" cy="1872208"/>
            </a:xfrm>
            <a:prstGeom prst="ellipse">
              <a:avLst/>
            </a:prstGeom>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100" dirty="0" smtClean="0">
                  <a:solidFill>
                    <a:schemeClr val="tx1"/>
                  </a:solidFill>
                  <a:latin typeface="Century Gothic" pitchFamily="34" charset="0"/>
                </a:rPr>
                <a:t>ENTORNOS DE INTERACCIÓN</a:t>
              </a:r>
              <a:endParaRPr lang="es-ES" sz="1100" dirty="0">
                <a:solidFill>
                  <a:schemeClr val="tx1"/>
                </a:solidFill>
                <a:latin typeface="Century Gothic" pitchFamily="34" charset="0"/>
              </a:endParaRPr>
            </a:p>
          </p:txBody>
        </p:sp>
        <p:sp>
          <p:nvSpPr>
            <p:cNvPr id="28" name="27 CuadroTexto"/>
            <p:cNvSpPr txBox="1"/>
            <p:nvPr/>
          </p:nvSpPr>
          <p:spPr>
            <a:xfrm>
              <a:off x="1043608" y="4861609"/>
              <a:ext cx="567784" cy="646331"/>
            </a:xfrm>
            <a:prstGeom prst="rect">
              <a:avLst/>
            </a:prstGeom>
            <a:noFill/>
          </p:spPr>
          <p:txBody>
            <a:bodyPr wrap="none" rtlCol="0">
              <a:spAutoFit/>
            </a:bodyPr>
            <a:lstStyle/>
            <a:p>
              <a:pPr algn="ctr"/>
              <a:r>
                <a:rPr lang="es-ES" sz="1200" dirty="0" smtClean="0">
                  <a:latin typeface="Century Gothic" pitchFamily="34" charset="0"/>
                </a:rPr>
                <a:t>Foros</a:t>
              </a:r>
            </a:p>
            <a:p>
              <a:pPr algn="ctr"/>
              <a:r>
                <a:rPr lang="es-ES" sz="1200" dirty="0" smtClean="0">
                  <a:latin typeface="Century Gothic" pitchFamily="34" charset="0"/>
                </a:rPr>
                <a:t>Wikis</a:t>
              </a:r>
            </a:p>
            <a:p>
              <a:pPr algn="ctr"/>
              <a:r>
                <a:rPr lang="es-ES" sz="1200" dirty="0" smtClean="0">
                  <a:latin typeface="Century Gothic" pitchFamily="34" charset="0"/>
                </a:rPr>
                <a:t>..</a:t>
              </a:r>
              <a:endParaRPr lang="es-ES" sz="1200" dirty="0">
                <a:latin typeface="Century Gothic" pitchFamily="34" charset="0"/>
              </a:endParaRPr>
            </a:p>
          </p:txBody>
        </p:sp>
      </p:grpSp>
      <p:sp>
        <p:nvSpPr>
          <p:cNvPr id="229378" name="AutoShape 2" descr="data:image/jpeg;base64,/9j/4AAQSkZJRgABAQAAAQABAAD/2wCEAAkGBxQRERUUEhQVFRUWFxUaGBcYGBcYHBgbFxgXFhgXHBcdHCggGBolHBQdIjEiJSkrLi4uGB8zODMsNygtLisBCgoKDg0OGxAQGzQmICYsLCw3LDIvLCwsLC8vLCwsNCwsLCw3LCwtNCwsLCwsLCwsLCwsLCwsLCwsLCwsLCwsLP/AABEIAMgAyAMBEQACEQEDEQH/xAAcAAABBQEBAQAAAAAAAAAAAAAAAgQFBgcDAQj/xABDEAACAQIEAwUFBQUGBQUAAAABAgMAEQQFEiEGMUEHE1FhcSIygZGhQlJicrEUI5LB0QgWM4Lh8DRzssPSFTVDg8T/xAAbAQABBQEBAAAAAAAAAAAAAAAAAgMEBQYBB//EADkRAAEDAgQCCAYBAwUAAwAAAAEAAgMEEQUSITFBURMUUmFxkaHRIjKBscHw4QZC8RUjM2KycoKS/9oADAMBAAIRAxEAPwDcaEIoQihCKEIoQihCKEIoQihCKEIoQihCKEIoQihCKEIoQihCKEIoQihCKEIoQihCKEIoQihCKEIoQihCKEIoQihCrPaBxauV4XviutmcJGvixBO/kApPna3WhCpScX5y7xquEC94wAZipVQTzaMLcbdA/wAaEKc4x4sxGHzPBYOLQFxGksStyLP7Q58ioI8r335UIV/oQsj4r7TMRgcxeN0VsNHJGGZN7KwBZWJX/F0+1YHlYdb0IV/4tzl8NgZMRh4++YKGRR9oG24sDfY3oQqzlufYyZUaDGYOZrprjKFb35rbvC0bfAnyoQnPFvFE8GNTDh48PCY9ffyqWVmuQY73UIeRuT47G+whS/C+KxTySCaWCaKylGiFmBN7hhqYEW3vt6UIVjoQihCKEIoQihCKEIoQihCKEIoQihCKEIoQihCKEIoQqJ2u5HLicNDJCod8NOkwQ7awvNb9L0IXbFcfx92P2fDzyTGwWIxsgViNtbkWUDqRehCpvaNj9Gb4CeRZGOGiVpBHFIwLMd1U28yetCFK4vtOeZcQMPh5kVMPM4dkZWV0C6dmXSwOo7fh86EJhiOGppsnaZ8Q7a4hiCAsbXewcWHdljdvPrQhdOC+Lp0yVx+zSSzYYpGFZWW8b7qw1e/pAIsDc6RyvQhVvi3OnzKOOPD4SRZ/aBPdOtgy6SrF9lU33AJ5ChCuOe8WTYKSCCfDPKiQRhp9LPrfSA9yvtJy6g3uaEKJ7N4Jps3fEpE8OGCy+yVKAmTTsqHe101bgbkm29CFs1CEUIRQhFCEUIRQhFCEUIRQhFCEUIRQhV/irNpcP3fd2s2rUSL8tNv1NTqGGKUkP30t6qqxSpngDXRba308LflQI4pxPiv8NTX0tIw2cbHxVbHX4hI3Mxtx4L3+9GJ/D/BSOgou16pfWsT7Hoj+9GJ/D/BR0FF2vVHWsT7HovDxRifw/wAFHQUXa9UdaxPsei5Jn0wNwsYPj3Yo6Ci7XqjreJ9j0XkueTMbsqE+JQUdBRdr1Xet4n2PReLnUovZYxcWPsCjoKLteqOt4n2PRLTiCcIEATSBYDQLW8KOgou16rnW8T7HovI8+mUEKqAHn7A3o6Ci7XqjreJ9j0XkeezKbhYwfKMUdBRdr1R1vE+x6JU3EE7+8EPqgNHQUXa9UdbxPseiVHxHiFFlCAeSAUdBRdr1R1vE+x6Jf96MT+H+CjoKLteqOtYn2PRH96MT+H+CjoKLteqOtYn2PReHinE+K/w0ptNRuNgfVJfW4ixpc5tgO5TPC2cy4h3EliAtxYW3vUaup4ogAzdTsLq56guMm3hxVlquVwihCKEIoQihCKEIoQihCq3H2KCxInVmv8F5/UirTCos0hdyH3VFj0+SER8z6D+bKuYnjOLAQCL9nmklABZu5kMa3GonWF9oW8PmKh1T88ziOasqCLoqdjTy+6iML2vI97Ye9rX0wu1geROlzbkajqWpPLe1jCO+iSMKdujKd/BHUX+BoQtDy6eHERrLFodG5EAfEeRHhQhR3EmfYXAoDNp1MCVQAamtzO/JRfmdt6ELPZe2GIt+7hBUHcrG8gHq40/QGhCs/CfaBg8cwSyI7EBeqsT9m5AKsfAj0vQhXT9nX7o+QoQj9nX7o+QoQj9nX7o+QoQs1zztWwsDyIsO8bOp1A6robbIByPQlhehCu3DE74jDRyzxRxu41aV3AU7rueZta9CFX+LO0DB4Filkd1JDdFUj7NwCWYeAHrahCrEPbDEG/eQgKTsWjeMH0c6vqBQhXjAZxhsxw0ncW1hN021Lceyduam3MbbUuJ+R4dyKanj6SNzOYITTs+xQvLGefssP0b+VW2LR/K8eH5VB/T83zxHuP4P4VzqmWkRQhFCEUIRQhFCEUISZHCgkmwAuSegFdAJNguOcGi52WdYmY5hjQFvoGw/KDufjV+QKKmt/cfv/CyYJxKtv/Y37fyrbxNg0/Y8QdC3EEu9h0jas+taso/s74dXON1qGsuE5/8A30IV27VuH4JMrxDd2uqNC6m3Ii1CFUOwbOW73Ewu3sGNZd/ssp0Of8ylb/loQqvDO2fZsiyE93K5Yr4Qx7onysT5sfKhC+gMLkUEaBFjUKBYC1CFjnbTw1Hg5YcVCNKzFo5VG1zbWp/N7J39KELTezfPzjsvjlc3kXVHIfFozp1f5hY/GhCtFCEUIXyx2orbNMdb7/8A2koQtv4o4gOByWORDaRooI4z91nVRq89IufhQhUPsW4ajxkk2KmGpYWWOJTvY21s2/X2hv60IWxYrIoJEKNGpUixFqELAHxDZFm7qhPdROG0+MMli6fK5Hmo86ELS8eTgcaJF3RjqFvtK3MfWr6lIqqYxHcfoKyla11BWido+F36R+VoOGxCyIHQ3VhcGqN7Cxxa7cLURyNkaHtNwV1pKWihCKEIoQihCZ5hmkUAvI4Xy5k+g509FTySn4Ao09XDALyOt9/JUXOs/kxrd1EpVCeXVvzeA8quoqeKjb0kpuf3ZZuesnxF/QwCzf3f2Vr4YyMYZLnd25nw8qp6mpdO/MfoOS0NFRspY8jd+J5pxxP/AMFif+RN/wBDVHUxZN/Zw5438mE//RQhXjtdzJYssmjJGucd2g672LNbwVdzQhZh2MYJpZMe6DYYVox+aTUQPkv6UIUD2U5mmGzDDyuQEsUYnkokGnUfABgL+t+lCF9Q0IWP/wBoDMVZMPhwQWVmmf8ACNJjQHwLa2I/IaEKR/s/xsMBMx5PiHK+gREP1U0IWinMYhMIda96Rq0X3t4/Q/I0ITqhC+Wu1P8A90x3/M/7SUIWi9r8bHJcCw5K0Bb0MLIPqwoQjsAzFVTEYckBmdZk/ENIjcDzUoCfzihCtOfZu0kjICQikiwNr22JPjSwFoqKkYyMPI1OqwbjrFibEyyA3UjSp8Qotf0JJ+VJKpqt4fM4t2X0hNknf4OGN9nSJAD5hQD+lOQTOheHtVfU0zKiMxv/AMd6q2WZrNl8hR1LJfdT+qnoavHxw17MzTZw/dVmI5ajC35Hi7D+6eyvGWZ3DiB+7cX+6dm+X9KppqSWH5h9eC0VNXQVA+B2vLipGo6mIoQkTE6Tp52NvXpXRa+q4b20WcvDj5DYtL57kD6Wq7FXRM+Vnp7rMnD8SkPxSep/Cc4DguRjeQhR9ablxd5Fo229U9B/T7Gm8rr9w09d/srflWTRYcewN/E86qpJHSHM43KvYoWRNysFgpGkJxQ3GWKSLA4guwUGKRR5s6lVUDqSTa1CF88cF8XvlSyiNNTyCMOdQA/d67WujffNCEjG5ti85n0xqXc7XuWCgnkWtYL5AC9qELfOz/hRctwgiG7t7UjWtqYjc/y+FCFiHaVwtJlmMaVAf2eViysBsjMbsh8iTt03tQhGXdpGLhjEaEaQLD2n2HgN9h6UIUEZMRmWIEaDXK587C+xdjufiaELfMWrZJk1sPH3rxKotbqxGqQgc7XLW6250IWG4PiyUYoYkOxYPr1XBYtyLN0NwSNPK2wtQhaRje2YdydAAktz0NsfIN7I+ZoQqNwpw3LnWL1sCIdWqWQkkvvcrq2uT1PShC3/AIq4fTG4KTCnYMllNvdI90geRFCF8zrJiMtxBjcaJUN+tjbYOp2PxFCFJY3jaaRSCqC97m7nnzvc2NdunjUyluUuNlz4PyZ8bOJnBMMbBiT9tl5KPIEb+lqAE5SQGWQDgtshz2UKouDptbbytY+IrtldOoISSeakZ8xw+KAWZdJPXwPr4V1rnMOZpsVVVGEuLSCA4clFZhwUw3hYMKs4cWkbo8X9CslU4BE43jOU8tx7hMv2XHRbBpR/mYj5U/12jf8AMz09lF/07EY9GSXHifytBywv3Sd57+kavWqWQtLyW7LSQh4jAebm2qc0hOIoQihCKEIoQq/xhwnDmSIk99KEsACQLkWvYHc2/U+NCFW8N2PZehuU1eRuf1NCFcsoyODCrphjVB5AChCkqEJtj8DHOhSVQynoRehCo2K7H8vdtQTT5C4HyBoQrPw9wthsCtoI1XxIAoQpmSMMLEXB6UIVIznsswGIcuYwrHnYW/ShCb4Pshy9CCY9VvHf9TQhXjAYCOBAkShVHQC1CE5oQqHxxDhsUdDwq9vtMP0/rSgFZ0tAJQS4+X76KmQcE4JWuIVPrcj5GiykjCmA6lWGOMKAFAAHIDYD4V1WEcTYxZoS6E4iuITvBZjJD7jEDw5j5UJianjl+YfXirFh+KIyt5AVYdBvf0/1rllUyYXIHWZqE2bizfaLbzbf9Nq7ZPDCdNXa+Cs9JVMihCKEIoQihCrmZZ+yuVQCym2+97c6y9bjUzJzHEBYG2vFMyShoUtlWYCeIPy5g+RHP4Ve0lUJ4RKdOf0SopM7bpQzOK9tYpoYpSE26QJ2ydKwIuDceVT2uDhcG4XF7XUIoQihCKEIoQihCKEJvjsWkSFnNh9T5DzoTsUL5XZWhUPM8aJn1KmketyfWlgWWipaUwDV1+7gmmr1J8hf40oNLtlIkkZG3M9wA5kgD1Sla/8AvnQ5pbuEmOWOUXjcHDuIP2SqSloriEUISJFpQSgUlZKLLpC1Cm1jFHZrnUWH99va6KNz8unxqTBSyTfKNOah1VdDT/OdeQ3VYxPGkh/w41UeZLH+Qq0ZhTB8zr+ipJMclPyNA9fZNv73Yj8H8P8ArTn+mwd/mmf9Zqe7yXeDjOUe+iN6XU/Pf9KbfhcZ+UkeqdZjkw+ZoPp7ryXL3xJLQMtmNyuoErf0PKsdX4ADMXgkX7v8K3YGVHxNd9Lgqx4PKDFhTEpuxvc+Z51INEzqxpwbAi1+KnsYGCwVfxeGki/xFt58x86ylZgUsAzsOYeo+i65xScLjniN0NvEdD6ioVJVzUzrxn6cCozpCNlZsqzpJvZPsv4ePoa2FBikdT8J0dy5+Ccjma/TipSrRPIoQucsyr7zBfUgUlz2t+Y2XC4DdV/NePMvw20mKjJ+6h1n5Leugg6hdGqhB2wZbe2uW3j3L2/S9dQrPw/xPhccCcNMshX3l5ML9Sp3tQhR3GU62VRuw5+Cj+p2pTVaYcyzsztuA5nnbuVZgQswUcyQPnS7XV5NII2F54C64drnD064ENAR3MftTi9mYW3Y/eA8K66X4Mo/R+7rEyNknqemlN7DQcjfh9gqv2KwPJLIhBOHdbeWoX3XzHUjypyEHonE7aefcmJZzFWR9EbP1v8A/G3H67X71dJYijMh5qSPW3WmSLFbmKQSxteOIuk1xOIoQihdXbKsqM8hUNp2vyrpdootdVPhjBYO5WLifiLuf3cVjIeZ+5/VqnUVF0vxv2+68/xLEuh/24/m58v5WeY7GEEnmx3JO/xPiavNGiwWaa0vOZxUXoxEv+GJG/KDb5jamnSBu5UyOIHYXXGbE4rDbyxvp/GpA/itXGzA7G6W6laRtZTGX45Zl1IfUdQfA0+1wKgSROjNinasQQQSCORGxHxrpAIsU2DY3G6uPDXEmo93O+/2WP6Fv6j41S1lDb44x++C0mHYoHf7crteZ9/4H1VqljDAhhcHpVSr5UnOsF3Elvsndf6Vj8Yomwyh7Bo70P8AKgVIym44qGnntyqtaLG6hqfyri1hGRIhdh7rXtq/N/Uc6vocaLI7SC7v3dTG1RDbO1KpnFfaZpJVG1t92M6UH5nG59KdZHW1mr3ZG92/v5pbWyy6uNgsyzbPp8TfvH9n7i7L8R1+NWdPQwQasbrzOpUiOFjNgosCpadXtCFJ8MZy+CxcWIS90YagPtITZ0+I+tqELX5M/jxp7yE/u7mw6jx1Do1PNGi02HxxiLM03J3P4+i6YWbQ6t4EH5V0bqRURdLE5nMWWisExEVr3Vx0NqS1xjfmCxc8AlY6KTTgQuOEy6HChmG227Mbm1OS1Ek2jlHpMPhpv+Ian6kqk4qXvJGYfaYkfHYU2dStvAzoYWtdwGv3KgePs1OXLGttUslzYkhUAtztux3HUc6dIaxmY63/AAs/LjU0s5igs0NAJJFyb7abDY/uzbgPPXzDvIyoEsYDeySQ4N9t+TbVxoD2kjQj8pyHGJI5mxz2LXX1tYi3MbEa9ysCtcXpuy0llNcJC8/op/lSXKsxU2iA71VZ5CSzE3JJJPieprWM+UaW7l5DJ85ub6781YuGeFQwEs4vfcKeQ8z4mqqrrbHKxXtBh+YZ3+Su0eHVRsOXQVUl5cdVetia0aBVnHcYYdHaN4prjY3QD6E3t8Kso8Mmc0Pa4eaq58Up43Fjmny91XsZkWHmY4jAEK4/xIbW1r4hejDntseXWn43y07gJRpzUWYQVcZ6E6jW3FRtWqz6KEK08OcT6LRzm68lf7vkfEedVNZh+b449+Xsr7D8VyWjmOnA8vH3UnxooaBXFjZha3XV4Vj8aYOr/FuCPZXdTYx3VExk8cCGSdgqj6nwA6msvFE+Z2SMXKgNaXGzVnfEXF8mJukd4ovAH2mH4iOXoPrWoosLjg+J/wATvQeHurGKmazU6lVqrRSV7QhFCEUIRQhXDs4mtJMt/eVCB4kFrkfA/pTjFcYO743tvwH5VkynEtjc4XBCQxxRoXfT70hUA6L9BuOVBOq5iVZI2Qxxm1loWZ4eTCe1ExCE7joPhTriCLhQcPeKh5iqtT/a7Y+BI37vqojFZjJL77Ejw6fKkLQQ0cMJuxuvPcpeUkd9HflqFA3TeI36s+3L8qZ4u4Mix8kTSDUqspZb2Ngd7HwI2IpxkrDEY3jvBWIlp5RUieI6GwcOYU9h8pgjIaOKNCBa6Kq7eGw3FMBxAIHFTXxtcQ4jUX9Vn+Itre3LW9vTUacduthTX6Fl98o+ytfCmXlLyN9pVt6Hc00SqKvqTK7LyJVNynDd5Minle5+G9amofkjJXmtLH0kzWrUYUsKy7jcrcMblFkukpaxf+0gwSPCMrskjNKpVSRrQBCSbc9JI/jNONmka3K0kBNOhjc7M5oJWPZDxRicHIrxyMdJB0kkj68qcjqZGaE3HIpiehik1As4bEbj3+q218YmIWOeMWWZA9vAnZh8wa0FK/NGFk6xmWU3/TxSKkqKvVW52qJW1kVJC6aU6D17gnIo3PcGtXDPs/jwcY1ks2+iIH5n8I868wlfU4xUdI7QDyA/JWlpqYkZW7Dy+nssszjNpMVJrlNyPdA5KD0ArQ01NHTsyRj3PireONrBZqY0+looQihCc4DL5ZzaGN5COekXA9TyHxNNTTxwi8jgPFcJA3U9h+AsYwuVRPzML/IVXPxukbsSfAJszNCcN2d4kDZoj8T/AEpsY9THgUnrDU3g4VxmGmjcIDpdfaVgQBexv5WNTaXEYJ3hrDryKlUUuedoj3v/AJ9Ew43aXB5iuJhYozAOjjmGUaW+ltvA1YvGqn4rEWT5uBWj9j/Fk2a4qUY2UM0UQMMYAUHUSJHsPeYDSPIMaSDZVTm3VxznJwsyRxe84Ziv3VWwLeQuwHx8jTwyuU6nxiWH4ZhmHMb/AM+n1UbNgJYyLqRvsR4+VGUq4ZiNJK35x4HT7qx4LiMolp0YW+0Bz9R0odEbXVG6KF03R08jXd19fPY/dN804o1KViBF+bH+QpAbZT6fCXF15tuXPxVfwcPeSKnLUQKDsrapeY4nOG9lo2Cg7uNUvfSAKbWUe8vcXHis44flC4iMnxt861FW3NC5YahcGztJWmqdqzBW2GyyjC8YYrB6sOwR+6JQFwbjTsNwRcfyrVyYZT1IEzdM2umyzbcRmp7xuF7aLEuNOIMVjsSz4xrunshQLKgG9lHh1v1vWWkjdG4sduFoo5GyND27FQNIS1u3D2EaHBYaNxZhHcjw1MTatLRsLI7FYqvlEkuYba/dPqmKEoriHiJMGlhZpmHsr0Ufeby8utYLGDJiVX0W0cZt4njb7d2vNaHC6K7M54/tlmeMxTyuXkYszcyf08h5VIjjbG0MYLALQtaGiwXGlrqKEJ5lOVS4qTRCuo9TyCjxY9KYqamKnZnkNh9/BcJstJyHs/hhs0575/C1kHoObep+QrKVmOyy/DF8I9f4+nmmy4nZW+OIKAqgKByAFgPgKpC8uNyblNlq9IouklqSRSgU2WpEiXFj1p2KV0bw9h1GqSxzo3h7dxqmMnDYl0F1jk0nUoYXseXhXosNQyohDxxC2wrIamNri3v8CnWIw+mwYWt7p5WP4WHI+lNlpCesyUWtcKO4YwUmAxsuJErzpMgV45WZnAU3UrKzEtbfY2586UHqrmwu5JYfp/Ki+KO1zu8xw6HDSRwQsWlD6db6lKgqFJXSAxPM38rU4HKolgLHFrhqunaP2n4PEYNsPgS8s01luEZdAuDfcXLHkAOtKznZNNhGYEDVSGHZtC6/e0jV623+tOWW5aDYX3Vu4PysMBOTyJAHhbrTbis/ik7jJ0d/h0KttJVUsgBtuNiK2G689vbZaLw7nCzpvs4tqH8/Ss5V0pid3LX4fWtnZY7hRHGfB37U3fQkLLazKeT25b9G/WpmHYn0A6OT5fsk1+H9P8bPm+6zXNuCJJTabCyFh9pVYn+JdiKs5+pVIu5w87FU0fXqU2Y0+VwnmRdnEWGPfTIUC7jWbsT0Cr0PnUFrKdjrQDM7nwHenppKuRl6h2VnIaE9ylMRNrYta3gPADYD5VYMblFlTvfnddRuZ5h3Ucr2uY1v6k8qbmm6Njnck9TwdLIxnMrKJZC7FmJLMbknqaypJJuVuWtDQGtFgEmuJSKEKwcJ8LSY1r3KQqfae3PxVfE+fIfSqzEcTZRttu47D8n91XCbLXssy2PDxiOJQqjw6nxJ6msPUVMk788huUi107tTF0vKi1F0ZV4RXQUgtSHW4O9vPw86WCmi1Vzh3J5YJ8TJJ3arKVKxRliqkXBYaiSL/E/SrrE6+GqDBG21r8vJclcHWsrVgZOYqx/p+p+aA+I/Kn4XLvGfEflO2UEWIuK0yuASDcJo+Xr9kkfUUgsBT4qHcVnvHfCDY2aM6hGyKQTpLagSCCNxy3+dFmxtzOdYJurpY5gJS8NA4le8PcER4P27GSQfba23jpXp9TTTK2mLsofqmaOSgjeA193c/ZWXAYYzOEXmb/QVNdoFbVc3QRF9lonD2HMeHRSLG1z6mmTusrUyB8rnDa6kq4mFkFbFeeryPFmN1sSrH3T425j18qbfld8LuKWwvb8bDsrHheLpVFmVX876f5GoL8MjcdDb1VnHjMzRZwB9PddJ+MnI9mMDzLE/SwpLcLYN3Jb8akPytt9VUeKc3xGgyqFkK3JDX2HXSB/vapEjTTx3iaO9RYXNq5g2dx12sqnDx59+D4q9/oVH61Cbi3NnqrJ+A9mTzH8rpHxPh3hk70MTITqS3Q7AA8jYAb7UoV8Dozn48E2cLqWStMZGmxVHqkWmXtCFYOD+GmxsntXWFCNbePXQD4+fQVWYniLaRmmrjsPyUlzrLZMLh1jUIihVUWAHICsJJI57i5xuSkgJjj88SCWKN1b965RXGkqHAU6SL6h7w3tbepkWFzSUxqBawvpx0ToUrVYlIoQvCK6CuEJJFLBTLgub7AnoASfIAXJ+VSIYnyuyRi55Jhy8hk3BBuPHyNS6CfoKhjzzsfA6IppOjla7gpBXr0Ky1RCTLPp9fCodXWMpm678lDqqpkA11PJMJXLG5rLz1L53Znn2Czc88kzszz7BROLzDcqvLler+gwloDZZd97cvFanC8Da0Nmm33ty8VYuAcIC7SG9wLAWPXmb1byHgl4xPmIY0iw7+P8ACvFNKjRQhZLioCjsp+ybH1rVQy52NJ46rC1MIikc0bAgen+U2nhDqVYbH4EeBB6Hzp1zQ4WKYa4tNwuWXYl8PMhmQ4iENclbCQAcgyGwffe4I5cqizdMGFrde/j+/tlOpurula5+gB1G4Ph7HzXPGZ9EZHNpd3ci8MoJuxOwK786VHO0MAII0HApMtM90ji0ggkm9xxKbNmjyC0MDtf7Uo7pR6gjUfTT8a6ZnO0Y3z0Hv6JHV2M1keB4an009VUM44Ulj9pLSA3JVBbT1sFJJK/Wqiow6RnxM1HIcFoKTF4ZPhkNjzJ38e9V94mX3lI9QR+tV5aRuFbtc12xuk0lKUhkWUPi5liTa+7Na4VerHx9KjVdUymiMjvLmeSS5waLlbblmBSCNYoxZVFh/MnxJrz+omfNIZHnUpkG5ungqMU+1NpcrhaUTNEhlUWDke0B6/GnG1MzYzEHHKeHBOJ3TCEUIRQhLhw7ObKL1Oo6GeqdaJt+/gPEpmRwburBlmWLECXsTbcnkB1rb4bhjKJpN7uPH8D91TIGc6rO+FcQsmGUpum4X8v2fpasniTA2peBzUMCxc3kSp1JDWjkxlrKdhbq8gfTx9loZMSDYW5dXEeSWsV6ys1S57i5xuSqgtLzmdqVB57mmlu6jBZvtW3t5bda0GDUQIFTPo3hfS/fr6LS4Ng4daom0HAHj3+yYZfgnldUsVv1YWArT9dgOzxfxCv6uoEMRe3U8lq2QYfRh4rgBtC3+VJO+ixdQ5rpXFu1ypGuJlFCFn/EOXkTsbbPKLfw3/rVxS1A6MjstP3/AMLPV1IemB4OeP8Az/lV8VcrOhe0LqL0IXsUgDXIuKgYlBNPTujgdlceP4vwunqdzWSAvFwpGGdX2U/CvN67C6mjIfMN/wC4G+vir+Gojl0b5KOz3hmLGKA+pSL6SptYnrbkfjSWYvUNAa5+YDgdf5UmEdESWAaqpLwA8ZkDMJEK+yyizA3vfST5eNX+HYlSTkslOUkaX5+PulVVVI0NdG3Y6jusrNwTki4WE7hpHPtta3K4C+QH86zX9RGRtUYnbNAtyN+P1SmVAnaHDTuVlFZ4qQ1Vfi7i1sCVCxhyehJHIAnffxA+NWmG4WKwEl1rfVdZI50paNh+VcsDh2mijkSxEiKwsfvAG3wvT8v9NVbT8BBHjZLFSy9inH/pcnMgAeN6ab/TtYeXmlGZveusWUMeZA+tTY/6WlP/ACSAeAv7JvrN/lC55pLhsF3X7TIF719CluV9JbfwG3M+Iq2psCo4dXDMe/byXHGVw00U4+JhhiMryIsQF9ZI028j1+FXGgFmiwRHFbVfP/FHaXjMX30auI8O7MFVV0uY77Kzc9xzHnak3T4ACtvAqWwMXmP9KwuKm9W/xVaR8bz3qy4beoJdZqXFqu2Kn0Lt7x+nnTEcZkdrsruhpOlNzsP2yilUDlVi4lxuVokVxCeYDM5IT7DbfdO4+XT4VJp6yWnPwHTlw/fBMTU0cvzD68VcsozVcQu2zD3l/mPEVqaKtZUt00I3CoamldAdduakKmqMmmPwQl0X+ywb5Upry29uIskPjD7X4G6zjNsGYpnTwJI9DvWjpZ88TT9Fj66m6Kd7f/sPBMamKAkM1cXbLmTc2G5PIUlzg0FzjYDilAEmwSM5ilw+HknYFAo2JNjc7LYc73NUU2O4dI407Xh7jcWAuPrwVvTYVVFwe5uUXG+h91w7POIMXivYkhMkYH/ED2QPI32f/LuPCsBjFJTU+rX5Xdnf+R9VpxT5tWhXeaG1UkU91HkitoU0IsalyAPZfkoo+Fy6LVeVJaVQe1XAErHMBspIPlqt/wCIrRf09OA90R46+X+Upnwyk8x6j+Fz7Pe0n9hQQYlGkhHuMltUf4dJ95fjcefTXB+lk46IF2ZSfHnaumJw74fBxuokGl5XspCnmqKCTc+Jtbz6JJSwLJGQds0kUYTE4cTMoAEiyaC1vvKVIv5g/Cu5iuCMDZVfiriHE51MrmMKkYIRFJKpqsWu5A1MdI3sOQ2oAJUumpJqg2ibf7eajl4On5hEv5EX/Su5SpjsHqWjh5pqckxHepEYmV3NluNj535WHM0zLI2Fhe/YKumjfD/yCy2rA4UQxJGvJFC+thzrzySQyvLzuTdVJTmGTSbmuZc2idpGOkmDG8UwzLGhFaRyABa5N7KL2ubAnSOZ25VNpacSPbEDa62Zy08PwjQJjw9mwxcAlC6blha9/dJFwbC4Nqdq6fq8hZe67TzdMzNayk6jJ9eUIT7JsV3cym9hex9Dt8qnUFR0Uovt9v3iolXD0kZtutArYrOIoQqhxzhPaikHUlD8eVWWHyWzt7r+SpsWhuY3jnl//XsVS2ar5ZcDRdcDg2mfSu3ifAeNVeLYrDhtOZpfADi48vc8FOoaGSrl6Nn1PIK3YDApCLIN+rHmfjXjeKY1V4k+8zvh4NHyj6cfEre0eHQ0rbRjXnxK9zDBRzqFlUOoZWsdxdTcbdd6roJpIXZozY2I81NLAd0uTEohVSyqW2VSQL26KOvwpLYnuBcATbc+6NAvZV1CuxuLSmpoBIO9RGIFjV5AczVnZmlrrHdeA1Bc2xslNckYvDLLG0cgurAgj1ojkdE8PYbEJ9pWVZxwRLh2JF5YujAbgfiHQ+Y29K3mG4pT1dg45XcvY/pVvh8EEzrSO15bev4TfB5YD0FXha0cFp4sPhbsweSkX4ZSRbD2W6MB+o60y4ApNThNPKzQZTzHsrNlmVCNQqiwFc2UhpZCwRs0AU7hsFamJ6mKBuaQ2CgVNYyMXcbJ3YDlWLxPFHVZyt0YOHPvPsslX17qg2GjUkmqwBVTiuTmnG7pyhl6OpY7v++iYZjimj0aUVg7BSWfQFvy+y1yfDapcTA69zawvtf8hbqRxbawXbFyGONmRNZUEhAQC1ug86SwB7wHG1+K645WkgfRMskzlcUCVR1A5llYC+9wCwBJFt9qkVdL1cgZgb8k1Tz9KL5SPFcczymWWeJ1kVY0cORp9skKV0B7+4eZFuYv6Ow1jGU7oi25PFNyUznTCQO0CmTUAEDfZSzfgtDyqQtChPOwB+G163MF+jbm3t+n6rLS2zmy695TqbUPxQuuEeUkf/UKkUzsr79x+xUSsZnjA/7N/wDQVPzLJXjiDkcgS3xbYfKrOnrQ+XLzsPIflU1VhxZDn5An6k/gKRyGARxA9W3P8h8q8v8A6srzV4g5t/hZ8I/J8/stPgdIIKUHi7U/j0UjrrNWVxZReXZX3M88vfSv3xU6GN1j0gj2B0vf6Cpc1R0kTI8oGW+o3PikNjsSb7rrjssimkikkQM8JJjP3S1r/oPlSYamWJjmMNg7fvSjGHEE8EzxnFmDikMUmJiVwbFS3I+B8OdOx4dUyMztYSEkyMBsSnuKAdQykHa9xuCPG/WlUkhY7I79KgYlS52dK3ceo/hMwadnbZ6o2lLBpghOhyUDSCE4HJtNgInNyi38bWNTYMRqoBZjzbluPVT4MSqYdGPNvNJXLYxyH1NThj9bzHkpRxyqO5Hku6RAchSH43WvFs1vAKNJitQ/+5KJqse98jszzc8zqq18hcbuN0kmgBMOKQTSwEy4pvK1OAJIuNQkGBZYyri4Ox+HI36HzpzOWOu1ehNcJGC/FQXEUGOTbByKYytryC8isB0YbMD0JG1t6uKVlJUPsGm4sbX0PP1TbIql3whw47pvwZJjEVMNNBqCg2mDqBbc6W1W325jncUuto43ykteATrY93HRcHTUzQyRt+8G6msNhpHlE0vsaVKpGrE7E3YueTHYWFtrHc32qnSMDMjNeN7fb91TzQ4uzO07vdSNMJ1XvJ57wR/lH02rb0bs0DD3BZipbllcO9I76pKZXOchxY+IPy3roNlwgHdeYpVkQo24IsaGuLSCFxzQ4Fp2KhgbbDpXl9SLzvP/AGP3KvmD4R4LLu1PjbEYacYfDt3dkDM4ALHVyAvyAA+taHBMKgmiM0ovra3DRQ6qZzXZWq69kmMbMcAJJJdU0cjpJdR5Mp2t9lhv5GrKb+n6SQ3bdvgdPW6YbVyjexV6hyRR7zFvpSqfAaSJ2Y3d47eQsuPqpHC23gsEzfs4xGPx2Nnw6d3hg8rI7A/vSL7RrzYFgfa5b3uau1G2CtnZszrlcOu9/btf7pY6fhasFjDWmtdl7vOyuaYf7IupwGo73ZrLKS2bI5o4EpQNNELgcvb0myWHL29cslZkXosjMvCa7ZJLl4TSgEguSSaUAmi5cpHpYCSmkr0sBdXfLm3I8RXJdrrbUT7ws8AnU0JPutpI62v8COtchndE7M32UsoWPbc386JJjI4ucdV0FelKTmSrpJSlA3NkZrKfyHEEJpPLmD+orX4VmEAB1B1H5B/H8KirrGQnj+6rr3lWihI7yhCO8oQotmrzmujy1Mg/7H11V7DrG09yrme8Lw4rFYbESAERNaRCLiSM32I8QeXqascHxEUzjHJ8p48j/KZqqcyC7dwrtkGVZfh2L4MRRFrBgjadVuWpb72ubXG1z41s2Pa8XabqpcCNCn8uIw8ZZmdBq3N3JBttyJI6UokDdJ3UZjuJA4KwAtf/AOQ7KPMD7R+lVVbi0VOLN1cpcFI+Q66BQGIfkvz8/wDWsaXOe4vduVakBoDQuCyUuyxlV/zP8Suoak2TAKVeuWSg5e3rlkrMi9FkZl5eu2SS5JLV2yTdcnkpYCE2kkpQC6msslLAXU8y87qf970iT5SthQn/AGGeCmilQsymXXhSu5l26SUruZduklKk0zOlk6Pnf7XSZJMrcylcD7KAVu6RmSId+vnqqGZ2Z58vJdKkJpFCEUIUVO4DEX61h8Tp5DVyFrTa/I8gryme3om3IXLvR4ioPVpewfIp/OzmPNcZkR/eCn1tTrGVDPlDh9CuExncj0SEgjXkq/IUp3Wnbh3kUARDl6Lq0w8aaFNL2D5FKMjBxHmmjNenOry9g+RTGdp4psH3p3q8vZPkVjpg50jjbifuuiyUnq8vZPkU1kdyXUS1zq8vZPkUZHckrva51eXsnyKMjuSO9o6vL2T5FGR3JJMtd6vL2T5FGR3JcmkrvV5eyfIoyO5Lk7mlCnl7J8iu5Hclwdj4GlCnl7J8iu5Hck2kv4H5UsU8vZPkUZHclJ4QWC/CmHwS6/CfIrV0rmthaCeCsRZfEfMVXdXn7B8ipPSN5pJZfEfMV3oJuwfIrvSN5rwsviPmK70E3YPkUdI3mvYQCw3Bq5wWnf1hrntItm3BHAW/KjVcg6MgHkn4FbNVS//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pic>
        <p:nvPicPr>
          <p:cNvPr id="38" name="Picture 14" descr="http://www.cc.uah.es/Atica/imagenes/logosColaboradores/logoeducativa.jpg"/>
          <p:cNvPicPr>
            <a:picLocks noChangeAspect="1" noChangeArrowheads="1"/>
          </p:cNvPicPr>
          <p:nvPr/>
        </p:nvPicPr>
        <p:blipFill>
          <a:blip r:embed="rId4" cstate="print"/>
          <a:srcRect/>
          <a:stretch>
            <a:fillRect/>
          </a:stretch>
        </p:blipFill>
        <p:spPr bwMode="auto">
          <a:xfrm>
            <a:off x="1979712" y="5805264"/>
            <a:ext cx="1113723" cy="288032"/>
          </a:xfrm>
          <a:prstGeom prst="rect">
            <a:avLst/>
          </a:prstGeom>
          <a:noFill/>
          <a:ln w="9525">
            <a:noFill/>
            <a:miter lim="800000"/>
            <a:headEnd/>
            <a:tailEnd/>
          </a:ln>
        </p:spPr>
      </p:pic>
      <p:sp>
        <p:nvSpPr>
          <p:cNvPr id="229382" name="AutoShape 6" descr="data:image/jpeg;base64,/9j/4AAQSkZJRgABAQAAAQABAAD/2wCEAAkGBxISEhUUExQVFBUXGBgYGBQXFhcbFxkYGBQXGBYYGhccHyggGBolGxoUITEhJSkrOi4uGB80ODMsNygtLiwBCgoKDg0OGxAQGy8kICQsLCwsLCwsLCwsLCwsLCwsLCwsLCwsLCwsLCwsLCwsLCwsLCwsLCwsLCwsLCwsLCwsLP/AABEIAKgBLAMBEQACEQEDEQH/xAAbAAACAgMBAAAAAAAAAAAAAAAABgQFAgMHAf/EAE0QAAIBAwICBQYKCAQEBAcAAAECAwAEEQUSITEGE0FRYRQiMlJxkRYzQlNygZKhsdIHFSNUYoKT0UOiweEkNHOzRJTT8Bc1VWSjssP/xAAbAQEAAgMBAQAAAAAAAAAAAAAABAUBAgMGB//EADMRAAIBAwIDBwQCAwACAwAAAAABAgMEEQUSITFRExQVM0FSYSIycaFCgSM0kRaxJENi/9oADAMBAAIRAxEAPwDuNAVGra0ITtAy3b4VVXupKhLbFZZKoWzqLL5Fb8J29Ue4/wB6r/GanQk9xj1JWma+ZJAjAAHPHx7O2pNpqjq1FCXqcq1psjuRf1eEEKAxkcKCTyAz7q1nNQi5Myll4Fk9Jm7l9x/NXnZazPPBFirFY5nnwmfuX3H81Y8ZqdDPcY9Q+Ez9y+4/mp4zU6DuMeofCZ+5fcfzU8ZqdB3GPUPhM/cvuP5qeM1Og7jHqHwmfuX3H81PGanQdxj1D4TP3L7j+anjNToO4x6h8Jn7l9x/NTxmp0HcY9Q+Ez9y+4/mp4zU6DuMeofCZ+5fcfzU8ZqdB3GPUnaZrwkYKwwTyPZmplpqqqS2zWDhWtHBZRd1ckMKAKAKAKAo7PpZayXUln1gW4jbHVtw3+YHyh5NwPEcxjl20M4LyhgKAKAKAKAKAX+l3SiOyRRtMs8nCGBfSc9pPqoO1v8AWtKlSNOO6T4G8IObwjR+j3WZrq1Y3BUzxyyxybeQIcsgA7tjJ+NKdRTipIxOLi8MZ63NQoAoAoAoAoAoBC1g/t5PpGvGX/nyLq28tEOoZIMkcggjmKym4vKMNJrBbx9IpQMc/aAas4arWisESVnTbM/hJJ4e4Vt4vWMdygR73W5JF2k4FcK+o1asdr5HSnawg8lXUAkhQBQBQBQBQBQBQBQBQGURww9o/GulL71+TSf2s6PXulyKAKyAoAoAoDlPSbTI5NSu45EBDx28ynkwOHjLKw4qcoOI7qpdWqzouNSDLKxhGonGRM0rpLdWOFuN93bDlKBm4iH8aj41QPlDzvbW9nqsKv0z4M0uLKUOMeKH/S9ThuYxLBIksbcmQgjxB7iO0HlVuQCXQGp7hFOCyg9xIBoDwXcfrp9oUBVdKtf8ki3JG00rHZHEvaxBwXb5CDGSx/GuNS4p01mTOlOlKbwkIdjZPvae4frbmT05MYCjsjjHyUHd28zXk76/lcSwuRe21sqS+S36BTdXfXcORiVI7hR27l/YykD6oc+0VfaRV30EuhWX8NtTPU6BVoQQoAoAoAoAoAoBB1f4+T6Rrxd/58i6tvLRYdGdPEjF2AKrwwe/hxxU3SrWNSTnLijjeVnFbUe6jp7yTFERFwM5Xlgk4J4c+FZurSdWttgksGKNZQhmTIt7oska7/NZRzKnlUatp1SnHdzXwdad1GTxyM4NBldVYFcMM8zwGO3hW0NMqyip5WGYldwi2jVa6RI+7BUKpILk+bw54rSlp9SpnHJeptO5jHB7No0ileKkMcBwfNyeWazPTqkWuWH6mI3UWn8GLaRIJRFw3EZzxxjB/tWrsKiq9l6mVcx2bzOLRZGZlBXCcGbPmg4zjPfW0dOqSk109TDuopJ9TXfaU8S78qy+spyK1r2FSlHdzXwbU7mM3jkySvR6XAOUAIznJ/tXXwurt3NrBz75DOMFQRVa1h4JaeQrBkKAKAKAyj5j2j8a3pfevyaT+1nR692uRQBWQFAFAFAc76YxhdUibPGW1Zcf9KbcP+6fdVNrUM0U+jLHTnibRrrypdFa9hJE7TWcptpm9LADRSf9SM+aTy84DNW1nqlSj9M+KIVxZxqcVwZHtYbu4Um9uLovkqUSbq4yP4RDtypHf41JutXmn/iawcqNjHH1ozXoxZ8zAjHvfLH3sSarZajcP+RKVrSXoDdGLI/+Hi9oXB94rC1C4X8mZdrSf8Qi6OwowaMyxkHOFmk2njyKkkYraWoVZxxLD/owraEXmPAt6gkggT3Ytbu1u2B6uMvHKwBO2OVfSIHyQypk9gzV7otdRk4N8yu1Ck5RUkdStblJEV42V0YZVlIKkHkQRzr0xSm2gCgCgCgCgCgEHV/j5PpGvF3/AJ8i6tvLRP6KyBZGyQBt7TjtFTNJmozeXjgcr2LcVglaRdoHnRmCl2ba2fEjnUq0uIb6kG+beGca1OW2MkuRkgW2t5FZ1dmzhQe8Af71nMbahKMpZbMcatRNLBr1GceRxAMM+ZkA8eR/2rndVl3OKi+JtRg+3eUZ6RcI1t1fmFxnzXOAcsTXSyrwlb7OGfk1uKclV3ehr1a4KQiPMQ4ghUzlcHNaXddwpKOV/RmhT3TzxJ6X8ZjE5I3hCMZGc8MjHt/GpUbmk6SrN/Vg5OlPfs9MkTRLtWhdGK7yScPybNcLG5jOlKL5/J0uKTjNNcjDUpikBQ9SN3yEySOPOtbmtso7OHH0QpQ3TzxDpHODFEFYeIB/h7a11Ksuxgos3tYf5JNoXaoSxCgCgCgCgMk5j2j8a3pfevyaz+1nR692uR58KyAoAoAoBE/SOCtxp7/JLzxE+Lw7lH/4zVdqkd1tIl2UsVUQq8aegCmMgj+XRbtvWR7vV3rn3Zrt3erjO1mnaw5ZJFcWsG4UAUBCm66aeO1tyqyyBnaRhuEUSEBn2/KbcygDxq20yxVw3KfJEK8uXSWFzLqf9H8oX9lfzdZj/FSJ428CgVSB7DV+9PoY4RwVfe6vUVtO1S70e4MUkR6tiWa3UkxuvyprRjyYc2h93fW8HKj9MuK6mskqnGPM63pt/HcRJLEweNwGVh2g/gfDsqWRyTQBQBQBQBQCDq/x8n0jXi7/AM+RdW3loiVEO54TWVnIILal6qFh35AH1Zq1oaRdV47kngizu6UHhsx/WLfNH7Qrv4Bd9DTv9HqS7WfeMkbePLOarLq1qWs9k+DJNKrGqsxN1RW8nQKZBquJtgzgnwHOu9vQqVp7aa4mlScYLMiL+sh82/3VP8Gu3/FnDvlHqH6yHzb+4U8Gu/ax3yj1D9Zj1H+6ngt37GO+UuofrMeo/wB1PBbv2Md8pdQ/WY9R/up4Ld+xjvlLqH6zHqP91PBbv2Md8pdQ/Wf8D/dTwW79jHfKXUtdEsZbllxGViz57kgZAPFVA45PLwB9ldbbSqsai7RYwc6t3BxxFnQ69IVgUAUAUAUAhfpLuQ0tlAmTKJuvIHJYkR0ZmPZkvgd5B7qg6hOMaEtxKtIuVRYIleKPQkWw0s3900DMy20Kq02wlWkd+KRbhxC7QWbHPgK9HpFnFx7WSz0Km/uGnsiOfwK03Zs8htdv/Rjz7d2M58c1f4KvcxX17orJYgz2ZeWAcZLRiWZV7XgYnPAZJQ5zjhjlVde6dTrRzFYZMt7uVN4fI02lykqLIhDKwBUjtBryNSnKnJxlzLyElJZRtrQ2MuibhdWIPN7M7f5JxvH+dT9Vep0SSdJr5KXUV9aZ0arorin6VaAl7A0Tea486KUelHIOKOD7eY7RkVrKKksMzFtPKOffo51h7e56iQbEnd42j47Yr2LPWhR2LIAWHiB31Gt5uMnSl6cvwd6sU4qaOs1LI4UAUAUAUAg6v8fJ9I14u+8+RdW3loiVEJBC1iTER8SB9WeNTdPpKpcRi+pxuJbabYsySljxP+1fXadOMIqKPIyk5PLMM10NSw0u8KZAI9h5H6+w15vXNGd5icOaLKxvOx+mXItP1k3qD7Yryv8A45d9C08Ro9Q/WTeoPtin/jl30HiNHqVuqXpfAOB4A5x7T316XQ9Elay7SpzK2+vVVW2PIrtx7zXqMIqw3HvNMIBuPeaYQDce80wgG495phANx7zTCAbj3mmEBt/RzqTrciLJKyA8CeRVSwP3EfXVbqVKPZ7/AFJFCT3YOo1RkwKAKAKA03t0sUbyOcIiszHuCjJ+4UByrRmeYyXkuesuTvAPNIv8GPwwuCfEmvJardOrV2Lki+sqOyGXzZZ1Uk0m/o3YCfUEPpGWKQd+1oFUfVlGFe002SlbRwefvU1VY91PIgUByyeyFpfXFuoxE4FzEOxesZhKg7gHGcfxV5zW6CTVRFvp1VtOLJdefLQr9UaSJorqIFpLdt+wc5IyCJY/aV4jxUVaaVdKjVxLkyHe0e0hlc0dO0vUI7iJJomDRuNykf8AvgQcgjwr15QCjoPTS4n1W4snttkUQbbJ527zSACxPm4fORj76AVem1sVvL7quDqttdpjsmTd+IiAPtqsu59lXpz68Cdbx30pROs6ZeLNDHKpBWRFcEciGUMMe+rMgkmgCgCgCgEHV/j5PpGvF33nyLq28tESohIK/Xfij7RVlpP+1D8ka68pizX1xHki/GmQ+Q9dsm6z18fsvTxz9n31B7afb7MrH7O2xbMkJNAujtxBIdwyvDmMA59nEV2d1SX8jTs5dAj6P3TOyCB9y43DHLPLjyo7qilncOzl0IsdjK0nVLGxkyQUAO4Ec+FdHVgo7m+BhRecEq70C6iUu8Lqo5nAIHtxyrnC6pSeFIy6clzRqsNJnnBMUTOBzIHAeGe+tqlenTeJMxGDfIJdKmRQ7xOqFtu4jHHOMe3gawrinLhF8TOxrmWvSLRUR4Ut45w0m7zZBxYjbjb7z91R7a4bUnUawuhvOCWMEBOj12SwEEmV58OXDP18K7u7or+Rp2cuhDtrOSR9iIzPx80DiMc891dJVYRjub4GFFt4Rvv9HuIBmWJ0HLJHD3jhWtO4p1HiLMyhJcyDXY0GHoD/AM9F7H/7TVA1HyTtQ+869XnycFAU+u6hdQ4aG18pTBLhZVWUHIxtVhtYYyfSHLtoCNpnTO0lfqmZref5i4UxSfUG4P28VJ5UBXfpRuD5NHbg4NzMkR/6YzJKPrVCPrqPdVOzpSl8HahDfUSKgDHAV4WTy8npEsLB7WDJBa+NlcpegEx7equQOfVE7lkA7SjcfYzVfaPdqL7KXryK2/oOS3o6lBMrqrowZWAKsDkEEZBBr0pTCV0C6LXtnc3clzcdckp8xd7t8tjvIbghwQMD/QUBE6XSB9UQLx6m1PWHsHWyjYCe/wAxjVPrPkpY9Sw0/wC9kHUNRigUNK6oCcAntPcB215qjQqVXiCyXE6kYLMmV46WWXz6e5v7VI8OuF/E5d6pdSX0Ru5A8smmSRTpkPNZM+3JbOXiJ+Lc4OQfNJ7udej06VfbsqrkVN2qecwG34aADBsr4S4+K8nySe7rAerx47qsiEYaL0dklS4mvAFmumDFFIPUxqu2KPdyYgEljyJY44Vwr0I1ViR0p1JQeURLJL7SoljKC+tIlCqYhtuo0XhxQnbKAPVIPDka7nMbNI1SG6iWaCRZI2HBlPDxB7iO0HlQGrWtbt7RN88ixjsBPnMexUQcXY9gANAbNGv2niWRopId2cJJgPtz5rEAnbkYODxGeNATaAQdX+Pk+ka8XfefIurby0RKiEgr9d+KPtFWWk/7UPyRrrymLNfXDyQ+j/5Gfr/71Ur/ANwlf/UWmu6jLDBY9W23e8StwHFdoyOPZUejTjOU93pk6Sk0lglatqMqahaxK2I3Vyy4HHgcZ9mK0p04ujKT5ozKT3pFetg8mp3BjlMO1I920KWbKjh5wIA4c/ZXZ1EraKazxZptzUeCz0gEw3GUnAO4ZnbLP5pyQvJV9lR5/dHGP6Oi5MqOjhkk0rZasFmBIOCAcl8nj2EryNSK+I3GanI5w4wxE2dMA40+ESMGffFuYci3HPGsWuO2e3lhmamdqySOkf8Az2n+2T8ErFDyan9Cf3xNw1OX9aGDd+y6rOzAxnGc555rTso933+uTbc9+DV0d2dffgfGdaThcbtu3hjP8W76zWa27ZTb5YMQxlkWW42WUyvDdmNg2WnaPcpIwObA4zg+2t6cc1YtSWfgw3iLyjmtegIQw9Af+ei9j/8AaaoGo+SdqH3nXq8+TgoAoCFqulQXMZjuIklQ/JdQfd3HlxHdQHLemejSWd5ZLA8k8e25aOCaTPVBRCriOQ8SCGGFYnG04PGoOoqLotSeESrNvtOBbCvFvmehR7WAZxQM52qpYnsA/wDfCutGnOcsQXE0qTjFZkSNJ6OahZZNm8XVEkmzmLdWCTk9W6gmIniccRnsr2Fkq6hiqUFw6TlmBaSahqzjalnbxMeBkkudyL4hVTc3s4VOIxYdG9BFsj73M00zb5pmAG98YwF+Sijgq9grDSfBjJVdNuhEd9EOrIhmQlo3x5uSMFXA+Se8ceFcoW9ODbisZOjqzfBs43q2kXVo225gdD2OoLxt9F1H3HB8K3cTZTR0/wDRF0akgjkuplKST4CRsMMkSk43DsLE7sd2K2Swc5PLOh1k1CgMZAcHaQDg4J4gHs4dtAcxvej9za3MbPeSJHfTCOfySNIgJih6pxuDlQ20hiME8KActH6H2ds/WrGXmwB18zNLLw/jckj6sUBfUAUAg6v8fJ9I14u+8+RdW3loiVEJBW9IGxCT3cfdmrDS5bbmD+SPcrNNitHcKRkEe+vrcakWs5PJOLJP6yfZ1fWnq/U3+bzzyzjnWu2nu3cMmcyxgzk1CVwoMjsFxtyxIUjljurMaVNZaXMOTMn1GYsHMrl19FixyPYeyiowSwlwG5guoTB+sEj7+W/cd2PbR0YbduOA3POTM6vcZLddJk8Cd7cQOQ5+JrXu9JL7UN8upbaFq9mkJjnibdx/axHDkE5wTkHh9dQ7ihUlPdB/0zrCcUsNGzpJ0lilhjt4EZI4yDliMnaMKOBPfzpa2jhNzm+IqVMrCKKTU5WZWaVyy+ixc5XPPB7KmqlTSaSXE5bmefrGXf1nWvvxjfuO7HdnninZ09u3CwN0s5MVvZA/WCRg/rhju99ZcKbjtxwGXnJnd6nNKMSSu4HYzEj3VrClThxikHKT5kXIrrlGoyfo5iZ75SuCsasznuDKyKPaSfcpqt1Kouz2kihH6snXKoyYFAQdYmuEQG2ijmfIykkpiG3ByQwR8nOOGBzPHhxAoW1fV/8A6bB/54f+jQCt07fUC1pdTQ20CxyNFgTvKf8AiNq5b9koAyo5E8TUS9pKpRaZItp7aiwTa8O+Z6MKAdtBtFjiUgcWAJPtr2enW8adFNc2eduqsp1Hn0LKrAjFD031OS3tGaE7ZneKKM4Bw8syRg4PA43E48KAh9fq8HpxW96nrRsYZfsNlCf5hQHsfTu3XhdRz2TdvlERVPqlXMZ+1QF/Y6jDOoaGWOVTyZHVh7waAlUAUAUAUBzfph0vTbBHcQ3Fmwu4G3SxgpsjlDuyyLuRvNU8OfhwoBng6c6W4yL61H0pkU+5iDQF7BMrqroQysAysDkFSMgg9oIoDZQCDq/x8n0jXi77z5F1beWiJUQkFdr8HWQlM43ebnu3AjP31O06O64ivk0nHcsFRDZW8ahEiUgcMvlmPiSeNfVqdBRikbQsKKX2mfVxfMxfZrp2aN+5UfaQL3CNnaEQ8sDCg9o8M8/fWU1Hgee1S07Oe6K4Gnr09ZfeK33xKnDDr09ZfeKb4jDNtoiyHiu9Bz54J7ACPfWkmpcEWmmWfazzJcCZ5HB8yvvb+9a9mi/8Ooe0PI4PmV97f3rPZoeHUPaHkcHzK+9v71js0PDqHtDyOD5lfe396z2aHh1D2h5HB8yvvb+9OzQ8Ooe0PI4PmV97f3p2aHh1D2h5HB8yvvb+9Y7NDw6h7S003VXt12QgRqTkheGT3nvrnO1pzeZI3VjRS+0euiOvm4BR/TUZz3iqm8tuyeVyZVXtqqTzHkxkqCQQoAoCBrulpdW8sD+jIpXI5g9jDxBwR7Kw1ngZTwc10qaRS9vccLiA7X7pF5JMvergZ8DkdleQ1KzdCpuX2sv7SuqkMepY1WEsd9BuA8K94G0/V/tivaadVVSgvg85dwcKrLGp5HFX9I/m20cvyYLq1mfwRJ03n6gSfqoBpVgRkcQeRoAZQRggEdxoBfv+hOnyncbdUf5yEtC/2oipoCO3RGVPiNQvYscgzpMPr61WJ99AU2tX+p2kkUMd3DeTynCQNbbH25G+R3jfCIo4livHkONAP0Abau8gtgbioIXdjjgHJAzQGygE7T5fL9QMy4a1sw8UbcCJLlwBK6n1UTKZ72buoBv6sdw91AZUAUAg6v8AHyfSNeLvvPkXVt5aIlRCQQdY+L/mFWOk/wC1D8hc0VNfWkTAplDKPQccO/mCMg+0GsPDNJRjNYfENqfNRfYFa7YnDutDogCp81H9gUcIoy7WgvRAz57gByAAAH1Ct0kjvCEYLEUeYplGcoKZRnKCmUMoCKKSZhSQUyjOUGKZRjKCmcmchWQMXQE/8WPoN/pVdqXlr8ldqXlf2dLqjKIKAKAKAWumHRYXYWWFhFdRfFykZDDPGKQD0kPH2HiO48a1GNWDjI6UqsqcsoTLHUtztDMhhuE9OFuf0kPy0PYwryV5YTt5dV1L63uY1V8jBo2pGB+9D6Q/1HjTT7128+PJmt1bKrHhzHSCdXUMpBB7RXr6dWNSO6LKGUHF4Z5dW6SI0bqGRwVZTyIIwQfqroaifb3FzpQ6qVJLqyXhHPGC80KfJjljHnSKowA65OOY7aAYtK6Q2lyMwTxSd4DDcD3FTxU+BFASL7U4IVLSyxxqOZd1UfeaAW5ulE135mmxbweBvJQy26DvQEbp28F4eNAWvR3o6lrucs01xJgy3D+m5HID1EHYg4CgLeWVVBZiFUDJYkAAd5J5UAm3WqTaoTDZForXlLfYILjJBjts+kT2ych2ZNANmm2EdvEkMShI0UKqjkAP9fGgJNAFAFAIOr/HyfSNeLvvPkXVt5aIlRCQQdY+L/mFWOk/7UPyFzRU19aRMHvTnEemrII1kZckArnjvPE+znVJV+q5cW8Io6uZXLi3hGWtRrLDazsgSQyRZGMZDNxHs7axSk4TlBPKwzFGUoTnBPKwzzpnqYhPVJGgMiHc+OIGcDH+as2dJ1Myb5G1nSdTMm+RnqU/kUcCwRKwfAYlcluA7e85PurWC7aUnN8jSC7aUnOXIyvtJg8vhO1RvVmKYGCy8jj6z7qQrVOwksiFep2Elkm2UzPdyxvAoSMeZJt79vDPI548u6uU0o0lJS4s5TSjSUlLiyv6MIm693KCBI3AgcvO4V2uXLEMP0O1zKX0YfoVel30t3ch1hiOxMBW4Kozz8T2VIq040aWHJ8SRVpxo0cOT4jHYss6zJI0UuOBVEICc+G4+keHPwqC24OLWV/ZBbcJRayv7KrR5Vj00yFFcqSQGHDO/hmu9XdO4255neruncbc8ydq2oqkMFx1MbO5UDI9EMMnB+qudOnKU5Q3cEc6dOUpyhueEUv6Q4FWSJlABZWzgc8FcfiamabJtNMmabJtNMU6tC0GLoF/zY+g3+lV2peX/ZX6l5X9nS6oyhCgCgCgCgOedPNXsbgmAQPd3EfJ4CEaBj/9yeCH+EE+IqPcVqVOP+RnajTqSf0CdDql/b56+3aWIcnVkaUD+ILwY+OBXnqlvaV3/ilhlrCrWpr61kvNC6cQcDHNsz8iQFQffwPtBrWnSu7WX08UZm6FdfUPendJopANxCnvByp+sVbUNTjLhUWGQKtlKPGPFF1HIGGQQR3irOM4yWUyG01zKrU+i1jcNumtYZG9cxrv+0OP31sYI0HQ/TYW6wWtuGHEOyKxHiC2cUBlf9MtPg81rmLd83Gesf6kjy33UBCbpPdz8LOxlIP+NdfsIx47DmVvsj20AJ0Re4IbUpzc9ot0BjtV9seSZT4uT7BQDTFGqgKoCqBgKBgADkAByFAZ0AUAUAUAg6v8fJ9I14u+8+RdW3loiVEJBA1k/s/5hVjpT/8AlQ/Jj1RVV9aRNHGy11YbBRHIomU+iePy+PD2VUTtpTuOK4FRUtpVLjiuBR6j0gnnZC5XzCGVQMLkHgSM8anU7OnTTS9SbTs6dNNL1I+rarJcsGkxkDAwMcM1vRoRpLETpRoRpLESbYdKbmJAgKso5b1yQOwA5FcaljTnLccaljTnLcaYNRMtyslxI6/xpwK88YGDwz+JradDZScaaMzobKTjTQ4wavFG7SPeCVNuFjwM5yDk7eZ4d3bVU6E5LaoYZVOhOS2qGGKEOvyxtN1e0CViSCMnjnx7jVo7SMlHd6Fq7SMlHd6EXStTkt33RkAkYIIyCPEV1rUIVY4kda1CFWO2RYr0tuQSR1YDc1CYHieec1w7hT9cnDuFP1yQl1mUQG3G3qzns48Tnnnvrr3WG/f6nTusN+/1PbvWpZIkibbtjIK4HHzQQMnPHnSNrCMnJepmNrCMnJepjq2sS3JUybfNBAwMc8Z7fAVtRt4Us7fUzRt4Us7fUgV3O5L03VzaF5lXe4TbGh5NJJIkcYPhvZc+GartSf8AjSK7UvLSG49DJ1Trkvbjy/G4ys5MDNjjGbf0BF2AAZHPOaoyiLvorrnlcO5l6uaNjHPCeccqgbl8V4gg9oIoC5oDCaZUUsxCqBksTgADmSTyoDnWvdKZL4mGyZo7blJdjIaTvSDPEDsMn2e+q2+1CFBYXGRNtrSVR5fI0WNnHCgSNQqjsH3k958a8nVrTqy3SZdwpxgsI8v71IY2kkOFUfWe4AdpPdWaFKVSajEVJqMcsrdA07/h8TRrl2eQxsoIXrHLBcHhwBGfHNSru4fa/Q+WFk40aS2fUuZk3Ri0+TEI/wDpsyf/AKkVotQrrm8/nibO3gex6AqfF3F3H9C5lH+tdoapVi+CX/DnKzhLmR9JtxHMsWo3N68btiK5F5MseT6McqhsoTxw2cHOOFegsr+Fwscn0Kq4tZUn8HQR0A04gB4Otwc5meSU+92NWBELux0uCABYYYogOQjjVQM88BQKA0Lr9oZepFxCZc46vrF3Z7sZzmmQWVAFAFAFAFAFAIOr/HyfSNeLvvPkXVt5aIlRCQVfSTd5O+0ZbsHecHA99TdPz28cdTlVlti2UlrazKih5FDY4qAWAPcD219GlqdGittSXEro6w1wwbOpf51fsVp43be4z418GcRPEEhiO0DHPwqytbqFxDdB5LezuVXhuNlSiUFAa5SeAUgE9+cfdUa5uYUIbpvCI11cqhDczDZL60Xuaq/xq29yKzxmPQNkvrRe5qeNW3uQ8Zj0DZL60XuanjVt7kPGY9A2S+tF/mrK1m2bxuQ8Zj0LzTOil3OgeOS2I5EZkyD3HzefEVvLUUnyOkdVUllIlfAS/wDnLb3yflrXxL4NvE10D4CX/wA5be+T8tPEvgeJroHwEv8A5y298n5aeJfA8TXQ2ar0aFlbxySP1rm7tN7YwqoLhQAB2Dcwye3h3VCuLh1nxIFxcus+PI6VUYjCf0nRrG4GoxgmIgJexr2xj0LgDtaPkf4Se6gG2GVXUMpDKwBDA5BBGQQe0UBzzp/I097FaPnydYevaP5Mz9ZtUN6ypjO3vYZ7KrNUuJUaX0+pNsqUZz4mCqAABwA4AdleQlJyeWXqSSwiqv8ApBFGzRgNJMCAIVB3NkZBBPDb/FyqZRsZzSm+EepxnXjF7VzNdnpTu4muiGccUiX4qLxGfSf+I/VW9W5jCPZ0eXq/VmI0nJ7pjPpWnNO2BwA9Ju7/AHrWys5XM8enqYublUY/IzJ0fgAxtJ8STmvRx0q3UcNFQ72s3nJU6r0fKAvGSwHNTzA8O+qu80jYt1L/AITLe/3PbMU0eG7hcY3RsWQ5HBtpwSPDPI1VtVLaonnjzJ/01YtehYaH0tns06i6imuVThFcRBWZkA4LKpYEOOW4cD4V6e31OjUjmTwymrWU4y+lZRH1fWbu/wDNw9lbdqBh5RL4My5ESeCnJ7xXC71eEFtpcWdbewk3mZFbQrUx9V1MezGNoUDHiDzz41QK9rb9+7iWbt6e3bgbP0a3kj20kcjmTqJnhSRuLMihSoY54su7aTwzt9teytqjqUoyfqefrRUZtIba7nIKAKAKAKAQdX+Pk+ka8XfefIurby0RKiEgg6wf2f8AMKkW0nGe5Ee58tlLXaUnJ5Z5QKwDB4weOSpHJh+BHaKvNI1XuuYy5MmWt5Og+HIOpb57/IK9F49bdSw8Zl0DqW+e/wAlPH7b3DxmXQ9SMDtLE82P4Adgqg1fVldLZDkQLq9ncc+RlVAQgoAoAoB3/RpIczrnhhDjxJar3S6zlFwfoSaHqPVWpICgCgKvpPpAvLWa3Jx1i4VvVcENG31OFP1UBC6NdIeus+skG2aLMdxH2pMgAdfrOCD2hhXKvVVKDm/Q3pwc5KK9SsuNembPEAH5O0EY7jnnXlqmr15PK4F1HT6SXEotF1WXTCVWMzWRYt1aDMtvuOW2L8uLmdvMdmeVWljqsai21ODIdzZOPGHI2dNNXtbhbe/tpkk8nYxzKCN4inKq29D5wKuqNg8huqde0VXoOK/oj203TqJs2A14mSaeGeiTysldrGl9bh426udPi5PxVh8pD2ipVrc9n9EuMXzRxq0t31LmZ6NqPXoSy7JEJSRPVcc/aCMEHuNa3VDspcOT5GaVTeuPMaejN8I3KNwD4wfH/erDSLqNObhL1IeoUHNbl6DaDXqilFzpvqrxxLbwEeVXTdVCPVB+MlPcqJub24HbQCRPYS6V1cM+HteCRXKjAU9iTL8lj2MOB8DVBqWmubdWHP1Ra2l4ktkizrzjTXAtkFEm+CDeCtgmlvZDBZccHEt0RmKEduD/AIkmM4UduM4q7sNKlJqdXguhXXN6orbDmdJ6P6NFZwJBFnavNjxZmJyzse1ick+2vTJJLCKZvLyyxrJgKAKAKAKAQdX+Pk+ka8XfefIurby0RKiEggaz8X/MK7UeZHufLZTV3PKF9p/RvfCJ5JUijJwCQT24493HNTqVk5w3yeEdo0srLJGlaUIb6Fd8cytnipB+SeBHZW9G3VOulnJmMMTRb6z0SM9xIyyRx8F2pjjwUDJA5DNSq9h2lRtNL4N5UtzFvTOj7yvIjOkfVkqxY9oJBwO0cOdV9K0c5NN4wcY08vBuv+jOyAzxTJMg5lfbg455xXSrYuMN8XlG0qWFlMlQdDGZEkMyKrKCSRyyAQOfE1vHTm4qTlwMqjwzkh6f0bMiNK0qRwqSBI3ysHGQO7Nc6dk5pybwuprGlniata6PvAiyB1libk6+PLPtrS4tHSjuTyjE6bislPUQ5jp+jP05/ox/i9W+k85f0SaHqPtXZICgCgCgE/pT0cm6xrqxKiZ1CzQMcRzovonPyJV7G7RwNca9Ltabh1OlKeyakK9pq8buYnzDMPSglG2QcccB8pc/KXINeQudPrUXxWV1L+ldQqLgywqDyJBX6holtPxliRj62MN9oYNSqV5Wp/bI4zoQnzRX6deeSEW1w2E5QTN6LL8mNm7HUYHHnUmtR7xHtqXP1RzhPsnsl/Rdz3KIu52VV57mIA95qBGjUk9qXEkOpFLLZR9HbxJ7i5ljI2Hq08WKqcvt5gEEAE88VPvKcqdGEJcyNQkpVJSQw1WEshW2qzaa7zIrz2zkvLADl0c8TLFnvPpL9Yr0mm6kpLs6nP0ZUXlnj64DP0HtDOP1lOyvNcL5gRt0cMBOUiQ+tyLntbI5Cr8qxovLVJUaORQ6OCrKwyCDzBFAIcvQW6gO2zuEaL5MVyGJQdwlXiyjsDA+2q240yjWe7kyZSvakFjmb7X9H7SnN9cGZfmIgYoj9Igl39mQPCutvYUaP2riaVbupU5sdbS1SJFSNVRFGFVQAoHcAKmkY3UAUAUAUAUAUAg6v8fJ9I14u+8+RdW3loiVEJBA1n4v+YV2o8yPc+WymrueUHTo3fbLcBLuNWH+FMAFHHjhs5x21b2tVRp4Ul+GSab+nmb73UbXyy2ZWj3Lu6yReCcV4ce3jmuk61HtotP8sy5R3I8t9UhGpSSGVNhjAD7htzheGffWI14d5cs8MBSW816TLZtLdM7RdYZHMbSY2bTnaRngeNYozouc22s54CLjlkm71SM2U0bTxPJhhhcKOwgIO0eNdJ14OhKLksmXJbWslf0m1CJ7K3jSRWYFNyggkYjYcR7cVHu60XQjGLNKklsSRJ0HWImsxCZIo5E5daAUI3Eg8fD766W1xB0dmUmuptCaccEPpPqY6kQieKXJBKxR4VcHPBgxHPsxXK8rf49m5P8ABrUlwxkU6qyOOn6M/Tn+jH+L1b6Tzl/RJoeo+1dkgKAKAKAKAoOl0WmtGP1h1ATPmmVlUg/wNkMD9E1hpeplZ9BUbQdM6lprbU3hhXOXFyksanhhT1u7Hszk5qNUs6E+Moo7xuKseCYq3Mty7FbK7luADjrpLWOOHnxw54yfyrjxqsuKNjRXHn0JlKpc1Cytuj4Yh7p/KZMY84ARrnntjHAe08aqJ3zS20VtX7J0bfPGfFm2Lo5aKdwgTI5ZyQPYCcCubvq7WNxuremuOCP0jt4kAuBILeVeCydj90bJ8sHuHHurvZTqVH2bW5M514xityeGSNF1jrvMkjaCcKGaF1KttPJ1DAEoe/s5Gtb2wnbvPoZt7mNVfJa1Xp45Ekg6feS6bI0sKtJaud01svEoTzmhHf6ydvPnXo9N1POKdV/hlTd2f8oHTdOv454klhcPG4DKw5EH8D4dlegKok0AUAUAUAUAUAUAUAUAg6v8fJ9I14u+8+RdW3loiVEJBovbbrEK5x3Hx7K3pz2yyc6sN8WhbdZl4PDJnvRSynxBFWKpxlxjJHnJ2dSLxgx3v8zN/TanYf8A6Rp3Wp0M0YnmrKe5hg+6uU47Xg4zg4vDMq1NAoDCWUKMn7gT+FbQg5PCNoxcnhGny5P4vst/auvd5m/Yz6B5cn8X2W/tTu0x2M+geXJ/F9lv7U7vMdjPoHlq9zH+Rv7U7vIz2E+h0D9HFuY1lml/Z9ZtVEYgNtXJ3kcxksRg+r41bWPZUotuSyyTSoTiuQ5+Vx+uv2hU7vNL3L/p17OfRh5XH66/aFO80vcv+js59GZxzo3AMp9hBreNanJ4i0YcJLmjZXQ1CgOSvEs19eySjfIk5iXeM7IxGhRVB9EHJPDnmvO6zWqRmop4Rb6fTg4tvmbG0a2L9YYYt4+VsXP4c/Gqbvdbbt3PBP7GGc4J1cG2+Z1Swarm5SNS0jKijmzEAe81vTpTqPEVk1lOMebItk91eHFlCdn71MGSEeKLjdL9XDxq6tdGk+NXh8FfW1CK4QG3o90IhgcTTMbq5H+NIMKvH/CiyVj9oyfGr+jQp0liCwVVSrKo8yZO6VdGo72MAkxzJkwzqPPjb7tyHhlDwI+ojepTjOO2SNYTcHlCJbXMiStbXKiO4QZ4ehKnZJGe0HtHNTwNeT1DT5UHuj9pe210qqw+ZPqrJhAtnnsZDPaDejcZrQnCyd7xnlHJ9zdvfV9p+qOOKdXl1K26st31QOi6BrkN5EJYWyOTKeDow5o681Yd1ekUk1lFO008MsqyYCgCgCgCgCgCgCgEHV/j5PpGvF3/AJ8i6tvLREqISAoDMSsO0++s5ZgOub1j76ZYwUWt28m/rFUyAgBlHpDHIjv4cMeFTKEoyjtk8Mqr+0lN7olX1r/MzfYNd+xXuRWd0q9A61/mZvsGnYr3Id0q9C00O3k39Y6mMAEKp9Ik8ye7hwrhWnGEdsXlllY2coPdIvetbvPvqJvl1LXaugda3effTfLqNq6B1rd599N8uo2roHWt3n303y6jaugda3effWMszgOtbvPvplgOtbvPvplg221yysDk8x211oVJRqJp+ppUinF5Og17hcihCsg5x00tDbXy3P8Ag3QWKQ+rOg/ZMfBkBXPeq1U6ta9rS3LmifY1tk9r9TyvJF4U3SFLvaWgcKqjJQIDI2D521idoO3lwPGrCxdvuUaq5/8ACNcdpjMGNvRTonp7xxXQD3TOFkSW5Jdh2jEZ82Mg9wGDXrqdGnBYisFDOpOT+pjmBXU5ntAFAUvSjo1DfRhXykiHMU6/GRt3qe44GV5EVrOCmsM2jJxeUIKzTW8vk14Asv8AhyjhFOo+Uh+S+OaHiPEV5bUNMlSbnT4x/wDRdWt2qi2y5lhVOTyvk05ll6+3la2mI2u6BSJF7nQ8GI7CeIqytNTqUFt5oiV7OFV55G9fLe3Ubk/ywD/+dSnrlT0ijitOh1BbjUkyY79mPqzQxOv+UKR766Q1x5+qJrLTV/FjF0Y6YNLKLW6jWG4IJjZCTFMFGW2E8VYDiUPZ2mrm2u6dxHMSurUJUnhjfUo4BQBQBQBQCBqrZmk+mfuNeMv1ivIurby0RahkgKAKAKAKGApkBTIChkKAKAKAKAKAKAKAA2OPdXSkszX5NJ/azpNe6XIoArIIWs6XFdQvBMu5HGCO0dxB7GBwQewisNZBzOJpbWXyS7P7QZ6qbktwg5MO6QcAy9/HkRXltS0905OpBcP/AEXdpdKa2y5ljVMuZYE/9FrYW9jX4tLptncC6I8ijwDlvfXubKUpUIuXPB5y5SVR4HmpRHCgCgCgIGuaPDdwtDOu5Dx7mVh6Lq3NWB5EVhrPBmU8cUc21GKfTm2XRMsB+LvAp+xOBna/8XI+B4V5+/0nL30v+FrbXyxtmYw9ILR/RuIj/OtU8rKvHnFk9V6b9SUt9EeUkZ9jr/eubt6q/izftYdTI3UY5un2h/esdhU9rHaQ6leb2OW8skidJJVuFbCndtQK3WMcchtzzq60ejVhUbawivv6kJQwnxOvV6QpwoAoAoAoBZ1fosZJWkil6svxZSu5ScYyBkYJ4ZqsutNjWluTwyVRunTWCF8ELj95T+kfzVF8FXu/R2798B8ELj95T+kfzU8FXu/Q798B8ELj95T+kfzU8FXu/Rjvz6B8ELj95T+kfzU8FXu/Q78+gfBC4/eU/pH81PBV7v0O/PoHwQuP3lP6R/NTwVe79Ge/PoHwQuP3lP6R/NTwVe79Dv3wHwQuP3lP6R/NTwVe79Dv3wHwQuP3lP6R/NTwVe79Dv3wHwQuP3lP6R/NTwVe79Dv3wHwQuP3lP6R/NTwVe79Dv3wHwQuP3lP6R/NTwVe79Dv3wHwQuP3lP6R/NTwVe79Dv3wHwQuP3lP6R/NTwVe79Dv3wHwQuP3lP6R/NTwVe79Dv3wbrPoe29TNMHRSDsVNoYg5AYknIzjhXahpMactzeTnUvHJYSG2rchhQBQFfrejQXcRinQOvMdhVuxlYcVYd4rDSawzKeBV/8Ah0fR8vu+q9X9l1mO7rdmcfVnxqJ3C33btp371V24yNuj6VDaxLDCgRF5DtJPEsTzZieJJ51LSxwRHbyTayAoAoAoAoANAQbrRraUYkghcdzRofxFAQm6H6cQAbK1IHIdRFw/y0wZyYDoXpg/8Daf+Xi/LQxks9P0uCAEQwxxAnJEaKuSeZOAKAl0AUAUAUB//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grpSp>
        <p:nvGrpSpPr>
          <p:cNvPr id="3" name="Grupo 2"/>
          <p:cNvGrpSpPr/>
          <p:nvPr/>
        </p:nvGrpSpPr>
        <p:grpSpPr>
          <a:xfrm>
            <a:off x="1806893" y="2780928"/>
            <a:ext cx="1872208" cy="3816424"/>
            <a:chOff x="1806893" y="2780928"/>
            <a:chExt cx="1872208" cy="3816424"/>
          </a:xfrm>
        </p:grpSpPr>
        <p:sp>
          <p:nvSpPr>
            <p:cNvPr id="22" name="21 Elipse"/>
            <p:cNvSpPr/>
            <p:nvPr/>
          </p:nvSpPr>
          <p:spPr>
            <a:xfrm>
              <a:off x="1806893" y="2780928"/>
              <a:ext cx="1872208" cy="1872208"/>
            </a:xfrm>
            <a:prstGeom prst="ellipse">
              <a:avLst/>
            </a:prstGeom>
            <a:solidFill>
              <a:srgbClr val="00B0F0"/>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100" dirty="0" smtClean="0">
                  <a:solidFill>
                    <a:schemeClr val="tx1"/>
                  </a:solidFill>
                  <a:latin typeface="Century Gothic" pitchFamily="34" charset="0"/>
                </a:rPr>
                <a:t>APLICACIONES DE OBSERVACIÓN Y SEGUIMIENTO</a:t>
              </a:r>
              <a:endParaRPr lang="es-ES" sz="1100" dirty="0">
                <a:solidFill>
                  <a:schemeClr val="tx1"/>
                </a:solidFill>
                <a:latin typeface="Century Gothic" pitchFamily="34" charset="0"/>
              </a:endParaRPr>
            </a:p>
          </p:txBody>
        </p:sp>
        <p:sp>
          <p:nvSpPr>
            <p:cNvPr id="29" name="28 CuadroTexto"/>
            <p:cNvSpPr txBox="1"/>
            <p:nvPr/>
          </p:nvSpPr>
          <p:spPr>
            <a:xfrm>
              <a:off x="2123728" y="4797152"/>
              <a:ext cx="1233030" cy="276999"/>
            </a:xfrm>
            <a:prstGeom prst="rect">
              <a:avLst/>
            </a:prstGeom>
            <a:noFill/>
          </p:spPr>
          <p:txBody>
            <a:bodyPr wrap="none" rtlCol="0">
              <a:spAutoFit/>
            </a:bodyPr>
            <a:lstStyle/>
            <a:p>
              <a:pPr algn="ctr"/>
              <a:r>
                <a:rPr lang="es-ES" sz="1200" dirty="0" smtClean="0">
                  <a:latin typeface="Century Gothic" pitchFamily="34" charset="0"/>
                </a:rPr>
                <a:t>Aulas virtuales</a:t>
              </a:r>
              <a:endParaRPr lang="es-ES" sz="1200" dirty="0">
                <a:latin typeface="Century Gothic" pitchFamily="34" charset="0"/>
              </a:endParaRPr>
            </a:p>
          </p:txBody>
        </p:sp>
        <p:pic>
          <p:nvPicPr>
            <p:cNvPr id="229380" name="Picture 4" descr="http://www.aussieed.com/uploads/3/7/2/6/37265959/6933665_orig.png"/>
            <p:cNvPicPr>
              <a:picLocks noChangeAspect="1" noChangeArrowheads="1"/>
            </p:cNvPicPr>
            <p:nvPr/>
          </p:nvPicPr>
          <p:blipFill>
            <a:blip r:embed="rId5" cstate="print"/>
            <a:srcRect/>
            <a:stretch>
              <a:fillRect/>
            </a:stretch>
          </p:blipFill>
          <p:spPr bwMode="auto">
            <a:xfrm>
              <a:off x="2339752" y="6165304"/>
              <a:ext cx="432048" cy="432048"/>
            </a:xfrm>
            <a:prstGeom prst="rect">
              <a:avLst/>
            </a:prstGeom>
            <a:noFill/>
          </p:spPr>
        </p:pic>
        <p:sp>
          <p:nvSpPr>
            <p:cNvPr id="43" name="42 CuadroTexto"/>
            <p:cNvSpPr txBox="1"/>
            <p:nvPr/>
          </p:nvSpPr>
          <p:spPr>
            <a:xfrm>
              <a:off x="1979712" y="5013176"/>
              <a:ext cx="1296144" cy="830997"/>
            </a:xfrm>
            <a:prstGeom prst="rect">
              <a:avLst/>
            </a:prstGeom>
            <a:noFill/>
          </p:spPr>
          <p:txBody>
            <a:bodyPr wrap="square" rtlCol="0">
              <a:spAutoFit/>
            </a:bodyPr>
            <a:lstStyle/>
            <a:p>
              <a:pPr algn="ctr"/>
              <a:r>
                <a:rPr lang="es-ES" sz="1200" dirty="0" smtClean="0">
                  <a:latin typeface="Century Gothic" pitchFamily="34" charset="0"/>
                </a:rPr>
                <a:t>gestión de comportamiento</a:t>
              </a:r>
            </a:p>
            <a:p>
              <a:pPr algn="ctr"/>
              <a:r>
                <a:rPr lang="es-ES" sz="1200" dirty="0" smtClean="0">
                  <a:latin typeface="Century Gothic" pitchFamily="34" charset="0"/>
                </a:rPr>
                <a:t>…</a:t>
              </a:r>
              <a:endParaRPr lang="es-ES" sz="1200" dirty="0">
                <a:latin typeface="Century Gothic" pitchFamily="34" charset="0"/>
              </a:endParaRPr>
            </a:p>
          </p:txBody>
        </p:sp>
      </p:grpSp>
      <p:sp>
        <p:nvSpPr>
          <p:cNvPr id="229389" name="AutoShape 13" descr="data:image/jpeg;base64,/9j/4AAQSkZJRgABAQAAAQABAAD/2wCEAAkGBxQTEBQSEhQVFBQXFRcaFhcYFRgWFxgdHR8XGhcVGhUYHCggGBomHBcWITEhJSkrLi4uFx8zODMsNygtLisBCgoKDg0OGxAQGywkICQsLSwvLCwsLDQsLCwsLCwsLCwsLSwsLCwsLCwvLCwsLCwsLCwsLCwsNCwsLywsLCwsLP/AABEIAJwBQgMBEQACEQEDEQH/xAAbAAEAAgMBAQAAAAAAAAAAAAAABQYDBAcCAf/EAEsQAAIBAgIHBAUIBwUHBQEAAAECAAMRBBIFBiExQVFhE3GBkQciMlKhIzNCYnKSscEUU3OCorLCJGPR0vAWNIOTo7PiJTVDw+EV/8QAGwEBAAIDAQEAAAAAAAAAAAAAAAMFAQIEBgf/xAA6EQACAQIDBQUHAwMEAwEAAAAAAQIDEQQhMQUSQVFxYYGx0fATIjIzkaHBFCPhNFLxFUJyggZiwkP/2gAMAwEAAhEDEQA/AO4wBAEAQBAEAQBAEAQBAEAQBAEAQBAEAQBAEAQBAEAQBAEAQBAEAQBAEAQBAEAQBAEAQBAEAQBAEAQBAEAQBANbSWL7Ki9Ui+VSbXtc8BfhczSpPci5cjSpPci5cj5o3HpXpipTNwd44qeKkcDFOpGcd6IhNTV0bU3NxAEAQBAEAQBAEAQBAEAQBAEAQBAEAQBAEAQBAEAQBAEAQBAEAQBAEAQD4TaAQOL1wwyNlDNU5lFuPvEgHvF5tus5JY6jF2vfoSOjNL0a4JpOCRvXcw71O23XdMNWJqVeFX4Wb0wSiAV7XqtlwmX33VfK7/0TkxsrUrc3/Jy4t2p25/5KZoXSz4apmXap9teDD8iOBlfRrOlK60OGlVdN3R0zAYxK1MVKZup8xzBHAiXMJqa3kW0JqSujYmxsIAgCAIAgCAIAgCAIAgCAIAgFA0frzbG1Vqn+zs5CN+rt6ob7Jtc8r3nVKh7itqd88J+2nHXxL8rXFxtB3GcpwH2AIAgCAIAgCAIAgCAIAgCAIAgCAUDXTTxdzh6Z+TU2cj6bcV+yN3U35TeK4lRjcS5P2cdFr2lQauubLtLWvZVLEDmQoNh1OybNpHLToVJq8Vc2MHimRlqUmsRtVh/qxEGkZShK6yaOoat6ZGJpZtgqLsqLyPBh9U8PEcJG1YvqFZVYb31JaYJin+kOr6tFeZc+WUD+Yyvx7yijhxryiilyuK8sGotep+mGmh+T7JnqjeN6rTtyYksb8kI5WscCnm+B34JPN8DoksDvEAQBAEAQBAEAQBAEAQBAEAjNZcd2OErVAbEIQv2m9VfiRN6cd6SRLRhvzSOIsQATwA/CWLfEum7K7O26rYQ0sFh6be0tJM3eQC3hcmVbd8yhbbd2SkGBAEAQBAEAQBAEAQBAEAQBAEAidZ9JdhhmcH1z6qd54+AufCZSuznxNX2dNta6I5TWYgeqMzEhVXizMQFXxJEkbsUtKm6k1FcTqurGg0wlAUxY1D61V7bXfie7gBwFpEehjFRVloVnXnQopsMRTFlc2qAbgx2h7cL7b9bHeTN4vgVuPo//AKLvIbV3Sn6PiFcmyH1anLKfpHllNmvyB5zMlkc2Dq7lS3B5eR1aRl4UT0gP8vTXlTv5k/5ZWY5++l2FdjX7yXYVacJxFx9G+F9XEViNrVFQHmtMf53qeUuMJG1JduZbYWNqaLnOk6BAEAQBAEAQBAEAQBAEAQBAKb6T8Xlw1OmDteptHNVBJ/iKTow69652YKN5t8kczp0O0ZKf6x0T77BfznRVdoM7sQ7U5HfQJXlKfYAgCAIAgCAIAgCAIAgCAIAgCAc/1/x2autIHZTW5+023+XL94zeKKfH1LzUeXiyO1MwXa49CfZoq1Q/aPqUx8Xb9yJEmzoZufcdRmhaGnpfBdtQqUveUgdDvU+BAMGlSG/Bx5nIbbNo7x+UmPNnUNT9IdthEJN3T5N+d12AnqVyt+9ImrHoqFT2lNSKtr098X3U1HxY/nKjG/N7jgxj/c7ivTkOU6NqLQy6PoH3w1Tv7RmcHyYS/gt2KXYXkFuxSJ6bGwgCAIAgCAIAgCAIAgCAIAgHNPSliL4ijT92mW++1v8A652YZe62WWCXuN9vrxK7qxTzY7Crv+WU/dBf+m/hNq79wkxb/aO2zhKkQBAEAQBAEAQBAEAQBAEAQBABMA4/pLFdrWqVPeckd30fhaSo85UnvzcubLX6M8P6mJq8Wqqg6hFBvf7VRx4SOWpc4KO7RXbmXWYOoQDk+sOH7PF1l+uSP3vWA/ikq0PP4iO7Vku3xzJz0dYu1WrRJ9pRUUdVOVzbuan5TWR37OneLjyzNXXU/wBsb7KfhKXGfNI8X8wruJfKjNyUnyE54q7SIIq7SOu6Iw/Z4ejT9yki+SgflL8vDbgGB8ZTBsaiA9WA/ORSxFKLtKSXejO6+RlRwdoIPcbySMlLNMwepkCAIBgxWNp0xepUSmObsFHmTMNpam8Kc5u0U30MGH0zh6htTr0XPJaqMfIGYU4vRm88PVgryg11TN6bEIgCAIAgCAci9IFYtpCqPdCKPuhvxYzvoK0EW+FVqSMWoi30lh+naEf8tx/VNMR8KI8a/cXU7FOMrBAEAQBAEAQDTxWlqFM2qVqSHk1RVPkTBHKtThlKSXVnvCY+lV+aqU6n2HVvwMGY1IT+Fp9DZg3EAQBAEAQCP1gxHZ4Wsw3imwHedg+JEytSHES3aUn2HJhJTzx0jUGhl0fR45zUqX6O7uvkrAeEiZ6OlHdhFdiLDMEggHOtfqVsWD71NT4gsD+AkkdCmx6tVvzRHasYjs8bQbYAWKHucFQPv5IloYwMrVbc1/Jv66f74/2U/ASjxfzWS4v5jK5jKeamy+8CPPZ+cjo/Mj1RHR+ZHqdg0hjVpJmbuA4k8paYnEww8N+fcuZdxi5OyKZpjThILVnCJwW9l6C29jPM1MTicZLdV/8AitO/n3/Y6VGMFciKella+VHsOJyU79QKrKbeEx/p81lKUU+TkiRQnLNRk+5m1hNJAMLF6TndmBQnjZW3P+6SJrLD4jDe/HTnF5fb8mr13Wu5ls0Rp3MQlYgMdituB6Hkfxlxs/aftWqdXXg+f8/YgnTtmielyQnOtbNeGLGjhGsAbNVFiSeIS+wD63HhwJ5albhEvcFs1WU6y7vPy+vIogdqrkjNUa/rMTfb9aoxtfvMhast6TS6s7ni6UHuQTduEVe34Mn6FVt80x6KUqN9xGLW62msd2TtGSb6mP1sVnOMorm1l9rkvq9rZXwxADGpS3GmxuP3W3oem7pJI1JQdma1sHRxMd6Nr816z8TrGiNKU8TSFWkbqd4PtKeKsOBH+BFwQZ2RkpK6POVqMqU3CWpuzYiEAQBAOK61VM2OxBP61h931R8BLGl8CLqgrU49De9Hi30gnSnUPwA/ORYn4Uc+O+BdTrk4ytEAQBAEA18fjUo02q1GyoouT+AHMk2AHEmDSc4wi5S0RyfWTXKtiCQrGjR4KDYkc3cfgNnfvmCjrYyrWe7HJclqyvUaTsLpTYjmcqA9RnIzeEjnXpwylJLvJqOx8XUV4w9dyZ7ejUp+uVZLfTBDBe+pTJCnvIMzCpCfwNPoRV9m4nD+9KL6q/8ADLjqvr09NhTxTF6Z3VN7p9r3167++SEmGx8ovdqu658uvYdLRwQCCCCLgg3BB3EHiILo9QBAEAQCt6/VsuEy+/UUeV2/pE2jqcWPlalbm/5OcVGsCeQJ8puUyV3Y61q5h+zweHp+7QpL5KoMiPTEjAEAo3pGp+vQbmrjyKn85vEqtorOL6/gpr1+z+VtfsyKgHMoQ4Hms2ehx0HarF9qLLrt/vjfZT8JR4z5vcdmL+YQSi7IOdWkPN1H5yPD/NiaUPmItusmPBqOzGyUwR0AHtnzB8hK7aFWWIxO5HOz3V14/fwPRU1uxKfYs/a1PnOA/VA7kXk3vHfe43ASepJUV7Clw+J835ItcFhVZVZrN6di82e5yFmZKVUrcbCp9pTtVu8c+RFiN4IMkpVZU3ePeuD6oirUYVY7s15roS2GcMuzapuBc3I5o3Mi428VZTvNhFi6UYNVKfwyzXY1qu7gUM4ShJwlqvSZvab1iZdGsuY9qX7Etxtlzl78zTIF/eJnoaGJdXDRm9Xk+v8AOveb4DDqeIz0Wfkc9wmF7RiDsRQM1uN75UuN18rEnkp3EiR1Kio09966Lr/Bb4mcqk1Qi7ZXk+zl3kyqgAAAAAWAAsB0AG6Us5ynLek7smhCMI7sVZH2am58xlAVh/fAeq3Gpb/4395rey2+9l3EZbTCYh1P2p5vg/x5HHNLDz9pHKLfvLhn/uX55mbULTBoYtUJ+TrEIw4Zj823fmIX9/oJYUJWlbmR7VoKVLf4x8GdenYedMGLxlOkM1WolMc3YKPMmZSb0NoxlLJK5G/7V4O9v0hPjb71rTf2U+RJ+nq/2knhcXTqLmpulReasGHmDNGmtSOUXF2ascS0098TXPOtVP8AG0sYfCuhdU/gXReBM+jn/wBwX9lU/okOJ+FHLjvhXU6vVqqqlmIVQLkk2AHMk7pyJNuyKxtJXZTdK6/opK4dM/12uq+C7yO+07qeBbzm7HHPGJfCrkP/ALeYrlR7sjW/nk/6Kl2+u4h/WVOz13knoz0gbQMRTsPfp3Nv3Dtt3E90hqYH+x/UlhjP7l9C6YTFJVQVKbB1O4g3H/4ek4ZRcXZnbGSkro536UNKFqqYYH1UAdurG4XyH800KfaVW8lTXDMqejsEGAquL3v2YO4AEjORxJINuQF+IIrNoYuVP9uGvFnoNg7Lgoe2qK7enr1n0JMyjPVnqnUKm6kg8x/rd0mYycXvRdmayipK0ldGhpPBrbtaYCi4FRALKpN8rqOCGxBXcptbYwA9Hg8T7eGeq18zwe3dmrDVPaQ+F+vXdxuXb0YaXLI+Fc3NMBqdztyE2Ze5Wt98DhOwj2dVcqbg/wDb4cC9QWAgCAIBTPSNV2UE5l28soH8xm8Ss2jLKMevr7lCx/zVT7DfgZs9CvpfMj1XidtpJZQOQA8pEejPcAQCn+kZfUon6zDzA/wm0St2ivdi+0orrcEcxJCrvYmdN1C4w1Q73wlBj3kG8o8av3O7zLPGfMv2Efh/naP7eh/3EkeG+bEiw/zETWk6QclW3NVRX+yaih/4SZV4X+tV/wC5/XP8nop/AyGrE5mze1mN+++34zEr7zvqemjaytoeJg2EAkNC1NlZb7AaJA5FhXDHxCJ90SSv/SL/AJ//ACUuP+f/ANV4sh9ZHbtiLnKEQ24Biam3vIX4Tt2d/T/9n4RJ9mW359F+T1ounbD5udeqD4Jh7D4nzMztC+7T7/wdFL+oq3/9fpYzStOsQDzVqFRmX2lIK/aBBX42k+Fv7aFuaOfF29hO/JkZiHy4gtT4Vr07dHulvhLqHxq3MziP6WW9/b97eZ0vXTWz9G+Ro2NYi5J2imDuJHFjwHieANtSpb2b0PP4fD+096WnicwxOLerUJYvVqHftuRyuTsUd9hJ6lanRj7zsjv34w9yKu+S9eJlXAVCt7ID7pcX87ZfjOL/AFbDf3G9q2vs39V5ihWq4eoGUvSfepB2MBvswutQc7EjnO2FWnWjeLujTehU92Sz5PUw1HLMWO0kkk9TtJkxKlZWJ/0fvbSNLqtQfwk/lOfE/CjixvwLqSGvOnzVqtRVrUaZIP1mG8noDsHcTyt1YWioR33q/sjzWJquct1aL7sq+Hw7VBmJKId1rZ2HBrkeqp3jZcjlsMp9obb9nJwpa+vXkW+z9iurHfq5I2l0fS9y55mpVv5h9kpHtfF3vvevqXa2RhbW3TJ//ODfNEhuFNjdW+qjnarcg5IJPtDYDb4DbjlJQrcePr12lRj9iKEXOjw4G1q1p58JVvtNIn5VLG/IsAdoccuNrHha/wARRVWF1rwKKjVdKVnpxNbXepmx9dgcwOQqQbgg00KkEbxaUxw4358r9ngjLkAWmBu7GhbqOypkHx3+M8zjv6ifX8I+lYG36eFvWbPk5TrEAxV3AWoDxpMP4qZH8YSWmyr78uVvX5PP/wDke7+kz5+vvY3fRs1tIC3GjUB7rofxCy8PKbMvvy6HW4LkQBAEAoXpEqfLUl5UyfM/+M3iVO0X78V2FPxC3UjmLeez85s9Dkw/zY9UdI1p1jNE9lSt2lrsx2hAd2zi3Hb05yoxuN9l7kNfD+T2eBwPtffnp4/wUmtj6rm7VHJ6sfwvslLKtUk7uT+pdxo04qyivob+itYq1Fh6xqJxRjfZ0Y7VPw6SehjatJ63XJ+ZBXwVKqtLPmiX1yxyV8HRq0zcGra3EHK11I4EWnpKFSNSKnHRnjdq05U0oy1T/DKXJylJXGbcLg2/u6ifccr+cp8eveTLLEfDB9nkaFM2ZDyqUz5Op/Kc1B/ux6kdD5kepaNO4W1arTbc12H2Xvu8cw8JXbQpSw+J3o5Xe8vz9z0UGpRIHSlMhu0Psud/AOfaTpc3ZRxBsLlTaWrFVV7ano9V/a+Pc+DLfBYlNKlN5rTtXmas5ixMWIxCoLtx2ADazHgFHEySnSlUdo/wupFVrQpR3pP+ehLaGwzJTJf23bMw35dgCpfoAPEseMixlaMmqcPhjx5vi/LsKGc3OTnLV/ZcEMdo/tsLi6q7Wo1qd+5aYZvJa+bwl1s+k/0ifa3+PwSYOuqeIz0eXkQWh6+xqJNs5DJcgDOLjKSdgzKbXPFUvYXM3qU1Vp7j6rr/ACW+JhKE1Wgr2Vmua7Ohtq177wQbEEEEHiCDtBHIymnCUJbslZktOpGpHei7o+zQ3IzFY0MwCHYpBvwLA3UDoDZid11A4m1rhKDp/uT14L8+Rxyf6mW5H4U/efO2kV368j3oGhnxKEg5KPy9S3BKXr2/eYKviZY4aDlI02nV9xUlrJ/a/mYMRVevVuSO0quSSdw3szW91VDG3JbS4rVI0ablwRzTe5FRhq8kSdCiqLlQWHXeT7zHi3X8tk8RiMROvPel9ORY0KEaMbLXi+bMkgJz2rjKUYZ0b2l58mU/RccG4dRcHpwuJnh570dOK9cTnxFBVY9q0fL+OZDYzD5HK3zDYVa1sysAytbgbEXHA3HCe3pVFUgpLicNOW9G7149Td1ZxZpYunUGywrf9qqR8QIqx3kl2o5sflRb5ZmvRoio6I20Ekt1CK1Rh4hCPGSbRrexw8pHm8BS9riIxZJE32ned8+eNtu7PoSSSsj5MGQRAMOkDmy1L3Y5lfqy29bqSjUyTxbMeM97setKrhk5HgtrUVSxLUdDBpGkzUKFbaR61EnkaZJQf8tlA/ZmQYiO7UkisxlN7sanNW+mhs4XEZ6K8WpLlcccg9ioBxVQcje6FU7iSKXaGEdT9yGvFHpNg7UhuewqO1tPXqz6mQGUZ6s8VaoUZmIAHEzaMJTe7FXZic4wW9J2REVsSXJO0AgADiFvc36swU24ZF43no8HhvYQs9Xr5HgdubSWJqbkPhXr10XaXP0U6OJq1sUR6qr2KHmSQ1U9wy0xfnmnWa7OpOFPefHw4HSoLAQBAEA536QD/a1/Yr/NUkkdCm2h83uXiysnh9pfxEy9Dnw/zY9USWl6hbEVid/av8CQB4AAeE8fXk5VZN834n03DxUaUUuS8DUkRMIAOJORqX0c9Nx0NqinzGX7svtkSe5Jdp5L/wAmivcfriYZcHlCaan/AOmYdvdr4hfvO7/lKvaCyT7SyqZ0IPu9fQhcW9qbMN4Uny2/lOCj8yPVENJ2qR6o6rp7RXboCpC1EuUY7ttro31TYdxAO21jaYrCwxEN2Xc+ReRk4u5TKlTK5o1VyOQQabgEOOJW/q1U2jdcc7HZPM1MPiMHPeV12rT12M6VKM1Y030PTO7OvRaj28ASbDoJj9dJ6wi+7yaJlVqRVlJ/U94TRdKm2ZVu5+kxLN1ALHYOgkdXF1akd3RckrL11NHdu7zfNm7OUFg1Hpg4eo9vnK9UnrkPY/hSE9ngIbuGguy/1z/Jxzzkyma36nPQZqtBS9A7cqglqXTKNrJyI2gb915tUo8Ylzg9ppLcrdz8/P68ysjGFgLkPYWVrnMANwFRSGyj3b26Tnby3ZK/VFi8NRqPfjk3xi7X+mTMdds2/dyzOR5MxBmI7sc4xS6Ix+ig/jcpdXl9FYyaPwlSvU7LDoaj7L29lBzdtyL/AKAMlhSlN3ZHXx1HDx3Y5vkuHXl4nRl1ZGD0XiRfPWekWqvuBsPYXkgF7d5PGd9GKjJJFFGrKrXU56tlG0GgNV+YoVCvf6t/4O0jaqf6aViyfzad+f4djcnjS2EAQCLxlXMKfGy1B/1q5HwInttmprDRvy/CKmGcpv8A9mfMB89THOoq/fOQnyYzrm7K/Kz+5Fi471GSNzRbAV6ebYLshvstnR6Vzytnv4STH0fbYeUew8tgqvsa8ZcmbJBFwRYgkEHeCNhBHAg3E+dyi4tp6o+hRkpJSWjEwbHxjYXOwQlfJGG0s2aHbZkXqWf71gvmiUz0JM+gbKw7o4ZJ6ngdp11WxEpLQvupuh0r6KNOqDlq1KjC29bNZXU8/VDDv5Tkry3qjaJoUk6ShLkUfTmhq+BqDtLhb/J11uFPL1h82/1Sedid8iKevg6lJ70c1zWq9czSOKJN7LfiRmS/UimyqT1tfrIp0ac85RT7iSltfF0laM/XdY16hF8x3jbckm3cWJtMwpwhlFJdCOttDE4jKUm/X1JXV3V2tjWHZgpRv61cj1bcRTv7bd2wcTwMhNhdntveqKy5eZ2TRmAShRSjSXKiCyj8STxJNyTxJguTagCAIAgHOdfT/a/+Gn4tJI6FLj/m9y/JV8S1kY8lJ8tsy9DnoO1SPVeJY9bcCaWKY29WoS6HgSdrr3g3PcRPM7Qw7p1HNaPx4+Z9D2fiVUpqD1Xhw8iHnAWJ8ZgASTYDeTsAmUm3ZGG0ldmVcEwwoxDAjtqg7IHYezRWs9juzM7HuCmenwND2NOz1ebPEbdxHtpJrS+RqzuPPlmwFLPod9lyldmH3hc+TNOHGxvTfYW27fCr1xK5VS6kcwRKdOzucSdnc61oev2mHo1PfpI3moP5z0BemXGYOnVTJVRai+6yhh32PHrAISpqXhSTl7ZL7wmIrAeC57DwtIJYajJ3cI/RGd58zQ0rq9h8MitSQ9oWsXZ3qPa20ZnYkAkLu5Ss2wowoRjFJXlwXYyWlmyLqOFBY7gCT4TziTbsjoLdqlQKYHDhhZjTVmH1n9dr9czGe7jHdiorhkcJLzYEPpPVbCVyWq0ELHey3pse90IJ85hpPU2jOUfhbXQ0KWoOAU37Et0arVcfdZ7HxhRS4G0qtSWTk33ssGDwdOkgSki00G5UUKPITJGesTQDoyNtVlKnuIsfxmU7O5lNp3RxIo+FxJVxd6TlWB2BgQVYdA6MdvJp3SUasLcGXOVandf4Zv1GUWs10b2GNhm45TwFQcV8RcEE+OxeBqYeTyuufmdtDFKfuzyly59qE4TrNHGY4C6IQX4neE6nryXj3bZY4LATryTatHxOPEYlR9ynnLw7X5GkT8AAOOwAAC/HYBPYxiopJHNCChFRR5ZiBdfaG1e8bR8ZmSumhOO9FotWuGi8jjEoL0MRZweCs+0qejE3B6kcBdhK6a3Ja8DyOKoNPfWnEjDi8wuTZwACxuVcAWGa1yr7AMwBvYXF7tOHH7FhXe/TyZ3YDbE8OtyeaMNXGkG2Qt1VksfNgfMSk/0HFX4F1/ruGtxNauzVNjWCe6Nub7RI3dLd/KW+A2HGjJTqu7KnHbalWThTVl69eZtaN0dUxdcYele7baj7+zT6Tk+8doA4npeWuJrqnHdjr4FXh6LnLeenidowmGWlTSmgyoihVHIAWA8hKkszJUQMCGAIOwgi4PQiAV/F6j4GobmgFP8Adu9IfdpsB8INJU4S1SfcfcFqTgaZzLh1Yg3vUZqu3naoSIMxhGPwqxYFWwsNgG6DY+wBAEAQBAOc6+j+1/8ADT8WkkdClx/zu5fkq2MW9NwOKMPgZlnLTdpp9qOw18HTxFALVUOrKp5bbbGDDap6jbIZRUlZ6HpVJxd0VbE6gtf5HFFV5VKQqkdAysmzvBPWcMtm0G75ro/8ndHaVeKtdPqvKxsaM1CpKwbEVGxJBuFKhKN+BNMXLdzMR0k9HC0qWcVnz4kFbFVa2U3ly4GP0jvsoL1c+WUfnOuJSbReUV1KTNysL1qXhu00dUT33rDz2SCrHeTjzLzDx3sOlzRU9G6JxWI+ZolV/WVr008FIzv4C3WVlPBSec8jnp4OTzlkdN0JgTQw9Kiz5yiBcwXKDbdZbmwts38JZpWVixSsrG9MmRAK1rZU9amvIEnxsB+Bnndtz9+EOxv66eDOiismyr6SQtT7MXvVZaQtv+UYJe/CwYm/SV+Ap+0xEF23+mZvN2izpaKAABsAFhPZHIeoAgCAIAgFW1z1U/SgKtIha6i23YtQe6x4EcG7weklOo4PsJ6Fd0n2HMMQtSg5pVVak5HrI4FnA6G61F27xcTsUoVEWKqUqytr2MxOQd6r4XA+6Dl+Ej/SUb33Ubewj2/V+ZjoLmYUqSl3O6mi5m4bco3DdtOySOcII1lVpUVb7I2sfgalCoaVYBXABIBuBmAYC/EgGxtsuDMwlvRub0qm/BSNebkh1nUmqmI0bTpuFYKDSdDtFl2KCPsZD4yuqLdm0UlaG7NohdL+j1gS2EqC36qqTs6LVFzbowJ6zpp42ccpZnDPCQlmsiFbU/HA27FT1FVLfEg/CT/r48mQfopc0buA9H2Jc/L1EopxFMmpUPczAKvfZu6Q1MbOWUVYmhhIrOTuX3QuhqOFp9nRXKL3Yk3Zj7zMdpP+hsnG3fNnUlbJEhMGRAEAQBAEAQBAEAQDnfpAH9rX9iv81SSR0KbaHzV0/LK1abHCdV1XqlsDhmbeaFO/flAPxvIT0yd1clIMiAUH0iVL16S8qZPmT/lm8So2i/fS7CqYKnUruaeGptWce1bYifbqHYvdv6TLkkRUcJUqZ6LtOo6qaLfDYVaVQqz5nZil8t2YmwJ2mwIF9kjLmnBQiorgS1RwoJYgAbyTYDxmJSUVeTsjdK5qYLSlOq7ojXKBSdhAs2YAgnftVvLqLw0MRTrJum72djaUXHU3ZOaiAUzT9bNiH5LZR4b/AIkzyO06m/iZdll672zqpq0TT0LR7TH0V+jSV6zcr27OmD4uzD9nO3YtG8pVH0/L9dppWeiL/PQkAgCAIAgCAIBhxeESquSqiVF911DDyItAIg6m4G9/0Wl3Zdn3d0zdmbvQlMDgKVFctGmlNeSKFHkBMGDm3pOo5cYr8Gor5gsD8Ms7cO/dLTBv9t9SC0FoLEYw/ILanxrPcUxzC8ah6DZzImJ10so5mKuMjHKGfh/J1bVbV9cFRNNXeoWbM7NsBawHqoNiiwGzadm8zllJyd2V05ym7yJmamogCAIAgCAIAgCAIAgCAIAgFD9IqfLUm5oR5H/ym8Sp2ivfi+wqU3K86PqDWzYFVJuUeop6euzKPBGSRPUv8NLepRfZ4ZFimCcQCuaX1Rp4nE9tXdzTyqBSX1ASL3LuDmYbRsFt3G8zcidGDnvtZk7hMKlJBTpoqIu5VAUDuAmCUzQCu620z8m1zluVI4X3qbdwbb3Sk21Sk4RmtFquuj/HeTUXwInQuI7PFU2+i16bcvWsVNuJzKo/fM49j19ys4P/AHeK9M3qxvG5eJ6c5jDi64RGc7lF/wDAecjrVVSpub4IzFXdihsxJJO8m57zvnh5Scm5PV5naTOoWGvSq4k767+p+yS60/M9o/dUE9jgaHsaEYvXV9X6sck5XkWmdZoIAgCAIAgCAIAgCARWmNXqGJqUnrrn7LNlUn1Dmy+0v0rZdgOzaZm7tYzvO1iTRAAAAAALADYAOAAmDB6gCAIAgCAIAgCAIAgCAIAgCAIBTfSNS9Wi/IuvmFP9M3iVu0Y5Rl19fYpE3KsuPo2xYviKNxe6VLcfWGQn/pp5yOWpcYCV6VuTLxNTuEAQBAEA1tI4QVaTUzsuNh5EbVPgQDI6tKNWDhLRmU7O6KI6e0jCxBKsORG/b+B8Z4upCdCq4vJp/wCH+TsTTVy3aJ0yj0x2rqrgWa5Cg/WF9m3lwnp8NtKjUgnOSi+N3b6XOaVNp5EXp/SoqWRDdAbk+8enQf63Sq2nj1W/bp/CtXzfkiWnDdzZXcRSas6YWmbPWuGI3pTFu1qdNhsPrMsi2ZhfbVd56Rz7+CM1JWR0jD0VRFRAFVVCqBuAAsAPAT1ZymSAIAgCAIAgCAIAgCAIAgCAIAgCAIAgCAIAgCAIAgCAIAgFb1+olsJmCs5SohARSzG/qWCgXPtTMXY5cXRdWFo63KzojUnEVrNiG/RqfuKQ1Zu9tq0+G7Me6ZciKjgYRznm/sXvRGhqGGTJQpqgO872Y82c7WPUmaneb8AQBAEAQBAK/rJohmPbURdwLOm7OBuIv9MfEbOAtXbQwKxEd6PxL79nkSU57uuhWKFdXvlNyDZhtDKeKsp2qehF55arSnSluzVmdKd9DDiccFYUkBq1m9ikm1z1I+ivNjYCT4bBVcQ/dWXPgYlNR1LdqpoE4dWq1iGxNW3aEeygF8tFPqrc7eJJPID1tChChTUIf57TklJyd2T8mMCAIAgCAIAgCAIAgCAIAgCAIAgCAIAgCAIAgCAIAgCAIAgCAIAgCAIAgCAIAgCAR2kdB4euQ1ajTdgLBiozAcs++3S8NXyYMmjNE0MOCtClTpA78ihSe8jafGAbsAQBAEAQBAEAQBAEAQBAEAQBAEAQBAEAQBAEAQBAEAQBAEAQBAEAQBAEAQBAEAQBAEAQBAEAQBAEAQBAEAQBAEAQBAEAQBAEAQBAEAQBAEAQBAEAQD//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229392" name="AutoShape 16" descr="data:image/jpeg;base64,/9j/4AAQSkZJRgABAQAAAQABAAD/2wCEAAkGBxQSEBIUEhQVFhUWFhYYFxYXFxoaHhYaGhUWGBgVGRkZHCggHBolGxcVIjEiJSkrLi4vHB8zODMsNygtLisBCgoKDg0OGhAQGzcmICYsLiwsLiwsLCwsLywsLC8sLCwsLCwsLCwsLCwsLCwsLCwsLCwsLCwsLCwsLCwsLCwsLP/AABEIAGQB+QMBEQACEQEDEQH/xAAcAAABBAMBAAAAAAAAAAAAAAAAAQUGBwIDBAj/xABNEAABAwICBQcHCAYIBgMAAAABAAIDBBESIQUGBzFREyJBUmFxkRYyQoGSsdIUMzRTcnOhshcjNYKzwRVidIOiwtHTJDZDk8PxY+Hw/8QAGwEBAAIDAQEAAAAAAAAAAAAAAAEEAgUGAwf/xAA/EQACAQIBBwoFAwIGAgMAAAAAAQIDEQQFEiExQXHRBhVRUmGBkaGxwRMiMjPwFELhcoIWIzRi0vE1UySi4v/aAAwDAQACEQMRAD8Aiy9D6mCAEAIAQAgBACA3fJZOo/2T/ooujD4sOsvEwkic3zgR3gj3qTKMlLUzBCQQAgBACAEAIAQAgEQgEAIAQAgMsR4nxQWQYjxPihFkGI8T4oLITEeJ8UFkGI8T4oLITGeJ8UJsgxHifFCLIMR4nxQWQmI8T4oLIMR4nxUEWQYjxPipFkGI8T4qBZCYzxPihFkGI8T4oLITGeJ8UFkGM8T4oLITGeJ8UFkGM8T4oRZCYzxPigsgxnifFQRZCYzxPigshy0M48/Pq/zVLGft7zieWn26O+XohyJKpHACYiguJcoAxFAJcoQFygExFSBLoBLlCBMR4oLgSeKAxxHipAmI8UIExHiguJc8UAhJ4oLmJJ4qQFzxQjScK3J9/BAd+htDTVUmCBheek7g0cXOOQ/n0KG7FfE4qlhoZ1V29XuRP9GbKRYGonN+rEN37zt/shY5xztflI72pQ73wXEc/wBFtHa2Oo78bPgsl2VP8RYq+qPg+I0aW2VEAmmmxHqSi1/32/D61OcXcPykTdq0O9cHxK90hQyQSGOZhY8b2n3joI7RkpTOko1qdaCnTd0cxUs9D0vT+Y3uHuXmfLp/UyrNsvz9N92/8wWUTrOTf2qm9ehXiyOlBACAEAIAQAgBACARCAQAgBACAEAIAQAgEQCIAQAgAoAQgEAigAhAIBEAhQCIQCACgEUEAUA5aG9P93+apYz9vecRy1+3R3y9EOapHACEIBEIEQAgEQAgEUkCFAIgEQCEIBFIEQgRAIgEKECWQHCt0ffzv0Hop9VURwx73nM9DQM3OPcP9FDdivisTHDUpVZbPN7EX5oTREVJC2KFtmjeel7ul7j0k/8A0MgFgfPMViqmJqOpUenyS6F2GeldKw00fKTyNY3dc7yeDQMyewIRQw1WvLMpRu/zwI3HtJoS6xdIB1jGbfhc/gpszZvIGMSvZbr/AIvMldLUskY18bg5jhcOabg9xCg1E6cqcnGas1sGPXTVptbAQABMwExP7eoT1Tu7N/QhfyZj5YSrf9r1r33r+Ch5GkXBBBFwQd4I3grM+gpp6UelafzG/ZHuWB8un9TKs2y/P033bvzBZROs5N/aqb16FeLI6UEAIAQAgBACAEAIBEIBACAEAICc7LNDwVMlQJ42yBrWFuK+Vy6+7uCxkaHLuKrUIwdKVrt+xPazU2hEbyKaO4a4jfwPasTnqeVMW5pOo9ZRIXod+CARAIgBACACgBCAQCKACEAgEQCFAIhAIAKARQQBQDloX0/3f5qljP295xHLT7dHfL0Q5qkcAPGqeiGVdRyT3OaMDnXba9wWjpBFs160YKcrMsYaiqs81vZsJj+jin+tn8Y/gVn9LHpZf5tp9Z+XAP0cU/1s/jH8CfpY9LHNtPrPy4DJrfqjFSQCSN8jiXhtnltrEON8mjPJeVahGEborYrBxowzk3r224HNqZq1HWCUyPkbgLQMGHO4de+Jp4KKNJVL3McJhY1k7tq3RbgST9G9P9bP4x/Avb9LHpZb5tp9Z+XAxfs2g6Jpr9uA/wCQJ+lj0kc2w6z8uAwaZ1BnhBdERM0dAGF/s3OL1G/YvKeGlHStJWq4CpBXjp9SJEKuUB51Q0MyrqTFI5zRybn3Za9w5gtmCLc4r1pQU5WZYwtFVqma3svo7iZ/o1p/rZ/GP4FZ/Sx6WbHm2n1n5cCsXtsSO0qiaZ6GdGiKQTVEMTiQHyNaSN4BIFxfpWUFeSRnSgpzUXtZYv6M6f62fxj+BXP0selm15sp9L8uBX2sej209VNCwuLWEAF1rm7GuzsAOlVKkc2TSNXXpqnUcFs4DasTyBCBvW6Pv5ZuxvR4/wCInIz5sbTw9J/jzPBYSOV5SV38lJb36L3LNUHLFA646ddWVUj73jaS2IdAYDa47XWue/sCzSPomTcHHC0FG2l6Zb/41DHdSXyT6na5PoGytw8oxwu1hdYNfcDFexyI38bBYtGqylkqOMcZXs1rdta/Pc0ac10q6q4dLgYfQj5o7ib4ndxNlNjPC5Jw2H0qN30vT/C8CPHcpNmel6fzG/ZHuXmfLZ/UyrNsvz9N9278wWUTrOTf2qm9ehC9C6Hmq5RHA3E7eScg0dZx6B/+F1Ldje4rFUsNDPqOy832Is3ROy6BgBqHvld0hpwN/DnHvuO5Y3ZyuI5RV5O1JKK8Xw8h1ds90fb5gjt5WX+b1Fyost47r+UeBHdO7LRYupJDf6uTMHsDwMvWD3hZJmywvKJ3tiI6OlcOFtxWtXTPie6ORpa9ps5p3grI6inUjUipwd0zr0HoaWrmEULbuOZJya0dLnHoChux5YrFU8NT+JUejzfYi0tFbMqWNo5Yvmd084sb6g038SVjdnJV+UGJm/8ALtFeL8+Bv0hs2ontIja+J3Q5r3Oz7Q8m48Euzzo5excJXm1JdDSXpYa9GbLYjGPlEkoku4Hk3MwkBxwkAsJF24TvS7LdflFVz/8AKis3RrTvq07VtGnXfUeCipeWifM52NrbPLCLG9/NYDfLipTLeS8r1sVX+HNJKzei/FkI0dQvnlZFE3E95s0fiSeAABJPYsjfVq0KMHUm7JFqaG2XwMaDUudK/pDSWsHYLc499x3BYXZyWJ5Q1pO1FZq7dL4fmsdX7PdHkfMEdoll/m9RcqLLeNX7/KPArnaDq7T0UkbYZHlzwXOY6xwtvZpuAN5vkb7t6yTOlyRjq2LhKVSKstF1tZYuoerUVLC2aN0hdPFE5wcWkA4cXNs0He477rE5rKuPqYio6ckrRbta+7Tp7CTzR4muadxBHiLIaqMs1plW64ag09JRyTxyTFzCywe5hHOe1pvZgO48VKbOsydlmvicRGlNKzvqvfQm+kjmqeqE1cSWkRxNNnSEXz6rR6R9YA49CybNllDKlLBqz0y2Lj0Fj0WzWhYLPa+U8XPcPwZhWN2czUy9i5O8Wo7kve5lV7N6F4s1j4zxbI4n/GXBRcinl3GRd3JPel7WK61w1KloeeDykJNsYFi0ncHjo79x7L2WSZ0mTsrU8X8rVpdHTu4DXqvo1tTWQwvLg17iCW2B80nK4I6OClst46vKhh5VY6107yzP0VUn1tR7Uf8AtrG7OX/xFierHwf/ACGOi2Z8pUzAveymY/C1xsXyWAvbIAAG4vbotZM5l6pl/Moxdk5tXfQvfuOjXLUWlpKCWWPlC9nJ2Ln33yMabgADcSl2eeTsr4jEYqNOdrO+pdjZWKyOoBCAQCIBCgEQgEAFAIoIAoBy0L6f7v8ANUsZ+3vOI5afbo75eiHNUTgCU7Nvpx+6f+Zis4X6+4u5P+93P2LUWwN2Qh+0WMEjkH5Ejzm9BVX9Uug1zyjFO2axk1r1uZVwCNsbmEPDrkg7g4Wy715Va6nG1iticZGtDNS2jrsq82p+1H7nr0wmpnvk3VLuJnpOsEMMkpBIjaXEDpsL2VmUs1NmwqTzIOT2EWpdotO5wD45WDrWDgO+xv4ArwWKjtRSjlGm3pTRLqWobIxr43BzXC4cDcFWE01dF6MlJXWohG0XVxpYaqIWc350D0m7sf2h09ncquIpaM5d5rsfhlb4se/j+bBl2Y/Tj9y/88a88N9fcVsn/e7n6otZXzeHnyXzj3n3rUM5Z62OGrP02l++j/MFnT+tbz1w/wB2O9F5raHSFKa8/tGp+03+Exa2t9xnO4z78vzYhhXmVgQDct0ffi39jp/4KX+0O/hRLB6zjOUf+pj/AEr1ZNawHk3234XW77Gyg0VO2er9J5rC9D6gWpsipI3005exjiJt7mg+g3iFg9ZyPKGpOFeGa2vl2PtZO/6Mh+pi9hv+ig0H6ir1n4sP6Mh+pi9hv+iD9RV6z8WVJtaia2tjaxrWgQNuGgDMyScOwBZLUdjyelKWGk5O/wAz17kXFT+Y37I9yxOKn9TKs2y/P033b/zBZROt5N/bqb16Ey2f6FbTUUeX6yUCSQ9N3C7W/utIFuNz0rFu5pMr4t4jEy6I6F3be9jlrBpuKjhMst7Xs1o3ucdzR4E+ooVcHhKmKqfDp/8ASIPBtYGMY6Yhl8y2S7gONi0A91wss030uTTzflqae1aPV+hYtFVMljZJGcTHtDmniCPw7lic1VpypzcJqzWhkB2u6Fa6FlU0WewhjzxY7zSe0OsP3ipR0PJ7FuNR0Hqelb1xXoO+zPQ4goWPtz5/1jj/AFf+mO7Dn3uKNlPLeKdbFOOyOhb9vn6IetYdNx0cBmlva4DWje5x3NHgT3AqCjg8JUxVVU4f9LpIFFtYdjGKmGC+dpLuA45tsT2ZLLNOhlyaWboqad2j1LH0bXsniZLEcTHi4P4EHgQbgjiFiczWozo1HTmrNEU2tfs/+9j/AMylazbcn/8AV9zIxschaamdx85sQDe5zsz+A8VMja8o5yVGEVqb9EWzJexw2vY2vuv0X7FicgrX0lW1lVp2neXODpGg+gyN7SOxrBiA8CpVjq6dPI9aOatD7W0/F6PUgumtJSVM8ks3nuOYAIDbCwaAcwABZZI6DDUIUKUadPUvy5b2z3WcVUfIiMt5CKJpcXA4ssOQtl5qwascZlfJ7w8/iOV85t7tvuSyeTC1zt+EE27hdDURjnSSKp1g16GkIDSsgcx8zo2tcXggHlGkXAHYpsdbhMjvBVf1Ep3UU29HYyz9FaPZTwxwxizWNAHbxJ7Sbk9pUHK160q1SVSetka12k0k5zY6GMhlrukDowXE35oxuuAMs7X/AJjaZMjgFFzxMtOxWdt+hDfqmdLxTNbVRukhcbOLnxFzL+mCH3IHSM8r2zQsY9ZMqU26MrSWqylZ9mqxOa6kZNE+OQXY9pa4dhFvHtQ0VKpKlNTjrWkpLU+lMOmIonZmOaRhPEtD23/BZPUdxlGoquT5TW2KfjYvRYnBkd1p1wgocLZMT5HC4Yy1wM+c4k2AuD2obHA5MrYu7joS2v2INrTtAirKKaARSMe7BhJLSObI1xub3GQPQpsze4HItTDYiNVyTSv07U0V4sjowQgEAiAQoBEIBABQCKCAKAc9C+n+7/NUsZ+3vOI5afbo75eiHJUTgCVbNvpx+6f+Zis4X6+4u5P+93P2LTWwN2Qt+zuEknlpcyT6HSfsqr+lj0mueToN3zn5cCO646rx0bI3Me9xe4g4sOVhfKwC8a1FU0mipisLGik073HnZV5tT9qP3OXrhNTLOTdUu4k+tn0Gq+5f+Ur3q/Q9xcxX2Z7mUqtWc6TrZbXnlJoCeaW8o0cCCGut34m+Ct4WWlxNnk2o85w7+JYU8IexzHC7XAtI4gixHgrjV1Y2rSasyr9m0ZbpB7TvbFID3iSMKjhlapY0uT1au12P1Raivm7PPsvnHvPvWoZyz1jhqz9Npfvo/wAwWdP61vPXD/djvReS2h0hSmvP7RqftN/hMWtrfcZzuM+/L82IYl5lYRANy3R9+LH2O6SAknpyfPAkZ3tyeO+xafUVjI5nlHh24wrLZoffq9y01ickUVr3q66jqXkN/UyOLo3DcL5mPsIz9Vlkmd/krHxxNFJv5krPj3+pwaH1lqqVrmU8uBrjiIwMdc2AvdzSdwCmyLGJyfh8TJSqxu1o1tejLI2a6VraoyyVEhdCBhbzGNxPuCSC1oJsBbhzuxYuxzGW8NhMOowoxtLW9Lejve32J4oOfKF1/wBIifSE7mm7WkRt7mCx9WLEVktR9ByRQdHCQT1vS+/+LF7U/mN+yPcsTgJ/UyrNs3z9P92/8wUxOt5Nfbqb16FnaMlD4InN810bCO4tBCg5WtFxqSi9ab9SDbY6V7qeCQXLGPcH26MQGFx4C4Iv/WHFSjfcnKkVVnB62tHdrXv3FTrM7AvjZ9SPi0dTtkBDrOdY9Ac9zm/gQfWvM+fZXqxqYyco6tC8Ekc+054Gi5wekxAd/KsPuBUrWemQ03jYd/ox31XeDQ0hG7kIvV+rbkoKeOTWJqJ9aXqRfa9RvfSRvaCWxyXfboBaQHHsBsPWpWs23J2rCGIlGWtrRw/OgqBZnZl67OqN8WjoWyAtccbsJ3gOcS3xFj615s4DLNWFTGTcNK0LwRwbWv2f/ex/5lK1nvyf/wBX3MqzVzTj6KobNHY5Frmnc9ptdt+jcCDxA37lk1c63G4OGKpOnPen0PpLW0btIopAMbnwu4PaSL/aZcW7TZY2ZyNbIOLg/lSkux+zsSymqGSMa+NzXtcLhzSCD3EKDUThKEnGSs1sZXu1zQbOSbVMaGyB4bIRljaQbE8XAgC/A9gUpnRcnsZP4joSei112NezOLYx87VfYj970ke/KX6Ke9+xZtf81J9h35SoOXpfXHejz3q28CspCdwnhJ7hI1ZvUfRcam8PUS6svRnotYHzYiOsWvsVHUOhkhlcQGnE3DYgi9xc949SWNxg8jVMVSVSEl58Bs/SvT/UTf4PiU2Za/w5X668+An6V6f6mb/B8SWY/wAOV+uvPgRXQFe2o07HMwFrZJXOAO8Xjdvsj1G2xdGVHJjpyd2kl5l2KDhyhdospdpOpv0FoHYBG0LKJ32R4qODp27fVkcWRsxFABCAQCIBCgEQgEAFAIoIAoBz0L6f7v8ANUsZ+3vOI5afbo75eiHNUTgCU7Nvpx+6f+Zis4X6+4u5P+93P2LTWwN2Qt+0SIEjkZciRvb0etVf1Ueg1zyjBO2a/Ijut+s7KxkbWMe3A4k4rZ3FugrxrVlUSSRVxWKjWSSVrD1sr82p74/c9euE1MsZN1S7iT61/Qar7l/5Sver9D3FzFfZnuZSi1ZzpOdltATLNORzQ3kweJJa51u4Nb7St4WOlyNlk2m85z7ixJpQxrnONmtBJPAAXJVxu2k2zaSuyrtm8uLSD3He6KQ+svYVRwzvUuaXAO9e/Sn6otRXzdlA1UeGR7Tva5wPeHEFal6GcvJWk12nfqpHirqYD61p9nnH8AVnSXzo9cMr1o7y71szoyldeP2jU/ab/DYtbW+4zncZ9+X5sQxLzK4iEDat0ffjp0dWvglZLGbPYbtP8j2EXBHAqGrnnWowrU3TnqZe2qus0VdEHMOGQD9ZGTmw/wA28D7jcLBnz/H5PqYSpmy0rY9j/nsHaqpmSsLJGte072uAIPqKFOnUlTlnQdn0oYW6i0Afi+TNvwLnkeyXYfwU3L7yxjXHN+J5K/ja5IIYWsaGsaGtAsGtAAA4ADIBQa+UpSblJ3ZDtoOuDaWN0MLgahwtl/0gfSP9a24evvlK5uskZLliJqpUXyLz7N3T4bqYO5Znbnpen8xv2R7l5ny6f1MqzbL8/Tfdu/MFlE6zk39qpvXoOuzDWlr4m0krrSMyiJ9NvQ0f1hutwtwKhqxVy5k6UZvEU18r19j6dz9SwJIw4FrgCCLEEXBB3gg7woOcjJxd1rGiDVWjY/G2miDgbg4b2PEA5D1IXJZRxUo5rqO28eCUKRT20zWltU9sEJDoojiLxue+xHN4taCRfpueixOSR2uQ8nSw8XVqK0pbOhdva/IfdlWsrXRCkkcA9hJiv6bSblo/rA3y4dxUNGvy9gJRn+ogtD+rsfTufrvLEcLixzB6FBzSdhrh1bpGvD200IcDcERtyPEZZHuQtyx+JlHNdR23sc2PB3EHMjLiDYjvBQqtNayG7Wv2f/ex/wCZStZuuT/+r7mMmyfV4ObJUytBBBjjDhcEbpHWO8ej7SNl/L+OcXGhB6VpfsvfwH/SOzeildiaJIuIjcLeDgQPVZLs19HL2LpqzalvXC3mSLQui46WBkMV8Db2ubkkkkkniSSoNZicRPEVHUnrZB9r2mWCJlK03e5we8D0WgHCDwJJB7h2hSkb7k9hZObrtaErLtf8HDsY+dqvsR+96SPflL9FPe/Ys2v+ak+w78pUHL0vrjvR5raV6H05l86laysradpJHLMAErem+7GB1Tv7Ny8z5/lLASwlVq3yvU/bejPWfVKCuwmXE17RYSMIBtvwm4IIuSezO28oY4HKVbCXUNKex6t5w6v7P6alk5TnSutYcphIbfeQ0Df2m6Xue+Ly1iMRHM+ldl/UcdPz0tJA6WWOKw81uBt3u6GNy3n8MzuCWK2EhiMTVVOEn4vQullR6kTF+loHm13SvcbCwuWvJsOgZrJ6jsMpwUMBOK2JLzRfCxOBKC1//adV9sfkaso6j6Bkn/R093uyPrI2IigAhAIBEAhQCIQCACgEUEAUA46Fdm4cQD4f+1Txi0JnG8s6beGpT6JW8V/A6qgfPCU7Nvpx+6f+Zis4X6+4u4D73c/YtNbA3RBpNnTSSeXdmSfMHSe9VP0i6TWvJ0W75wy606otpIBIJS+7w2xaBvDjff2Lyq0FCN7lfE4RUYZyd9I77K/Nqe+P3PXrhNTPfJuqXcTLSlHy0MkROESMc2++1xa9lZlHOi0bCpDPg49JFKXZzCCDJLI8dUWaD2Ei58CFXWFjtZRjk2CeltkvpKZkTGsjaGtaLBo3BWUklZF+MVFWitBDNomsTWsNLEbvd86R6Ld+D7R6Rw7wquIq2WYjXY/EJL4Ude3h3+hD9UdICnrIXuNm3LXHgHC1z2A4T6lXoyzZpso4Wp8Oqm9WrxLpWzOhIZrFqG2eZ0sUgjLzdzS24LulwIItfp35qtUw6k7pmur4BVJZ0Xa+s6dVdTG0knKvfykliG2bhDL7yBckm2V+BKypUFB3ZnhsEqTzm7sk80oa1znEBrQSSdwAFyT6l7t2LraSuyiNLVnLTyy9d7nDsBPNHhZaqcs6TZzNSefNy6WcZCxMBLIBsW7PvoIDbTVL43h8bnMcNzmkgj1hDCpTjUi4zV10MmWjdptXGAJWxzDiRhd4ty/wrHNNJX5PYaemDcfNeenzHM7WXW+ii/3p/wBtRmlX/DS/9v8A9f5GTS+0WsmBawthafqwcVvtk3He2xUqJfw+QsLSd5fM+3V4cbkRc4kkkkkm5J3k9JJWRuUklZCICWt2jVwAGOPL/wCMLHNNM8g4N6bPxGbT2n5qxzHTlpLAQLNAyJv0KUrF7CYKlhU1S2jWFJbJVonaBWwANxtlaNwlBcR+8CHH1krHNNTiMiYSs72zX/t0eWleA7P2q1FsoIQeJLiPC496ZpSXJujfTN27iO6c1wq6oFskmFh3xxjC09h6XDsJIUpGzwuS8NhnnQjd9L0vgu4YVJsCQaP1NrpWMlihu1wDmOEkY7jm+4Ki6NdWyrg6cnTqS0rQ1Z8CVM0hpqjhc+WNskbBcukLHlo3XJjeHO7Sb9JUWRqHQyRiqijCVm+i6XmrLyGHSW0StmbhDmRA5HkmkE9gc4kj1WKZpsKOQ8JSec05f1PR4JLzLS1JoHwUEEclw/CXOB3gve59j2jFb1LE5PKdaNbFTnDVqXcrexH9sNQBRxMvm+YG3ENY6/4lqlazY8nIXxEpdEfVr+Ss9DafqKU3glcwHe3e097Tlft3rJq51OJwVDEq1WN+3b4krp9qlSBz4oXdoxN8cyozTUT5OYd/TJrwfA5NI7S6yQEM5OIHpY0l3i4keACZp60cgYWDvK8t70eXEh8srnOLnEucTcuJJJPSSTmSsjdRioq0VZDnoDWGejLzAWgvADrtB3Xtv7yoauVcXgaOKSVXZ2jtJtFrnNIL47EEH9WOlRmlJZDwid0n4kTBWRuDdSVT4nh8b3Me3c5psR4JY86lOFSLjNXXaS+h2nVjAA8RS9rmlrj62kD8Fjmmmq8n8LN3i3HvuvPT5m+q2qVJFmRQs7TicfVmB70zTCHJzDp/NJvwRDtK6WmqX455HSO6L7h2NaMm+oKUjc0MNSw8c2lGy/Nb1sw0ZXvp5mSxkB7DdtxcbiN3cUauTXoxrU3TnqZJf0k13Xj/AO2FGaazmHB9D8SM6Tr31Ez5ZCC95u6wsNwG71KUrGzo0Y0aapw1I5lJ6iKACEAgEQCFAIhAICXaQ1J5LRra3l73ZE7k+TtbG5otix9GLgsc41FLKvxMW8NmbWr36L7Le506rbOZKqATSSiFjs2DDiLhuxHnCw4b7pc8sblqGHqfDhHOa16bezIdpGm5KaWO9+Te9l7WvhcW3t0blKNvSqfEpxn0pPxMtHSYZB25eO78bLxxEc6mzUcocN+oyfUitaWcv7dL8rj6tUfJR51T0uylqOVka9zcDm2YATclp9IgWyPSvWjUUJXZ74asqU85rZsJl+kWn+qqPZj/ANxWv1cOh/nebDnKn1X5cQ/SLTfVVHsx/wC4n6uHQ/zvI5yp9V+XEY9btbIquARxslaQ8Ou8MAsA4ei8m+a8q1eM42RXxOMhWhmpPXttxObUzWSOjEokZI7GWkYA02sHXvicOKxoVlC9zDC4mNFPOTd+i3Ekv6Rqb6qo9mP/AHFY/VQ6H+d5b5yp9V+XExdtGp7ZRT37RGP/ACFR+qj0Mc5U+q/LiMOmdfp5QWwtELT6QOJ/qNgG+oX4FeU8TJ6FoK1XHzlojo9SIk3z6Tme3tVYoCICXaua8vgaI5mmWMZNcDz2jhnk4d9u9WaeIcVZ6S/Qx0qazZq68/5JbBr1ROGcjmng6N/vaCPxVhYin0l5Y+g9vkzCp19o2jmve88GxuH4vDR+KPEwREsfRWp37n7kK1o1wlqwY2jk4ult7ufwxHh2DxKrVa7no2GuxGMlV+VaF+ayMLwKYiAEA1Ldn30EAIAQAgBACAEAIAQAgBACAEAICw9m2uLIGfJqh2FlyY5DubiNyx3AXub9pusWjm8tZKnWl8eirvaum21cC1WOBAIIIIuCMwQsTkWmnZnJDoenY/lGwQtfvxiNod34gLoe0sVXlHMlNtdF3bwN9VUsiY58jgxjRcucbAetDzp05VJKMFdvoKO171j+W1OJl+SjBbGD05855HRfL1ALNI7zJWA/SUbS+p6X7LuHPVfUEVlIJhMWOJeA3BcXabC5ve3qUNlXHZaeFr/CzLrRpv0jnU7MGOhJpqnHI3iG4XEb23aeae+6jOKsOUM1UtWp2T33Xbp1+RH9UtSJa0vLnclGxxY4kXcXDewNuN3STuv05qXI2OUMr08KkorOk1ddFum/53EirNmEbo3GlqcT23FnYSCerib5p9RUZxrafKGcZJVqdk+i/vrI9qhqU+sklEjuSZC7A/K7sdzdgG4Wsbnu39EtmxyjlaGFhFwWc5K66LdJnpTVyiElMynrOU5WUMd5rsDel5IItmRYHfnnkoTujGhj8W4VJVaVs1XWtXfR+au8sTX7QzKijAdKI+SvIDYc4tjdzcyN91BzeScVKhiLxjfO0brtaSFU2oUUUDJdIVPIY7WYLZE52JN7utvAGXEqXI3lTLNSpVdPC08623846Ru1i1LNO+ncyUS0872MbKALgv3XANiC25BBzsd2V5ztBZweVlXjNSjmzim2t3pp1of5dlQa9t6q0djjcWAG924QOdbPnZndYZG+UZzNfHlG3F/5enZp8dhXulaURVE0QNxHI9gPENeWg/gskdFQqOpSjN7Un4q5K9DajNq6E1EE5Mga68RYPnGjOO+LpyseDgouanEZXlh8T8GrD5em+x7dWzbuZzalalGvbI90hiYwhoOG+J1ruGZFrC3ijZ6ZSyqsHKMYrOb069n8nVq9qD8rfI5sxFMx5YyTDzpcORc0XsG3vnf1b7RnHji8s/p4xi4/O1dq+hX6e3sHLSOzBroi+jqOUcL812EhxHoh7cge8eCKRWo8oJKebXhZdKvo7nrGbVzUkVNHNO6V0bo3SNLMF82NDs7kWOdkbLmMys6FeNKMbp2036Wa9R9Tm6QZK4ymPk3NFg0OvcE8RwUtmWU8pvByilG9+2xv1T1FFbBLJyxY5kr4w3CCDha0gk3yviUNnnj8rvC1YwzbppPX0t8DPS2z4xOpYo5hJLNIWOys1lmlxO8nIA99kzjGhlr4iqTnC0Yq66XpsdOmdSKKmY8S1xEzYy/CQznZGwawm5uRYDEozjyw+VsVXknCl8rdr6dG9/wNuqmpHymA1VRMIKcXscruDTZzrnJoBy6bkHJS2WcdlX4FRUKUc6f54m7TWo8YpXVVDUCojZfGMrgDNxuOkAglpAyzRSMMNlafxlQxMM1vV7f99JK9KRY9XoGk2DmUjSeF5IhdY7DU0ZZuVJy6HP0Y96V1eZLo2OkMwaxrIm8rYc4Mw2Nr2zsOlClRxkoYt11G7u3bfwKI0hTiOaWMHEGPe0O6wa4gH12WaO5pTc6cZNWuk/E5wUM2k9DJHTS4mB3Ef+1p6kMyTR8ayngng8VOg9Sej+l6V5eZsWBQBACECIAQApAIBCEAiECIAQCIAQCKSBCgEQCIBqW7PvoIAQAgBACAEAIAQAgBACAEAIAQAgHDRum6in+ZmkYOqHc32TzfwUWRXr4OhX+5BP18dY6HXzSFrfKD/wBuL34FGaU+ZsF/6/OXEZ9I6UmnN5pXycMTiQO4bh6lNi9Rw1KirU4pbkcSk9S49n1NyuhnR4sGPl24h6OK4xeq683rOLyvU+HlFTte2a7dNjbqTqwdGNqJJ5mYXBt7XDWtZiOJxd0871dt1LZhlPKCx7hClB3Xjd20KxhqdpeKsgq4GPLHvkqXDodgme5zZGjiMVuwgcQosTlHC1cLVpVZK6Siuy8Uk099hdStVjo35RLPMzCWgZXDQ1pJxuLunP1Z5oxlPKKx+ZCnB387vYrDdqtNVyy1tVR8iYZJzaOXEMdh57SPNdYt3ixueCMs4+GGpwpUMRfOUdcbaOx9O38ZltXgh+RxvkbG2pc5tsOZOX6wXsC5g4kb7broiMgzq/qJRg24adfluf8AJt2sPw0dKbXtOw242jebIjDICviKi/2v1Q/6Qrp6inim0cYJA7MiW+4josRZwORB/khr6VGlRqyp4vOVur+ansZHNb6qoY2liqJKYl88JEcUbw4YXglwLnnmg5XtndQbLJ9OhN1J0oysoy0tq2rVoWvbrOXbVIbUbbnCTMSOgkCMA+oOd4lZI9eTUVerLb8vvwKvWZ1RM9l+nDBViI3Mc5DSBc2f6LrD1g9hudyxkjSZcwirUPiLXHT3bVw/kmm0TSrKKiMUIDXzl9gOgOJdK/vJdb97LcsUjR5Iw0sXiPiVNKjby0RXl5HNqFNHVaJfSNfgkDJWO4gPc4h9r5t51j60Z65VhPD49Yhq8bpruto36Ds1M1e/oqKokqJmYXYSbXDWhuLO53uOLdboG9DxyjjecJwjSg7rxd/ZGjZ/XMqqevY04XSTzvwne1koGF1vEepLGeVqM8PVoyelKMVftjrOjUfQLtGU9Q6pkjsSHEtJs1rW7yXAZ5nK3BDzynjI4+rBUYvo067vxOHZfKf6NqnDI8tM4dn6qMhGe+W4/wDy6cX1Y+rK+1GpZpa+L5O4NkbifjcLgANN8Q3kG+HLPnKXqOgynUpU8NL4qunosvzZr7i4zE6Sml/pOOnDWg3LSXNw2zeMYuw33Z3WJx2coVo/o5Sv2679GjWM2pGkjNopsdKYvlETcOCQEgEOuC4Ag2c3pHTffYqS5lKgqWNcqyeZLTdbtm5+W8x0xVV0NFNJVPoowWvaY2xvJdcEBoPKAYj3G3io0jD08JVxEYUVN6VputHbq1I5NP8A/LUf3NN+eNEe2F/8u/6pejE1p/5cg+6pPcxEMF/5WW+fuVEszrREIHDQ9RYlp3Hd3qpiqd1nLYclysyb8agsTBfNDX2x/wDy9O5sfaemc/HgF8DHPdmBZrbXOe/eMhmqCTeo+cxi5XtsV+40qCAQAhBtZTOMbpAOY0tDjcZF18ItvzsVNna5kotxctiNKgxBSAQGyWlc1jHkWbJjDTcZ4CA7LeLFw3qbO1yXFpJ9PsaVBiIgBAbammdHhxi2JjXtzBu1wu05cR0KWmtZlKLja+1X7maVBiIpIEKAEA0Ldn30EAIAQAgBACAEAIAQAgBACAEAIAQAgBACARCCytW9MwM0JPC+aNspjqQGFwxEua7CLdtwsNpzGNwtaeU4VIxbjeOm2jRa5X09fK9oa+WRzRua57iB3Amyysjo40acJZ0YpPpSRoY8tILSQRuINiO4hSZtJqzN9VXyygCSWR4G4Pe51u65UWMKdGnTd4RS3JIwpauSM3je9hO8scWk+sFLE1KUKitNJ71cxqJ3SOxPc57uLiXHxKmwhCMFaKsuzQLLUvcLOe5wHQXE+8qLCNOEXeKS7jKlrZIr8lI9l9+B7m377FLEVKVOp9cU96TNckznOLnOcXHMuJJN+NzmpMowjFZqWjoCaoe+2NznW3YiTbuulhGEY/SrbjUhkTnZeaaKV9RUTRMc3mRNc4A3I5z7HsOEHtcsZGhy5+oqQVGlBtPS2l4L38Bg1w04ayrklzwebGODG7vWc3etSkbDJ2EWFoRp7db3vhqGeKUtcHNJa4biCQR3EIXJRUlZq6N1VXyy25WSR9t2N7nW7rlLI86dGnT+iKW5JGmGVzHBzHFrhuLSQR3EIZyjGStJXRuqtISygCWWR4GYD3udbxKix506FOm7wiluSRriqXtBDXuaDvAcQD6gVNjKVOEndpPuNTXEEEGxBuCOg8Qhk0mrM6KrSM0gAklkeBuD3ucB6iVFkecKFKDvCKW5JGiCdzHYmOc1w3OaSD4hTYynCM1aSuu0zq6ySUgyyPeRuL3F1u65UWIp0oU9EIpblYxdVPLcJe4ty5uI2y3Zbksh8OCeckr7hHVTy3CXuLcuaXG2W7LcliPhwTzktJqKGYiECAoGk1Zk21OquUbV8RRz3/wZrXypfDlLosz5dlfJLwFeeav8uUZOPZq+Xu2dK7ziVQ5wRACAdqT6BU/e0/ulXrH7ct6PeP2Z717jQvIrggBSB10j9CoftVX54l6S+iPee1T7VP8Au9UNJC8zxEQgRAO2sXnU39kpv4YXpV2bke9f9n9MfQaF5ngCARSQCAZ1uz76CAEAIAQAgBACAEAIAQAgBACAEAIAQAgBAIhAIAQAgBACAEAIAQCIBEAIAQAUAIQCARQAQgEAiAQoBEIBABQCKCAKARAKyMncCe4KG0jznVhD6pJb2OGiY6hr3mFr8o347DIxkWfiv6OfqNjvsvOcoSi1c1GPxOTsRQnRq1Y2a2STa7e4k2iIGvZUF7c2QOe3PzXcpGL5HPJxWtjFfN2I+XyoxjOpFSUkk7NanpWkWgpmugqnOF3MZGWm5yLpmtPfkTvURScZPd6nlCKcJt7LeoUNM11LVvIu6PkMBucsUjg7LcbgdKmKTjJ7hCKdObey3mzbSfQan72n90qmP25b0ZQ+zLevc1Cmb8idJbnioay9z5pie4i27eAossy/b7GOavhZ23Ot5CGmb8iEluf8pLMVz5vItda27eSUssy/b7EZq+Fnbc63dYJqZoo4pAOe6aRpNzmGtYQLbt5KNLMT7SXFfCUtt2bdI/QqH7VV+eJTL6I94qfap/3eqNNdTNbTUjwLOkExebnPDMWt7BYC2SiSSjF7/UiUUqcH038mGlqVrI6UtFi+HE7M5nlHi+e7IDck0ko26BVglGDW1Caapms+TYBbHTRPdmc3OL7uz7h2KZpK1ugirFRzbbYp9+k2ayb6f+yU38MJV2bkZV/2/wBMfQ06x0zYpi1gsOTida5ObomuJz7SVFRJOyMcTFQlaPQvQy1lpWRVcrIxha3BYXJteNjjmc95KmqkptIYiKjVlFatHojHWOmbFVzxxizWvIaLk2Fh0nNKiUZtInERUasorUNqwPEl3kFT9eb2mfAtvnM+q891+qvB8Q8gqfrze0z4EzmOe6/VXg+IeQVP15vaZ8CZzHPdfqrwfEPIKn683tM+BM5jnuv1V4PiHkFT9eb2mfAmcxz3X6q8HxDyCp+vN7TPgTOY57r9VeD4h5BU/Xm9pnwJnMc91+qvB8Q8gqfrze0z4EzmOe6/VXg+IeQVP15vaZ8CZzHPdfqrwfEPIKn683tM+BM5jnuv1V4PiHkFT9eb2mfAmcxz3X6q8HxDyCp+vN7TPgTOY57r9VeD4h5BU/Xm9pnwJnMc91+qvB8Q8gqfrze0z4EzmOe6/VXg+IeQVP15vaZ8CZzHPdfqrwfEPIKn683tM+BM5jnuv1V4PiHkFT9eb2mfAmcxz3X6q8HxDyCp+vN7TPgTOY57r9VeD4h5BU/Xm9pnwJnMc91+qvB8Q8gafrze0z4EzmOeq/VXg+IeQNP15vaZ8CZzHPVfqrwfEPIGn683tM+BM5jnqv1V4PiHkDT9eb2mfAmcxz1X6q8HxDyBp+vN7TPgTOY56r9VeD4h5A0/Xm9pnwJnMc9V+qvB8Q8gafrze0z4EzmRz1X6q8HxDyBp+vN7TPgTOY56r9VeD4h5A0/Xm9pnwJnMc9V+qvB8RPIGn683tM+BM5jnqv1V4PiHkBT9eb2mfAmcyeeq/QvB8Q8gKfrze0z4EzmRz1X6F4PiKNn9P9ZN7TPgTOY56r9C8HxMTqDT9eb2mfAmczHnzEdVeD4ieQNP15vaZ8CZzI58xHVXg+Jqk1Gpx6c3tM+BM5kPLmIX7Y+D4mJ1Hg683tM+BM5kc+4jqx8HxMJdSoBbny+034EzmRz7iOrHwfEwOpkHXl8W/Amcw8u4jqx8HxEk1NgHpy+LfgUZzIll7EL9sfB8TTLqjCDbFL4t4fZTOZWqcpMVF6Ix8H/yEl1QhDiMcvi34EcmecuUmLva0fB8RH6pw47YpLX4t4/ZUNu+s85coMa3ZNeCAaow8p58tse67bWvu8y6i7vrPJ5axzl9zyj/AMTGLVeISjnPIxbjgtv3eYoV76zxeVMa5aar8l6ISh1YiErTikOZyJbbcejCoV76yusXipSvKtJ/3O3gY0GrkbZAccpydvLeljh1VjGOkrJzcrym3vbZjo3V6NrnWc/OOQb29LT/AFVEYnhToxi3boY/6s6MaGVHOeb00zLkjccOe7evJU0m7dB5RoRi5W6rM9E6NaG1Obs4HDo+sj7OxYQgknuMKVFJS3e6DR+jWinqxd3OZHfd0TMPBIwWbL82kQopQmt3qJQ6PaKWsF3ZmDh0SOPBIwWZLuEKS+HNbvUSmoG/I6gXdYyQno6BJ2IoLMfcI0l8KS7V7mJomigcLm3ylh6PqXjgozV8Pv8AYh018G3+72MDRt+QAXP0px6PqWjgmavh9/sY/DXwbf7vYwqqYChhFz8/L+SNRKP+Wt4lBfBS7WY6Qpx8jo9+Tqn8XxJJfJHvMZwXwof3eqMdKQD5JRb8m1H8dySXyR7/AFFSK+FD+71MNNs/VUX3H/lkUT1R3EVl8sN3uJrDGP8AhP7JD+aRKn7dyIrr6P6V7mrWXzqf+yU38NRV2bkY4j9v9MfQTW/58/cw/wABimt9XcvQYz63uXoZa4fTp/7v+DGlb63+bBivvS7vRGOt306p+8PuCit9bGK+9LeNC8zw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229395" name="AutoShape 19" descr="data:image/jpeg;base64,/9j/4AAQSkZJRgABAQAAAQABAAD/2wCEAAkGBw8PDw8NDg8PDQ0NEA0NDw0NDw8NDA0NFBEWFhURFBUYHCggGholGxQUITEiJykrLy4uFx8zODMvNygtLjcBCgoKDg0OFxAQFywcHCQsLC4tLCwsLCwsLCwsLCwsLSssLCwsLCwsLC8sLCwsLSwsLCwsLCwuLCwsLCwsLCwsLP/AABEIAMwAzAMBEQACEQEDEQH/xAAbAAACAwEBAQAAAAAAAAAAAAABAgADBgQFB//EAEIQAAICAQMBBgMFAwcNAQAAAAECAAMRBBIhBQYTMUFRYRQicSMygZGxQlKyJCVyc3ShwQcWMzZTY4KSo7PD0eEV/8QAGwEAAwEBAQEBAAAAAAAAAAAAAQIDAAQFBgf/xAAyEQACAgEDAQYFBAEFAQAAAAAAAQIRAwQSITEFE0FRYXEiIzKB0UKhsfCRM0PB4fEU/9oADAMBAAIRAxEAPwDLTH16DAMGKMgwDIMUKJAx0GIxkSKx0SIyiDFY6JEY6DFGoMUagiKahhAahxFAxxAKMIBSwQCjCADGAiijCYAcQADiAA2IAExAYz0+oo89BgGDAMGKMgxWMiQDIkRjoMVlESIx0SIyiJEY6DEY6CIrGGEU1DCAw4gFY4iisdYBWWAQCDgRRRgIADAQAGAgsUOILMHEFgJiawGbn1lHnJjCLQyJBQwYoyDFaHRIrGQYrHRIjKIkmyiJEZRBiMoiRGOhhFYwRFMOIph1iissEArLFEAjHURRWWAQCMYCAA4EWxRgILAHEFgDiCwBxNZjLz7CjzEwwUMmGLQyZItDoMVoZMMVodEiNDokRlEGIyiJJsqiRGUQYjHQwk2MEQMJYIjAWKIorHUQCstURRGWKIrYjHAgsVjgRbFHAgsUYCCwBAgsAcQWYOJrAZOfa0eXYYKGsMWhkyRWhkwxWh0yZitDJhBiNFEyZk2iiYYjRRMMmyqZJNlUESbHQwiMcYRGYsURWAsURWKy1REFZYsAjZYsURsdYrEbLAItgHAgsUYCLYA4gsAcTWYOILAZCfd0eQmSChkwxaGTJBQ6ZCYrQ1nsdlOy9/U3fu2WminHe3uMqpPO0DzOOfbiTZyajVrF6s5OvaCvS6mzT06hNXWgQi+sqVYkcj5SRkHI8YrRfTZpThukqZ6HZnsld1Ku2yi+qtqXFZqt3AtlQQwI8vEfhF2iajWrDJJq7KOvdmNb08I2qRO7sbYtlVgdS2M48iOB6Scol9LroZnUep5m6RaPTUghhJtFYyQ4kmVTGEmx7HAiM1jiIwNjowisTci+il7bEpqXfZawRFyBlj7mGEHJ0jnz5lji5S6I02m/ye64jddbp6ABnlmsOPwE61opeLSPEn2zjv4U2ZlWOD54yM+s4JKmesptxs0mn7I2XaRNXpdRXfZsWy3TLguhIzsyCfmA8jida0m7Hui7fkeTLtLZmcJxpXwzxtM+4Tzpqj1YytHQBJ2MMBBYLGxBYA4gsBMTWYxs+/o8WyTUMmSChkwxaGTAwitDWepou0V1PT9T0xK1Feqc2PcGYWDIVWUjwIIQDy85NxOaWnUsqyX0PJqqwIrR3QVEankMOGHgw4YfQxGh9qZ02avUOgqsvttqVtypZY1gVsYyMybNjwQjLclTF0xrFtRuBNAsrNoXO41bhuA98Zk65K5nLY9vXwNnqOw+m1aNqOiatbgOW0lz/aIf3cn5l/4vzheNPoeXj7Ry4ZbdRGvVf3+DGhWUsjja6EqwyDhgcEZHHjOSSo+hxZFJJotWRZdSHk2ZyPb7N9lL9eGt7xNPpayVe9yCcjkgLn+84l8WBz56I8fXdpRwvYlcvIbtFpum0iqjp9r6m1Gbv9Qzb0cY4CkYXx9B+Ji51jSSg7YuiyamcnLKqXgv7z/k8+kujLZWxSxDlXXhlPqJxqbi7R6OXGskdslaGtSy07rrLLT4/aOz/rNPK5dXZGGnhD6VRclIxiRcim3g7ez/AFKzQXtfUofejVtWzFUbJBBOPQj+8+s6MGpeJ2uTz9XpFnjtfHJTWCWZyApdmcqv3QWJOB7czlyT3Ns6cUdsUi8CSspYwEWwWMBBYLJiazBxMAxM/RaPB3EgobcSChtwYKGUiGK0NuGGntNZ1AqsNCtsN4RjSH4+UtjGeRx7ybAsyur5ApitHRGQ0m0VUgybRVSIVzJNFExtI9lNguoseqwZAeslWwfEe49pNtoWeGE1UlaDo9K1ltdKkB7rErBYgDLNjJJ+slVsbJkWKDl5Ho9p+iXdO1Hw9n2gcB6bVBxap44HqDxj6esXJj2uiOl16zQ3Ljz9Dq672av0NOltvZd2pDbqhjdUwwQp9eDz7xMuFwSbNpu0FnnKK8P3OBGs7tqBY4pdg71AkI7AYBI85zvI0q8DreCEpKbXPmWU0ASEpFlFI6lWSbC2WqsRsRstVYjYrZK0d2FdSPa5yQlal3IHjwI8ISm6irOfLmjBXJ0h6iclSCGUlWUjBVgcEEesnNOLphjNSVouCydjWMBBYLG2wWCybZrBZMTGsw+J+lUfObg4moO4mIKG3kxBQymLYOIjQ2412k/1Z1H9vH/jnM18ZyN/PT9DJVDiO0ejGRZiI0WUg4kmiqkMBJSRaMhgJGSKqQl1ZI44I5BHiD6yTNPlGn7Rdqk1h6expffoijWsxX7UjbuC/ivnGnkTr0PLwaOWLer+roU9ret//o6pdQqvXUlS1pW+MqckseOOSR+QnPqMu92dWg0rwQp9bOJFnFI9Wy9VkmwWWqsm2Cy5Vk2xWywLEbEbPU7DD+c6v6F/8E9Ls7/WXszyO1H8l/Y82wfyjU/2jUf91px6p/HL3Z1aZ/Lj7L+C8LOSzpsYLBYLDtgsFh2zWaybZrBZhcT9Qo+X3ExNQd5MTUbeTEFDKZCsVobeXr1DUDTtohZjSvZ3zVbUwbOPmzjPkPOSeNXZkle4pVYGjojMbEm0VUwgSUkVjMYCRkisZjgSEkWUxjxISRTeAkjGVYbvu5Ujd9PWTlFirPHzOivg4IKn0YEH8jOeaaLQyqXQ60Wc0iu4uVZJs24uVZJsG4tVZNsFloWI2LYdNZbTYLqW7uxQwDYVsAjB4IxK4s8sb3RfJz5sUci2y5RKqzlnY5Z2Z2PqzHJP5mSyZHJ2xoRUVSOgLJWNYQsFmsO2CwWTE1gsmIbNZhMT9Vo+S3ExDQN5Ns1G3h2wUHeBorQymdtfRbW0L9SDp3Nd3w5r57wt8vPpj5pzufxbRlkOJOYzRWMxwJNoqpjASUkWjMYCQkisZjhZCSLRmJqR8pkGO58H0DtGPsez310/8Ncef6Ty8L5y/c8z/KGP51s/qqP4Zy6v6js7OlWNfc8tFnmyPVUy9FkJMO4uVZJs24tVZNsG4sCSbYNw+g0b6m9dPWyqzBmBfO35RnynTptO809idHLqNQsUdzFqBDvWcE1u9ZI8CVYg/pIZobJNeQ+PJuSZ0BZCylhxBYLJtms1k2w2aybZrNZg8T9ao+M3kxDQu8mIaNvDtgo28WxeIrQymafSkf5t3rkbvjgcZ5x9n5ThkvnL2KKXFmYqXidFDKZZtiNFYzGCyMkVjMcLOeSLRyDqshItGYbKsjE5pFd9no6zrWquGkRhVjQbDTtRgTtAA3/Nz90ekSeR8ehKOKKuvEbqGtt1d51N4QWMqqe7UqmFGBwSf1nJmyObtnRggsapFiJOKR1KZeiSEmNvCFLOla/esZUGfDJOIIQ3ySXiJky7U2WFXrtei0bbK2KsD6+o9jEz4pY5OL8AY8ymk0dSrOVsruOzskMdRqJ4Gy7k8D7k9XsqS75ezPO13ONnCE+31B8jfef+oZw6uXzJe7/k6MD+BeyOkicdl9xXpq7L7RTUMsQSfRVHiTOrT6aWaW2JDLnUFbE0tm4ZkJqisZWdG2JY1g2w2azBbZ+vHw7kHbCLuDtmBvJiY28hWBhUyruhJtIdTLlWKx1MYLJyKKYwWQkVjMcLISLRmWKs5plozC5wMznkVWQ7NT0jVVDTM6KF1m0UYdTu3Yxn08R4yU8b49QrOi3U6K3TWnT3qFtUKxAYMMHw5E5M0HF0y+PMpcovRZxSLqZeiTmkx1MlHy6jTsfAXVZ/5hK6aVZI+6JZncWbjtp0Dv0+JpH8opHIHjbV5r9R4j8p7ev0vex3R+pfujzdNn2On0Mdo7Qw958pkjTPYjOx7aVPjEUmgumW0VAeESUmzJlWrsPCqCzMQqqOSSfACPig5OkCc6RuOzfRhoqGezHfuu+5vHaAM7B7CfYaPTLT4uevj+Dxc+V5Zehg+lr8s+Qyvk9qDO8rI2PYMQ2azAgT9iPhHIOIRXIO2YXcHbMDcLYOIjGUj1aekVN0m3qBL9+mpFAG4d3s+Xyx4/MZxvI+82+B1KK7vceXUMiXJbiwLJyHUxgsjIqpjhZzyKqZYqzmmWjMTVL8pnPIqpm37QD7LoP1o/hSNk/SaL6nD25X+c7P6uj+Gces+orhlSOOtZ5UzqUy9FnPIoplespJGRwRyD5g+sSMqYXKz6Z2f6kuq09doPz4C2L5raB8w/x/GfW6bMsuNSX39zyskdsmjKdr+i/D2fF0jFNjfaqPCuw/tfQ/r9Z43amj2/MiuH19Ds02f9LPO6HQmq1KUOW2Mrk7DhshcjmcGg00cuVQn05LZsrjG0c72it7UzxXZYgz44ViB+k5c+JRyOK6JsrDJcU2aXsb0Uk/G3Dk/wCgQ+Q/2n1PlPe7K0W1LLL7fk4tTmv4Uer2v6iKdMyA/a3g1IB48/eb6AfqJ29oahYsL55fCIYIbpr0Mbo6dqgT4qcrZ7MS8rFsawYhsNmAAn7GfBNjAQiNhxMLYcTGsFi8RGFM9WjqdI6RboCW+IfVC4Lsbb3fyc7vDyM45QfebvA7Flj3W3xPLpTiWOfcWBZOTGUhgsjJlFIcLISZVSLFWc0mVUx2ryJzSZWMyMrttzY5FeNgLsQn9H0kJTZVSOqtSzbnZnY4G5yWbH1M5ckm+pWMjtRZxTKqZegnPIqpFmzIxINjqRZ0bqLaG/fyaLPltQc8eTgeonfodY8M+ej6/knlhuR9HZa7q8HFlVq/VWQifTtRyR80zj5TMHRpF6Z1BXtJ+HItNdgBYlSMAHHmM4nhRgtHqU5/TzTOty7yFLqV9A6P8bqrbmB+FW2xyTx3hLkqn5HmT0mm/wDozSm/ot/f0DkybIpeJv8AVahKK2scha6xk/QeAAn0OScccHKXCRxpOTpHzvUah9Xc2os4HhWnlWnkJ8XrtZLNNyf29EephgoKjoC4nnWdFkxCGxcQmswIE/ZLPgmwgTWK2MBNYthAgsFhIithsoLLn3k2x1Z0JFbMOBJSYyYwEjJjpjhZCTKKRYonPJlFIW9tozOeRWMj1uo9AFS6Bxc5+O7vcCoHd7gp49fvQTxJV6nTVUHq/TxpNU2mDtYFVG3MACdwz5Tk1ONQlSGuh0E86ZSMi5BOeRVSLlEhIopBtqDDEndMdM9Xsf1c0v8AB3H7Nie5Y/st+59D5T3+y9Z/tS6eH4I5Y+KNR1rpaaqo1PwfvI/iUf1E9fU6eOeG2X/hKEnF2XdP0aaepaaxhEGPcnzY+5j4sUcUFCPRAlJydsxfaPqh1dvc1n+T0t4jwtsHG76DnE+a7V1/eS2Qfwr92dmDHXL6ldVYUYnz7dnWmNiANgIhDYuIQ2YACfslnwbGAgsVjATWKECCzEccRGwo1fYbTaPV6XU9PvCJqXdmSzCi4oVXaVY8kqwPHv7ziyuSkmj09MoTg4PqZjX6Maa+zTi1bxUdpsQFVLeYwfMeEeM7VnJlgoyq7Lun9K1eqV301LWpUQrEFRhiM4GTycenrElOh8eGU1aQl+mvpO2+myk/7xCAfx8JJyNLHKPVDKRIyYqLUkJMZMTVplTINlYyNH1jqdD19IVbUY6c1d8AeasBM7vyMpOSqPJ2OSqPJR2n1Nd+ve2l1srKVAOpypIHM5NXJSlaDKSvgRJ5kgqRariQkiqkR7scAFifAAEk/QSaxuTpFFI6aOna1+V09m3GcthMj8TOldnZpLiI6mebqLd4AAO/IAA+9uz5e+ZyRg1Kim4+o9JW4UVDUEG4IN5Hr7+/r7z7DBvWOPefVXJzOr4OXtOt50tg05w+Pmx941/tBff/AOyWuWR4Zd31/wCPGhsdbuTEdL27RifDZrs74s9CQHsEwbAYQ2LiE1mAAn7FZ8MxgILFGAgsAwEFmDiI2YrajJz4EeBHBEmx1JoZacfjJth3Wd3Tuta3SDZprileS3dlEdCT4nkZ/vkZJM6MeolBUmXdZ69qtcK1vKBasnFYKq7H9ojPp+sm+BsmoeRJMnZ7ptGpterUakab5QKuQC9hPvxgenvE6jYIRm+XRf1js5qtD87lbtOSAt9Z458AynkH8x7yU40NkwOHPgcW4Y5nLIkmIAntJSsomzp07L5TnnZRM6q67LXWmld9j52qCB4DJ5PtJwxOcqRWHJ6+p7ODT0PZqtUiagrmupT8m7931b04E6Z6KMINzlTOiqPBTWsjJYhxYjKy48dwnnQuElJdQpnq6ztfrm43CjPklYDY+rZnXk12d8Xt+35HVHf2H6Wb7m1lvzKjEqT+3eeS34fqfaP2fp3Obyy6L+Rm+KO/tB2pfc1GjxlSVe/AIDDxCeX4xtb2nsbhi+7/AAGMPM6uznaU2sNPqQFuP3HHCW+3s0poe0VleyfXz8/+zShXKPF7Q6L4PUblGKL8suPBX/aX/GeT2pou7yXFcP8AnyLYp2jkHUAfAE48cAnE8laeT6ItvLaNYrecnLG0MpHTJjWLCGzAgT9fs+IGAgsAwEFgGAitmGAiNmCBEbCMBJtmGAkmwjASUmErs04bxkmx1KhwbSgpa2xqVbetbMSit6gHwk5SKd42qs6ujdOTU6haLbe4rKuxfKqcgcAZ4zkj8jEhFSdMrhipSpnpdsNJoaLtJVSFO0L8Qa2+9WMDLY43EZMOZQTSR05FCLSR6HajoejSr4vSWomFqC0IybHXOCw8y2Dn8IuoxQ27kPkhGrR4NG8FbEYo6nKspwyn2nmbnF2iMZUU6qtiS7M1ljH7zEs7E+5i7nN88lVKzcaenS9I06W3J3uqtAB2gFyxGSqk+Cj1nqJY9LBSkrk/7/g6OiLende0nUSdLdRsZgSqvtZWx+6w5DDxhx6jFqPlyiFMftDcug0SabT/ACtZ9kh/aA8Xc+//ALi6ua02BQh7fljIzOhoCqJ8pkdsqmTXUZG5eGXkEcEEeYi45NMc1+g7vqWkr78ZZWG/HBFqeJHpkfrPrsWzWYI94vf3RHmL4OXXdptNpXOnpo3ir5W7vaiKfMD1Mll7Qw6eXdwjdeVJBUHLkq6ppqNZpjrtKNltYLMMBWbbyyuB548DJarBi1eF5saqS/tMaMnF0zx9JbuUGfJzjTOtMuihswYn61Z8YMILAMBBYBgIrZggRGzDARGwjASbZhgJNsIwEk2YYSTYRhJMIllAbxk2xkyJpF9JKUh1IevSKDnElKQ6kdtYxISHTKtS20o+MhGR8eoBBgxupJloM1vbfQ2aqrT6vTg3IqklU5JRgCGA856usxvJFSjydcueUeR2R6TfZqq7mreqqkl2Z1KZIHCjPjOTR6efeKTVJGidPa3U99rdgO5dOgTjwFhOWH6SXamTdk2rwHsrTwnhSQ6YX5ESh0z0OxGo2X3acnAsAsQeW5eGx74I/KfQ9jZeZQfjyLM8frHSr6b7R3T2LY7ujopcMGOfLz5nHq9HljkfDabbTXI8ZKjQdF0zaPQaiy8bDZvcIfEZUKoPuTPU0uN6bSzeTi+f2oST3SVHgdNXCDPpPlMnU6kzrk6DZhRP1az48YCLYBhFbMMIrZhgIjZhgIjYRhJtmCBJtmGEm2YYSbYRhJMwwk2EYSTGRYsmx0WKZJjpkdNwxJ9CsWdvR+u6nRju0AupzkVuT8h89p8vpOvBrJY1XVHTDJR36vtjqrVKVVJRngvuLuPpxiUy9oyaqKop3h5Wkp28nljySeSSfEmeLkluZkztUyDRRMcGTaKJnPdUwYWVsUdDuVl4IMfFkcGmnTGPXo7XahRtspSxhxvDFM+5GDPbh2zJL4o2wbDz+oa+/WMO9wlanK1JnZn1PqZ52s188/D4XkPGKQyLgYnlvkpYczBsxAn6jZ8kMItmGEVsw4EVswwiNhCIjZhhEbMMJNswZNswwk2YIk2YYSbMMJNjDiIxkOsmyiLFkmOhxEZVMsUCTZRMsUybRRMsBkmiiY4MRoomNmI0OmTAijJjCLQ1kzFoawZmoNmLE/TbPlBhFsw4itmGERsIwitmGERswRJtmGERmCJNmCIjMMJNmCIjMMJNjDCIxkOIjHQ4k2OixTEaKIsBk2iiHBiNFExwZNodMcGTaKJjAxGh0xsxWhkyZi0NZMwUNZMzUGzHCfo58uMIrMMIrCOIjMMIrMERGYYRGYIiMwwiMwZNmDEZgxGEYSbCMIrGHERjIYSbHQ4isoixTJtFEODEaHQ4MRodMYGI0OmMDEaHTGzEaGTJmLQ9hzBQbBmCg2ZIT9DPmhhFZhhFYRhFZhhEZhhEZhhFYQxGYIiMwREZhojMERGYIiMIwiMZDiIxkMIjHQ4isdDCIyiHBiNDocGI0OhgYjQyGzFaHQQYjQyYcwUNZMxaGsmYKDZlBPvz5wYRTDCKzDiKwjCIzBisw0RhDEZhorMERGYIiMw0RhCIjCMIoUMIjHQwiMdDCKxkOIjHQwijoYRGOhhEYyGEVjoMQJIBkGKMDMwx/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grpSp>
        <p:nvGrpSpPr>
          <p:cNvPr id="4" name="Grupo 3"/>
          <p:cNvGrpSpPr/>
          <p:nvPr/>
        </p:nvGrpSpPr>
        <p:grpSpPr>
          <a:xfrm>
            <a:off x="3074234" y="2780928"/>
            <a:ext cx="1872208" cy="3816424"/>
            <a:chOff x="3074234" y="2780928"/>
            <a:chExt cx="1872208" cy="3816424"/>
          </a:xfrm>
        </p:grpSpPr>
        <p:sp>
          <p:nvSpPr>
            <p:cNvPr id="23" name="22 Elipse"/>
            <p:cNvSpPr/>
            <p:nvPr/>
          </p:nvSpPr>
          <p:spPr>
            <a:xfrm>
              <a:off x="3074234" y="2780928"/>
              <a:ext cx="1872208" cy="1872208"/>
            </a:xfrm>
            <a:prstGeom prst="ellipse">
              <a:avLst/>
            </a:prstGeom>
            <a:solidFill>
              <a:srgbClr val="FF0000"/>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100" dirty="0" smtClean="0">
                  <a:solidFill>
                    <a:schemeClr val="tx1"/>
                  </a:solidFill>
                  <a:latin typeface="Century Gothic" pitchFamily="34" charset="0"/>
                </a:rPr>
                <a:t>APLICACIONES DE  EJERCITACIÓN</a:t>
              </a:r>
            </a:p>
            <a:p>
              <a:pPr algn="ctr"/>
              <a:r>
                <a:rPr lang="es-ES" sz="1100" dirty="0" smtClean="0">
                  <a:solidFill>
                    <a:schemeClr val="tx1"/>
                  </a:solidFill>
                  <a:latin typeface="Century Gothic" pitchFamily="34" charset="0"/>
                </a:rPr>
                <a:t>EVALUACIÓN</a:t>
              </a:r>
              <a:endParaRPr lang="es-ES" sz="1100" dirty="0">
                <a:solidFill>
                  <a:schemeClr val="tx1"/>
                </a:solidFill>
                <a:latin typeface="Century Gothic" pitchFamily="34" charset="0"/>
              </a:endParaRPr>
            </a:p>
          </p:txBody>
        </p:sp>
        <p:sp>
          <p:nvSpPr>
            <p:cNvPr id="30" name="29 CuadroTexto"/>
            <p:cNvSpPr txBox="1"/>
            <p:nvPr/>
          </p:nvSpPr>
          <p:spPr>
            <a:xfrm>
              <a:off x="3347864" y="4861609"/>
              <a:ext cx="1055096" cy="646331"/>
            </a:xfrm>
            <a:prstGeom prst="rect">
              <a:avLst/>
            </a:prstGeom>
            <a:noFill/>
          </p:spPr>
          <p:txBody>
            <a:bodyPr wrap="none" rtlCol="0">
              <a:spAutoFit/>
            </a:bodyPr>
            <a:lstStyle/>
            <a:p>
              <a:pPr algn="ctr"/>
              <a:r>
                <a:rPr lang="es-ES" sz="1200" dirty="0" smtClean="0">
                  <a:latin typeface="Century Gothic" pitchFamily="34" charset="0"/>
                </a:rPr>
                <a:t>Entornos EA</a:t>
              </a:r>
            </a:p>
            <a:p>
              <a:pPr algn="ctr"/>
              <a:r>
                <a:rPr lang="es-ES" sz="1200" dirty="0" smtClean="0">
                  <a:latin typeface="Century Gothic" pitchFamily="34" charset="0"/>
                </a:rPr>
                <a:t>Formularios</a:t>
              </a:r>
            </a:p>
            <a:p>
              <a:pPr algn="ctr"/>
              <a:endParaRPr lang="es-ES" sz="1200" dirty="0">
                <a:latin typeface="Century Gothic" pitchFamily="34" charset="0"/>
              </a:endParaRPr>
            </a:p>
          </p:txBody>
        </p:sp>
        <p:pic>
          <p:nvPicPr>
            <p:cNvPr id="35" name="Picture 2" descr="http://www.ecomur.com/hotpotatoes/hbs_logo.jpg"/>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3563888" y="5733256"/>
              <a:ext cx="432048" cy="432048"/>
            </a:xfrm>
            <a:prstGeom prst="rect">
              <a:avLst/>
            </a:prstGeom>
            <a:noFill/>
            <a:ln w="9525">
              <a:noFill/>
              <a:miter lim="800000"/>
              <a:headEnd/>
              <a:tailEnd/>
            </a:ln>
          </p:spPr>
        </p:pic>
        <p:pic>
          <p:nvPicPr>
            <p:cNvPr id="36" name="Picture 12" descr="http://www.proprofs.com/quiz-school/img/proprofs-qm-logo1.png"/>
            <p:cNvPicPr>
              <a:picLocks noChangeAspect="1" noChangeArrowheads="1"/>
            </p:cNvPicPr>
            <p:nvPr/>
          </p:nvPicPr>
          <p:blipFill>
            <a:blip r:embed="rId7" cstate="print"/>
            <a:srcRect/>
            <a:stretch>
              <a:fillRect/>
            </a:stretch>
          </p:blipFill>
          <p:spPr bwMode="auto">
            <a:xfrm>
              <a:off x="3347864" y="6309320"/>
              <a:ext cx="900100" cy="288032"/>
            </a:xfrm>
            <a:prstGeom prst="rect">
              <a:avLst/>
            </a:prstGeom>
            <a:noFill/>
            <a:ln w="9525">
              <a:noFill/>
              <a:miter lim="800000"/>
              <a:headEnd/>
              <a:tailEnd/>
            </a:ln>
          </p:spPr>
        </p:pic>
      </p:grpSp>
      <p:grpSp>
        <p:nvGrpSpPr>
          <p:cNvPr id="5" name="Grupo 4"/>
          <p:cNvGrpSpPr/>
          <p:nvPr/>
        </p:nvGrpSpPr>
        <p:grpSpPr>
          <a:xfrm>
            <a:off x="4341575" y="2780928"/>
            <a:ext cx="1872208" cy="3840547"/>
            <a:chOff x="4341575" y="2780928"/>
            <a:chExt cx="1872208" cy="3840547"/>
          </a:xfrm>
        </p:grpSpPr>
        <p:sp>
          <p:nvSpPr>
            <p:cNvPr id="24" name="23 Elipse"/>
            <p:cNvSpPr/>
            <p:nvPr/>
          </p:nvSpPr>
          <p:spPr>
            <a:xfrm>
              <a:off x="4341575" y="2780928"/>
              <a:ext cx="1872208" cy="1872208"/>
            </a:xfrm>
            <a:prstGeom prst="ellipse">
              <a:avLst/>
            </a:prstGeom>
            <a:solidFill>
              <a:srgbClr val="8C4EBA"/>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100" dirty="0" smtClean="0">
                  <a:latin typeface="Century Gothic" pitchFamily="34" charset="0"/>
                </a:rPr>
                <a:t>SIMULACIONES</a:t>
              </a:r>
            </a:p>
            <a:p>
              <a:pPr algn="ctr"/>
              <a:r>
                <a:rPr lang="es-ES" sz="1100" dirty="0" smtClean="0">
                  <a:latin typeface="Century Gothic" pitchFamily="34" charset="0"/>
                </a:rPr>
                <a:t>Y </a:t>
              </a:r>
            </a:p>
            <a:p>
              <a:pPr algn="ctr"/>
              <a:r>
                <a:rPr lang="es-ES" sz="1100" dirty="0" smtClean="0">
                  <a:latin typeface="Century Gothic" pitchFamily="34" charset="0"/>
                </a:rPr>
                <a:t>MICROMUNDOS</a:t>
              </a:r>
              <a:endParaRPr lang="es-ES" sz="1100" dirty="0">
                <a:latin typeface="Century Gothic" pitchFamily="34" charset="0"/>
              </a:endParaRPr>
            </a:p>
          </p:txBody>
        </p:sp>
        <p:sp>
          <p:nvSpPr>
            <p:cNvPr id="33" name="32 CuadroTexto"/>
            <p:cNvSpPr txBox="1"/>
            <p:nvPr/>
          </p:nvSpPr>
          <p:spPr>
            <a:xfrm>
              <a:off x="4644008" y="4861609"/>
              <a:ext cx="1143262" cy="830997"/>
            </a:xfrm>
            <a:prstGeom prst="rect">
              <a:avLst/>
            </a:prstGeom>
            <a:noFill/>
          </p:spPr>
          <p:txBody>
            <a:bodyPr wrap="none" rtlCol="0">
              <a:spAutoFit/>
            </a:bodyPr>
            <a:lstStyle/>
            <a:p>
              <a:pPr algn="ctr"/>
              <a:r>
                <a:rPr lang="es-ES" sz="1200" dirty="0" smtClean="0">
                  <a:latin typeface="Century Gothic" pitchFamily="34" charset="0"/>
                </a:rPr>
                <a:t>Simuladores</a:t>
              </a:r>
            </a:p>
            <a:p>
              <a:pPr algn="ctr"/>
              <a:r>
                <a:rPr lang="es-ES" sz="1200" dirty="0" smtClean="0">
                  <a:latin typeface="Century Gothic" pitchFamily="34" charset="0"/>
                </a:rPr>
                <a:t>Entornos </a:t>
              </a:r>
            </a:p>
            <a:p>
              <a:pPr algn="ctr"/>
              <a:r>
                <a:rPr lang="es-ES" sz="1200" dirty="0" smtClean="0">
                  <a:latin typeface="Century Gothic" pitchFamily="34" charset="0"/>
                </a:rPr>
                <a:t>Modificables</a:t>
              </a:r>
            </a:p>
            <a:p>
              <a:pPr algn="ctr"/>
              <a:r>
                <a:rPr lang="es-ES" sz="1200" dirty="0" smtClean="0">
                  <a:latin typeface="Century Gothic" pitchFamily="34" charset="0"/>
                </a:rPr>
                <a:t>Juego</a:t>
              </a:r>
              <a:endParaRPr lang="es-ES" sz="1200" dirty="0">
                <a:latin typeface="Century Gothic" pitchFamily="34" charset="0"/>
              </a:endParaRPr>
            </a:p>
          </p:txBody>
        </p:sp>
        <p:pic>
          <p:nvPicPr>
            <p:cNvPr id="229384" name="Picture 8" descr="http://www.conmasfuturo.es/wp-content/uploads/2014/11/scratch_fablevision.jpg"/>
            <p:cNvPicPr>
              <a:picLocks noChangeAspect="1" noChangeArrowheads="1"/>
            </p:cNvPicPr>
            <p:nvPr/>
          </p:nvPicPr>
          <p:blipFill>
            <a:blip r:embed="rId8" cstate="print"/>
            <a:srcRect/>
            <a:stretch>
              <a:fillRect/>
            </a:stretch>
          </p:blipFill>
          <p:spPr bwMode="auto">
            <a:xfrm>
              <a:off x="4932040" y="5733256"/>
              <a:ext cx="504056" cy="504056"/>
            </a:xfrm>
            <a:prstGeom prst="rect">
              <a:avLst/>
            </a:prstGeom>
            <a:noFill/>
          </p:spPr>
        </p:pic>
        <p:pic>
          <p:nvPicPr>
            <p:cNvPr id="229390" name="Picture 14"/>
            <p:cNvPicPr>
              <a:picLocks noChangeAspect="1" noChangeArrowheads="1"/>
            </p:cNvPicPr>
            <p:nvPr/>
          </p:nvPicPr>
          <p:blipFill>
            <a:blip r:embed="rId9" cstate="print"/>
            <a:srcRect/>
            <a:stretch>
              <a:fillRect/>
            </a:stretch>
          </p:blipFill>
          <p:spPr bwMode="auto">
            <a:xfrm>
              <a:off x="4860032" y="6237312"/>
              <a:ext cx="792088" cy="384163"/>
            </a:xfrm>
            <a:prstGeom prst="rect">
              <a:avLst/>
            </a:prstGeom>
            <a:noFill/>
            <a:ln w="9525">
              <a:noFill/>
              <a:miter lim="800000"/>
              <a:headEnd/>
              <a:tailEnd/>
            </a:ln>
          </p:spPr>
        </p:pic>
      </p:grpSp>
      <p:grpSp>
        <p:nvGrpSpPr>
          <p:cNvPr id="6" name="Grupo 5"/>
          <p:cNvGrpSpPr/>
          <p:nvPr/>
        </p:nvGrpSpPr>
        <p:grpSpPr>
          <a:xfrm>
            <a:off x="5608916" y="2780928"/>
            <a:ext cx="1872208" cy="3888432"/>
            <a:chOff x="5608916" y="2780928"/>
            <a:chExt cx="1872208" cy="3888432"/>
          </a:xfrm>
        </p:grpSpPr>
        <p:sp>
          <p:nvSpPr>
            <p:cNvPr id="26" name="25 Elipse"/>
            <p:cNvSpPr/>
            <p:nvPr/>
          </p:nvSpPr>
          <p:spPr>
            <a:xfrm>
              <a:off x="5608916" y="2780928"/>
              <a:ext cx="1872208" cy="1872208"/>
            </a:xfrm>
            <a:prstGeom prst="ellipse">
              <a:avLst/>
            </a:prstGeom>
            <a:solidFill>
              <a:srgbClr val="FFC000"/>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100" dirty="0" smtClean="0">
                  <a:solidFill>
                    <a:schemeClr val="tx1"/>
                  </a:solidFill>
                  <a:latin typeface="Century Gothic" pitchFamily="34" charset="0"/>
                </a:rPr>
                <a:t>APLICACIONES DE</a:t>
              </a:r>
            </a:p>
            <a:p>
              <a:pPr algn="ctr"/>
              <a:r>
                <a:rPr lang="es-ES" sz="1100" dirty="0" smtClean="0">
                  <a:solidFill>
                    <a:schemeClr val="tx1"/>
                  </a:solidFill>
                  <a:latin typeface="Century Gothic" pitchFamily="34" charset="0"/>
                </a:rPr>
                <a:t>PRODUCCIÓN Y CREACIÓN</a:t>
              </a:r>
              <a:endParaRPr lang="es-ES" sz="1100" dirty="0">
                <a:solidFill>
                  <a:schemeClr val="tx1"/>
                </a:solidFill>
                <a:latin typeface="Century Gothic" pitchFamily="34" charset="0"/>
              </a:endParaRPr>
            </a:p>
          </p:txBody>
        </p:sp>
        <p:sp>
          <p:nvSpPr>
            <p:cNvPr id="32" name="31 CuadroTexto"/>
            <p:cNvSpPr txBox="1"/>
            <p:nvPr/>
          </p:nvSpPr>
          <p:spPr>
            <a:xfrm>
              <a:off x="5796136" y="4861609"/>
              <a:ext cx="1317990" cy="1015663"/>
            </a:xfrm>
            <a:prstGeom prst="rect">
              <a:avLst/>
            </a:prstGeom>
            <a:noFill/>
          </p:spPr>
          <p:txBody>
            <a:bodyPr wrap="none" rtlCol="0">
              <a:spAutoFit/>
            </a:bodyPr>
            <a:lstStyle/>
            <a:p>
              <a:pPr algn="ctr"/>
              <a:r>
                <a:rPr lang="es-ES" sz="1200" dirty="0" smtClean="0">
                  <a:latin typeface="Century Gothic" pitchFamily="34" charset="0"/>
                </a:rPr>
                <a:t>Presentaciones</a:t>
              </a:r>
            </a:p>
            <a:p>
              <a:pPr algn="ctr"/>
              <a:r>
                <a:rPr lang="es-ES" sz="1200" dirty="0" err="1" smtClean="0">
                  <a:latin typeface="Century Gothic" pitchFamily="34" charset="0"/>
                </a:rPr>
                <a:t>Proces</a:t>
              </a:r>
              <a:r>
                <a:rPr lang="es-ES" sz="1200" dirty="0" smtClean="0">
                  <a:latin typeface="Century Gothic" pitchFamily="34" charset="0"/>
                </a:rPr>
                <a:t>… textos</a:t>
              </a:r>
            </a:p>
            <a:p>
              <a:pPr algn="ctr"/>
              <a:r>
                <a:rPr lang="es-ES" sz="1200" dirty="0" smtClean="0">
                  <a:latin typeface="Century Gothic" pitchFamily="34" charset="0"/>
                </a:rPr>
                <a:t>Infografía</a:t>
              </a:r>
            </a:p>
            <a:p>
              <a:pPr algn="ctr"/>
              <a:r>
                <a:rPr lang="es-ES" sz="1200" dirty="0" smtClean="0">
                  <a:latin typeface="Century Gothic" pitchFamily="34" charset="0"/>
                </a:rPr>
                <a:t>Animación</a:t>
              </a:r>
            </a:p>
            <a:p>
              <a:pPr algn="ctr"/>
              <a:r>
                <a:rPr lang="es-ES" sz="1200" dirty="0" smtClean="0">
                  <a:latin typeface="Century Gothic" pitchFamily="34" charset="0"/>
                </a:rPr>
                <a:t>Autoedición</a:t>
              </a:r>
              <a:endParaRPr lang="es-ES" sz="1200" dirty="0">
                <a:latin typeface="Century Gothic" pitchFamily="34" charset="0"/>
              </a:endParaRPr>
            </a:p>
          </p:txBody>
        </p:sp>
        <p:pic>
          <p:nvPicPr>
            <p:cNvPr id="229393" name="Picture 17"/>
            <p:cNvPicPr>
              <a:picLocks noChangeAspect="1" noChangeArrowheads="1"/>
            </p:cNvPicPr>
            <p:nvPr/>
          </p:nvPicPr>
          <p:blipFill>
            <a:blip r:embed="rId10" cstate="print"/>
            <a:srcRect/>
            <a:stretch>
              <a:fillRect/>
            </a:stretch>
          </p:blipFill>
          <p:spPr bwMode="auto">
            <a:xfrm>
              <a:off x="5868144" y="5877272"/>
              <a:ext cx="1080120" cy="216024"/>
            </a:xfrm>
            <a:prstGeom prst="rect">
              <a:avLst/>
            </a:prstGeom>
            <a:noFill/>
            <a:ln w="9525">
              <a:noFill/>
              <a:miter lim="800000"/>
              <a:headEnd/>
              <a:tailEnd/>
            </a:ln>
          </p:spPr>
        </p:pic>
        <p:pic>
          <p:nvPicPr>
            <p:cNvPr id="229397" name="Picture 21" descr="http://langwitches.org/blog/wp-content/uploads/2013/01/boocreator.png"/>
            <p:cNvPicPr>
              <a:picLocks noChangeAspect="1" noChangeArrowheads="1"/>
            </p:cNvPicPr>
            <p:nvPr/>
          </p:nvPicPr>
          <p:blipFill>
            <a:blip r:embed="rId11" cstate="print"/>
            <a:srcRect/>
            <a:stretch>
              <a:fillRect/>
            </a:stretch>
          </p:blipFill>
          <p:spPr bwMode="auto">
            <a:xfrm>
              <a:off x="6228184" y="6165304"/>
              <a:ext cx="504056" cy="504056"/>
            </a:xfrm>
            <a:prstGeom prst="rect">
              <a:avLst/>
            </a:prstGeom>
            <a:noFill/>
          </p:spPr>
        </p:pic>
      </p:grpSp>
      <p:grpSp>
        <p:nvGrpSpPr>
          <p:cNvPr id="7" name="Grupo 6"/>
          <p:cNvGrpSpPr/>
          <p:nvPr/>
        </p:nvGrpSpPr>
        <p:grpSpPr>
          <a:xfrm>
            <a:off x="6876256" y="2780928"/>
            <a:ext cx="1899542" cy="3439244"/>
            <a:chOff x="6876256" y="2780928"/>
            <a:chExt cx="1899542" cy="3439244"/>
          </a:xfrm>
        </p:grpSpPr>
        <p:sp>
          <p:nvSpPr>
            <p:cNvPr id="27" name="26 Elipse"/>
            <p:cNvSpPr/>
            <p:nvPr/>
          </p:nvSpPr>
          <p:spPr>
            <a:xfrm>
              <a:off x="6876256" y="2780928"/>
              <a:ext cx="1872208" cy="1872208"/>
            </a:xfrm>
            <a:prstGeom prst="ellipse">
              <a:avLst/>
            </a:prstGeom>
            <a:solidFill>
              <a:srgbClr val="ABF010"/>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100" dirty="0" smtClean="0">
                  <a:solidFill>
                    <a:schemeClr val="tx1"/>
                  </a:solidFill>
                  <a:latin typeface="Century Gothic" pitchFamily="34" charset="0"/>
                </a:rPr>
                <a:t>APLICACIONES DE </a:t>
              </a:r>
            </a:p>
            <a:p>
              <a:pPr algn="ctr"/>
              <a:r>
                <a:rPr lang="es-ES" sz="1100" dirty="0" smtClean="0">
                  <a:solidFill>
                    <a:schemeClr val="tx1"/>
                  </a:solidFill>
                  <a:latin typeface="Century Gothic" pitchFamily="34" charset="0"/>
                </a:rPr>
                <a:t>REFLEXIÓN</a:t>
              </a:r>
              <a:endParaRPr lang="es-ES" sz="1100" dirty="0">
                <a:solidFill>
                  <a:schemeClr val="tx1"/>
                </a:solidFill>
                <a:latin typeface="Century Gothic" pitchFamily="34" charset="0"/>
              </a:endParaRPr>
            </a:p>
          </p:txBody>
        </p:sp>
        <p:sp>
          <p:nvSpPr>
            <p:cNvPr id="31" name="30 CuadroTexto"/>
            <p:cNvSpPr txBox="1"/>
            <p:nvPr/>
          </p:nvSpPr>
          <p:spPr>
            <a:xfrm>
              <a:off x="6992938" y="4847769"/>
              <a:ext cx="1782860" cy="646331"/>
            </a:xfrm>
            <a:prstGeom prst="rect">
              <a:avLst/>
            </a:prstGeom>
            <a:noFill/>
          </p:spPr>
          <p:txBody>
            <a:bodyPr wrap="none" rtlCol="0">
              <a:spAutoFit/>
            </a:bodyPr>
            <a:lstStyle/>
            <a:p>
              <a:pPr algn="ctr"/>
              <a:r>
                <a:rPr lang="es-ES" sz="1200" dirty="0" smtClean="0">
                  <a:latin typeface="Century Gothic" pitchFamily="34" charset="0"/>
                </a:rPr>
                <a:t>Cuadernos Digitales</a:t>
              </a:r>
            </a:p>
            <a:p>
              <a:pPr algn="ctr"/>
              <a:r>
                <a:rPr lang="es-ES" sz="1200" dirty="0" smtClean="0">
                  <a:latin typeface="Century Gothic" pitchFamily="34" charset="0"/>
                </a:rPr>
                <a:t>Porfolios-e</a:t>
              </a:r>
            </a:p>
            <a:p>
              <a:pPr algn="ctr"/>
              <a:r>
                <a:rPr lang="es-ES" sz="1200" dirty="0" smtClean="0">
                  <a:latin typeface="Century Gothic" pitchFamily="34" charset="0"/>
                </a:rPr>
                <a:t>Mapas conceptuales</a:t>
              </a:r>
              <a:endParaRPr lang="es-ES" sz="1200" dirty="0">
                <a:latin typeface="Century Gothic" pitchFamily="34" charset="0"/>
              </a:endParaRPr>
            </a:p>
          </p:txBody>
        </p:sp>
        <p:pic>
          <p:nvPicPr>
            <p:cNvPr id="229387" name="Picture 11"/>
            <p:cNvPicPr>
              <a:picLocks noChangeAspect="1" noChangeArrowheads="1"/>
            </p:cNvPicPr>
            <p:nvPr/>
          </p:nvPicPr>
          <p:blipFill>
            <a:blip r:embed="rId12" cstate="print"/>
            <a:srcRect/>
            <a:stretch>
              <a:fillRect/>
            </a:stretch>
          </p:blipFill>
          <p:spPr bwMode="auto">
            <a:xfrm>
              <a:off x="7524328" y="5507940"/>
              <a:ext cx="720080" cy="240027"/>
            </a:xfrm>
            <a:prstGeom prst="rect">
              <a:avLst/>
            </a:prstGeom>
            <a:noFill/>
            <a:ln w="9525">
              <a:noFill/>
              <a:miter lim="800000"/>
              <a:headEnd/>
              <a:tailEnd/>
            </a:ln>
          </p:spPr>
        </p:pic>
        <p:pic>
          <p:nvPicPr>
            <p:cNvPr id="229398" name="Picture 22"/>
            <p:cNvPicPr>
              <a:picLocks noChangeAspect="1" noChangeArrowheads="1"/>
            </p:cNvPicPr>
            <p:nvPr/>
          </p:nvPicPr>
          <p:blipFill>
            <a:blip r:embed="rId13" cstate="print"/>
            <a:srcRect/>
            <a:stretch>
              <a:fillRect/>
            </a:stretch>
          </p:blipFill>
          <p:spPr bwMode="auto">
            <a:xfrm>
              <a:off x="7507560" y="5877272"/>
              <a:ext cx="609600" cy="342900"/>
            </a:xfrm>
            <a:prstGeom prst="rect">
              <a:avLst/>
            </a:prstGeom>
            <a:noFill/>
            <a:ln w="9525">
              <a:no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9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
          <p:cNvPicPr>
            <a:picLocks noChangeAspect="1" noChangeArrowheads="1"/>
          </p:cNvPicPr>
          <p:nvPr/>
        </p:nvPicPr>
        <p:blipFill>
          <a:blip r:embed="rId3" cstate="print"/>
          <a:srcRect/>
          <a:stretch>
            <a:fillRect/>
          </a:stretch>
        </p:blipFill>
        <p:spPr bwMode="auto">
          <a:xfrm>
            <a:off x="5143504" y="2571744"/>
            <a:ext cx="4000496" cy="2214578"/>
          </a:xfrm>
          <a:prstGeom prst="rect">
            <a:avLst/>
          </a:prstGeom>
          <a:noFill/>
          <a:ln w="9525">
            <a:noFill/>
            <a:miter lim="800000"/>
            <a:headEnd/>
            <a:tailEnd/>
          </a:ln>
          <a:effectLst/>
        </p:spPr>
      </p:pic>
      <p:sp>
        <p:nvSpPr>
          <p:cNvPr id="16" name="15 CuadroTexto"/>
          <p:cNvSpPr txBox="1"/>
          <p:nvPr/>
        </p:nvSpPr>
        <p:spPr>
          <a:xfrm>
            <a:off x="2285984" y="2928934"/>
            <a:ext cx="2489784" cy="707886"/>
          </a:xfrm>
          <a:prstGeom prst="rect">
            <a:avLst/>
          </a:prstGeom>
          <a:noFill/>
        </p:spPr>
        <p:txBody>
          <a:bodyPr wrap="none" rtlCol="0">
            <a:spAutoFit/>
          </a:bodyPr>
          <a:lstStyle/>
          <a:p>
            <a:r>
              <a:rPr lang="es-ES" sz="4000" dirty="0" smtClean="0">
                <a:solidFill>
                  <a:schemeClr val="accent6">
                    <a:lumMod val="75000"/>
                  </a:schemeClr>
                </a:solidFill>
                <a:latin typeface="Century Gothic" pitchFamily="34" charset="0"/>
              </a:rPr>
              <a:t>GRACIAS</a:t>
            </a:r>
            <a:endParaRPr lang="es-ES" sz="4000" dirty="0">
              <a:solidFill>
                <a:schemeClr val="accent6">
                  <a:lumMod val="75000"/>
                </a:schemeClr>
              </a:solidFill>
              <a:latin typeface="Century Gothic" pitchFamily="34" charset="0"/>
            </a:endParaRPr>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 y="0"/>
            <a:ext cx="9324529"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99515100"/>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706" y="24780"/>
            <a:ext cx="9152706" cy="683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4 Cheurón">
            <a:hlinkClick r:id="rId3" action="ppaction://hlinksldjump"/>
          </p:cNvPr>
          <p:cNvSpPr/>
          <p:nvPr/>
        </p:nvSpPr>
        <p:spPr>
          <a:xfrm flipH="1">
            <a:off x="8389520" y="6237312"/>
            <a:ext cx="576064" cy="432048"/>
          </a:xfrm>
          <a:prstGeom prst="chevron">
            <a:avLst/>
          </a:prstGeom>
          <a:solidFill>
            <a:schemeClr val="accent3">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Tree>
    <p:extLst>
      <p:ext uri="{BB962C8B-B14F-4D97-AF65-F5344CB8AC3E}">
        <p14:creationId xmlns:p14="http://schemas.microsoft.com/office/powerpoint/2010/main" xmlns="" val="1770626093"/>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heurón">
            <a:hlinkClick r:id="rId2" action="ppaction://hlinksldjump"/>
          </p:cNvPr>
          <p:cNvSpPr/>
          <p:nvPr/>
        </p:nvSpPr>
        <p:spPr>
          <a:xfrm flipH="1">
            <a:off x="8389520" y="6237312"/>
            <a:ext cx="576064" cy="432048"/>
          </a:xfrm>
          <a:prstGeom prst="chevron">
            <a:avLst/>
          </a:prstGeom>
          <a:solidFill>
            <a:schemeClr val="accent3">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pic>
        <p:nvPicPr>
          <p:cNvPr id="6" name="Picture 2"/>
          <p:cNvPicPr>
            <a:picLocks noChangeAspect="1" noChangeArrowheads="1"/>
          </p:cNvPicPr>
          <p:nvPr/>
        </p:nvPicPr>
        <p:blipFill>
          <a:blip r:embed="rId3" cstate="print"/>
          <a:srcRect/>
          <a:stretch>
            <a:fillRect/>
          </a:stretch>
        </p:blipFill>
        <p:spPr bwMode="auto">
          <a:xfrm>
            <a:off x="1043608" y="188640"/>
            <a:ext cx="7429500" cy="5781675"/>
          </a:xfrm>
          <a:prstGeom prst="rect">
            <a:avLst/>
          </a:prstGeom>
          <a:noFill/>
          <a:ln w="9525">
            <a:noFill/>
            <a:miter lim="800000"/>
            <a:headEnd/>
            <a:tailEnd/>
          </a:ln>
          <a:effectLst/>
        </p:spPr>
      </p:pic>
    </p:spTree>
    <p:extLst>
      <p:ext uri="{BB962C8B-B14F-4D97-AF65-F5344CB8AC3E}">
        <p14:creationId xmlns:p14="http://schemas.microsoft.com/office/powerpoint/2010/main" xmlns="" val="1770626093"/>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heurón">
            <a:hlinkClick r:id="rId2" action="ppaction://hlinksldjump"/>
          </p:cNvPr>
          <p:cNvSpPr/>
          <p:nvPr/>
        </p:nvSpPr>
        <p:spPr>
          <a:xfrm flipH="1">
            <a:off x="8389520" y="6237312"/>
            <a:ext cx="576064" cy="432048"/>
          </a:xfrm>
          <a:prstGeom prst="chevron">
            <a:avLst/>
          </a:prstGeom>
          <a:solidFill>
            <a:schemeClr val="accent3">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pic>
        <p:nvPicPr>
          <p:cNvPr id="7" name="Picture 2"/>
          <p:cNvPicPr>
            <a:picLocks noChangeAspect="1" noChangeArrowheads="1"/>
          </p:cNvPicPr>
          <p:nvPr/>
        </p:nvPicPr>
        <p:blipFill>
          <a:blip r:embed="rId3" cstate="print"/>
          <a:srcRect/>
          <a:stretch>
            <a:fillRect/>
          </a:stretch>
        </p:blipFill>
        <p:spPr bwMode="auto">
          <a:xfrm>
            <a:off x="1071538" y="1714488"/>
            <a:ext cx="7505700" cy="2695575"/>
          </a:xfrm>
          <a:prstGeom prst="rect">
            <a:avLst/>
          </a:prstGeom>
          <a:noFill/>
          <a:ln w="9525">
            <a:noFill/>
            <a:miter lim="800000"/>
            <a:headEnd/>
            <a:tailEnd/>
          </a:ln>
          <a:effectLst/>
        </p:spPr>
      </p:pic>
    </p:spTree>
    <p:extLst>
      <p:ext uri="{BB962C8B-B14F-4D97-AF65-F5344CB8AC3E}">
        <p14:creationId xmlns:p14="http://schemas.microsoft.com/office/powerpoint/2010/main" xmlns="" val="1770626093"/>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heurón">
            <a:hlinkClick r:id="rId2" action="ppaction://hlinksldjump"/>
          </p:cNvPr>
          <p:cNvSpPr/>
          <p:nvPr/>
        </p:nvSpPr>
        <p:spPr>
          <a:xfrm flipH="1">
            <a:off x="8389520" y="6237312"/>
            <a:ext cx="576064" cy="432048"/>
          </a:xfrm>
          <a:prstGeom prst="chevron">
            <a:avLst/>
          </a:prstGeom>
          <a:solidFill>
            <a:schemeClr val="accent3">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pic>
        <p:nvPicPr>
          <p:cNvPr id="3" name="Picture 3"/>
          <p:cNvPicPr>
            <a:picLocks noChangeAspect="1" noChangeArrowheads="1"/>
          </p:cNvPicPr>
          <p:nvPr/>
        </p:nvPicPr>
        <p:blipFill>
          <a:blip r:embed="rId3" cstate="print"/>
          <a:srcRect/>
          <a:stretch>
            <a:fillRect/>
          </a:stretch>
        </p:blipFill>
        <p:spPr bwMode="auto">
          <a:xfrm>
            <a:off x="1000100" y="571480"/>
            <a:ext cx="7334250" cy="5276850"/>
          </a:xfrm>
          <a:prstGeom prst="rect">
            <a:avLst/>
          </a:prstGeom>
          <a:noFill/>
          <a:ln w="9525">
            <a:noFill/>
            <a:miter lim="800000"/>
            <a:headEnd/>
            <a:tailEnd/>
          </a:ln>
          <a:effectLst/>
        </p:spPr>
      </p:pic>
    </p:spTree>
    <p:extLst>
      <p:ext uri="{BB962C8B-B14F-4D97-AF65-F5344CB8AC3E}">
        <p14:creationId xmlns:p14="http://schemas.microsoft.com/office/powerpoint/2010/main" xmlns="" val="1770626093"/>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971600" y="4726885"/>
            <a:ext cx="6408712" cy="646331"/>
          </a:xfrm>
          <a:prstGeom prst="rect">
            <a:avLst/>
          </a:prstGeom>
        </p:spPr>
        <p:txBody>
          <a:bodyPr wrap="square">
            <a:spAutoFit/>
          </a:bodyPr>
          <a:lstStyle/>
          <a:p>
            <a:r>
              <a:rPr lang="es-ES" dirty="0" smtClean="0">
                <a:hlinkClick r:id="rId2"/>
              </a:rPr>
              <a:t>http://es.slideshare.net/cedecite/tag/r%C3%BAbricas</a:t>
            </a:r>
            <a:endParaRPr lang="es-ES" dirty="0" smtClean="0"/>
          </a:p>
          <a:p>
            <a:endParaRPr lang="es-ES" dirty="0"/>
          </a:p>
        </p:txBody>
      </p:sp>
      <p:pic>
        <p:nvPicPr>
          <p:cNvPr id="1026" name="Picture 2" descr="http://cdn.slidesharecdn.com/profile-photo-cedecite-96x96.jpg?cb=1423486869"/>
          <p:cNvPicPr>
            <a:picLocks noChangeAspect="1" noChangeArrowheads="1"/>
          </p:cNvPicPr>
          <p:nvPr/>
        </p:nvPicPr>
        <p:blipFill>
          <a:blip r:embed="rId3" cstate="print"/>
          <a:srcRect/>
          <a:stretch>
            <a:fillRect/>
          </a:stretch>
        </p:blipFill>
        <p:spPr bwMode="auto">
          <a:xfrm>
            <a:off x="7884368" y="4797152"/>
            <a:ext cx="914400" cy="914401"/>
          </a:xfrm>
          <a:prstGeom prst="rect">
            <a:avLst/>
          </a:prstGeom>
          <a:noFill/>
        </p:spPr>
      </p:pic>
      <p:sp>
        <p:nvSpPr>
          <p:cNvPr id="4" name="3 Rectángulo"/>
          <p:cNvSpPr/>
          <p:nvPr/>
        </p:nvSpPr>
        <p:spPr>
          <a:xfrm>
            <a:off x="4644008" y="836712"/>
            <a:ext cx="3964740" cy="646331"/>
          </a:xfrm>
          <a:prstGeom prst="rect">
            <a:avLst/>
          </a:prstGeom>
        </p:spPr>
        <p:txBody>
          <a:bodyPr wrap="none">
            <a:spAutoFit/>
          </a:bodyPr>
          <a:lstStyle/>
          <a:p>
            <a:r>
              <a:rPr lang="es-ES" dirty="0" smtClean="0">
                <a:hlinkClick r:id="rId4"/>
              </a:rPr>
              <a:t>http://cedec.ite.educacion.es/index.php</a:t>
            </a:r>
            <a:endParaRPr lang="es-ES" dirty="0" smtClean="0"/>
          </a:p>
          <a:p>
            <a:endParaRPr lang="es-ES" dirty="0"/>
          </a:p>
        </p:txBody>
      </p:sp>
      <p:sp>
        <p:nvSpPr>
          <p:cNvPr id="5" name="4 CuadroTexto"/>
          <p:cNvSpPr txBox="1"/>
          <p:nvPr/>
        </p:nvSpPr>
        <p:spPr>
          <a:xfrm>
            <a:off x="971600" y="4366845"/>
            <a:ext cx="2166491" cy="369332"/>
          </a:xfrm>
          <a:prstGeom prst="rect">
            <a:avLst/>
          </a:prstGeom>
          <a:noFill/>
        </p:spPr>
        <p:txBody>
          <a:bodyPr wrap="none" rtlCol="0">
            <a:spAutoFit/>
          </a:bodyPr>
          <a:lstStyle/>
          <a:p>
            <a:r>
              <a:rPr lang="es-ES" dirty="0" smtClean="0"/>
              <a:t>BANCO DE RÚBRICAS</a:t>
            </a:r>
            <a:endParaRPr lang="es-ES" dirty="0"/>
          </a:p>
        </p:txBody>
      </p:sp>
      <p:pic>
        <p:nvPicPr>
          <p:cNvPr id="1028" name="Picture 4" descr="logo cedec"/>
          <p:cNvPicPr>
            <a:picLocks noChangeAspect="1" noChangeArrowheads="1"/>
          </p:cNvPicPr>
          <p:nvPr/>
        </p:nvPicPr>
        <p:blipFill>
          <a:blip r:embed="rId5" cstate="print"/>
          <a:srcRect/>
          <a:stretch>
            <a:fillRect/>
          </a:stretch>
        </p:blipFill>
        <p:spPr bwMode="auto">
          <a:xfrm>
            <a:off x="5364088" y="260648"/>
            <a:ext cx="3257550" cy="571501"/>
          </a:xfrm>
          <a:prstGeom prst="rect">
            <a:avLst/>
          </a:prstGeom>
          <a:noFill/>
        </p:spPr>
      </p:pic>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330" name="Picture 2" descr="Procomún - Red de Recursos Educativos en Abierto"/>
          <p:cNvPicPr>
            <a:picLocks noChangeAspect="1" noChangeArrowheads="1"/>
          </p:cNvPicPr>
          <p:nvPr/>
        </p:nvPicPr>
        <p:blipFill>
          <a:blip r:embed="rId2" cstate="print"/>
          <a:srcRect/>
          <a:stretch>
            <a:fillRect/>
          </a:stretch>
        </p:blipFill>
        <p:spPr bwMode="auto">
          <a:xfrm>
            <a:off x="251520" y="332656"/>
            <a:ext cx="2819400" cy="847725"/>
          </a:xfrm>
          <a:prstGeom prst="rect">
            <a:avLst/>
          </a:prstGeom>
          <a:noFill/>
        </p:spPr>
      </p:pic>
      <p:sp>
        <p:nvSpPr>
          <p:cNvPr id="3" name="2 Rectángulo"/>
          <p:cNvSpPr/>
          <p:nvPr/>
        </p:nvSpPr>
        <p:spPr>
          <a:xfrm>
            <a:off x="251520" y="1196752"/>
            <a:ext cx="3045898" cy="646331"/>
          </a:xfrm>
          <a:prstGeom prst="rect">
            <a:avLst/>
          </a:prstGeom>
        </p:spPr>
        <p:txBody>
          <a:bodyPr wrap="none">
            <a:spAutoFit/>
          </a:bodyPr>
          <a:lstStyle/>
          <a:p>
            <a:r>
              <a:rPr lang="es-ES" dirty="0" smtClean="0">
                <a:hlinkClick r:id="rId3"/>
              </a:rPr>
              <a:t>http://procomun.educalab.es/</a:t>
            </a:r>
            <a:endParaRPr lang="es-ES" dirty="0" smtClean="0"/>
          </a:p>
          <a:p>
            <a:endParaRPr lang="es-ES" dirty="0"/>
          </a:p>
        </p:txBody>
      </p:sp>
      <p:pic>
        <p:nvPicPr>
          <p:cNvPr id="227331" name="Picture 3"/>
          <p:cNvPicPr>
            <a:picLocks noChangeAspect="1" noChangeArrowheads="1"/>
          </p:cNvPicPr>
          <p:nvPr/>
        </p:nvPicPr>
        <p:blipFill>
          <a:blip r:embed="rId4" cstate="print"/>
          <a:srcRect/>
          <a:stretch>
            <a:fillRect/>
          </a:stretch>
        </p:blipFill>
        <p:spPr bwMode="auto">
          <a:xfrm>
            <a:off x="0" y="2343150"/>
            <a:ext cx="9191625" cy="2171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835696" y="5157192"/>
            <a:ext cx="5886400" cy="369332"/>
          </a:xfrm>
          <a:prstGeom prst="rect">
            <a:avLst/>
          </a:prstGeom>
        </p:spPr>
        <p:txBody>
          <a:bodyPr wrap="square">
            <a:spAutoFit/>
          </a:bodyPr>
          <a:lstStyle/>
          <a:p>
            <a:r>
              <a:rPr lang="es-ES" dirty="0" smtClean="0"/>
              <a:t>https://www.youtube.com/watch?v=dBSOKHE0l3w</a:t>
            </a:r>
            <a:endParaRPr lang="es-ES" dirty="0"/>
          </a:p>
        </p:txBody>
      </p:sp>
      <p:pic>
        <p:nvPicPr>
          <p:cNvPr id="228354" name="Picture 2"/>
          <p:cNvPicPr>
            <a:picLocks noChangeAspect="1" noChangeArrowheads="1"/>
          </p:cNvPicPr>
          <p:nvPr/>
        </p:nvPicPr>
        <p:blipFill>
          <a:blip r:embed="rId2" cstate="print"/>
          <a:srcRect/>
          <a:stretch>
            <a:fillRect/>
          </a:stretch>
        </p:blipFill>
        <p:spPr bwMode="auto">
          <a:xfrm>
            <a:off x="1619672" y="1340768"/>
            <a:ext cx="6162675" cy="3409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3848</TotalTime>
  <Words>14464</Words>
  <Application>Microsoft Office PowerPoint</Application>
  <PresentationFormat>Presentación en pantalla (4:3)</PresentationFormat>
  <Paragraphs>1890</Paragraphs>
  <Slides>134</Slides>
  <Notes>87</Notes>
  <HiddenSlides>0</HiddenSlides>
  <MMClips>0</MMClips>
  <ScaleCrop>false</ScaleCrop>
  <HeadingPairs>
    <vt:vector size="4" baseType="variant">
      <vt:variant>
        <vt:lpstr>Tema</vt:lpstr>
      </vt:variant>
      <vt:variant>
        <vt:i4>1</vt:i4>
      </vt:variant>
      <vt:variant>
        <vt:lpstr>Títulos de diapositiva</vt:lpstr>
      </vt:variant>
      <vt:variant>
        <vt:i4>134</vt:i4>
      </vt:variant>
    </vt:vector>
  </HeadingPairs>
  <TitlesOfParts>
    <vt:vector size="135"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lpstr>Diapositiva 47</vt:lpstr>
      <vt:lpstr>Diapositiva 48</vt:lpstr>
      <vt:lpstr>Diapositiva 49</vt:lpstr>
      <vt:lpstr>Diapositiva 50</vt:lpstr>
      <vt:lpstr>Diapositiva 51</vt:lpstr>
      <vt:lpstr>Diapositiva 52</vt:lpstr>
      <vt:lpstr>Diapositiva 53</vt:lpstr>
      <vt:lpstr>Diapositiva 54</vt:lpstr>
      <vt:lpstr>Diapositiva 55</vt:lpstr>
      <vt:lpstr>Diapositiva 56</vt:lpstr>
      <vt:lpstr>Diapositiva 57</vt:lpstr>
      <vt:lpstr>Diapositiva 58</vt:lpstr>
      <vt:lpstr>Diapositiva 59</vt:lpstr>
      <vt:lpstr>Diapositiva 60</vt:lpstr>
      <vt:lpstr>Diapositiva 61</vt:lpstr>
      <vt:lpstr>Diapositiva 62</vt:lpstr>
      <vt:lpstr>Diapositiva 63</vt:lpstr>
      <vt:lpstr>Diapositiva 64</vt:lpstr>
      <vt:lpstr>Diapositiva 65</vt:lpstr>
      <vt:lpstr>Diapositiva 66</vt:lpstr>
      <vt:lpstr>Diapositiva 67</vt:lpstr>
      <vt:lpstr>Diapositiva 68</vt:lpstr>
      <vt:lpstr>Diapositiva 69</vt:lpstr>
      <vt:lpstr>Diapositiva 70</vt:lpstr>
      <vt:lpstr>Diapositiva 71</vt:lpstr>
      <vt:lpstr>Diapositiva 72</vt:lpstr>
      <vt:lpstr>Diapositiva 73</vt:lpstr>
      <vt:lpstr>Diapositiva 74</vt:lpstr>
      <vt:lpstr>Diapositiva 75</vt:lpstr>
      <vt:lpstr>Diapositiva 76</vt:lpstr>
      <vt:lpstr>Diapositiva 77</vt:lpstr>
      <vt:lpstr>Diapositiva 78</vt:lpstr>
      <vt:lpstr>Diapositiva 79</vt:lpstr>
      <vt:lpstr>Diapositiva 80</vt:lpstr>
      <vt:lpstr>Diapositiva 81</vt:lpstr>
      <vt:lpstr>Diapositiva 82</vt:lpstr>
      <vt:lpstr>Diapositiva 83</vt:lpstr>
      <vt:lpstr>Diapositiva 84</vt:lpstr>
      <vt:lpstr>Diapositiva 85</vt:lpstr>
      <vt:lpstr>Diapositiva 86</vt:lpstr>
      <vt:lpstr>Diapositiva 87</vt:lpstr>
      <vt:lpstr>Diapositiva 88</vt:lpstr>
      <vt:lpstr>Diapositiva 89</vt:lpstr>
      <vt:lpstr>Diapositiva 90</vt:lpstr>
      <vt:lpstr>Diapositiva 91</vt:lpstr>
      <vt:lpstr>Diapositiva 92</vt:lpstr>
      <vt:lpstr>Diapositiva 93</vt:lpstr>
      <vt:lpstr>Diapositiva 94</vt:lpstr>
      <vt:lpstr>Diapositiva 95</vt:lpstr>
      <vt:lpstr>Diapositiva 96</vt:lpstr>
      <vt:lpstr>Diapositiva 97</vt:lpstr>
      <vt:lpstr>Diapositiva 98</vt:lpstr>
      <vt:lpstr>Diapositiva 99</vt:lpstr>
      <vt:lpstr>Diapositiva 100</vt:lpstr>
      <vt:lpstr>Diapositiva 101</vt:lpstr>
      <vt:lpstr>Diapositiva 102</vt:lpstr>
      <vt:lpstr>Diapositiva 103</vt:lpstr>
      <vt:lpstr>Diapositiva 104</vt:lpstr>
      <vt:lpstr>Diapositiva 105</vt:lpstr>
      <vt:lpstr>Diapositiva 106</vt:lpstr>
      <vt:lpstr>Diapositiva 107</vt:lpstr>
      <vt:lpstr>Diapositiva 108</vt:lpstr>
      <vt:lpstr>Diapositiva 109</vt:lpstr>
      <vt:lpstr>Diapositiva 110</vt:lpstr>
      <vt:lpstr>Diapositiva 111</vt:lpstr>
      <vt:lpstr>Diapositiva 112</vt:lpstr>
      <vt:lpstr>Diapositiva 113</vt:lpstr>
      <vt:lpstr>Diapositiva 114</vt:lpstr>
      <vt:lpstr>Diapositiva 115</vt:lpstr>
      <vt:lpstr>Diapositiva 116</vt:lpstr>
      <vt:lpstr>Diapositiva 117</vt:lpstr>
      <vt:lpstr>Diapositiva 118</vt:lpstr>
      <vt:lpstr>Diapositiva 119</vt:lpstr>
      <vt:lpstr>Diapositiva 120</vt:lpstr>
      <vt:lpstr>Diapositiva 121</vt:lpstr>
      <vt:lpstr>Diapositiva 122</vt:lpstr>
      <vt:lpstr>Diapositiva 123</vt:lpstr>
      <vt:lpstr>Diapositiva 124</vt:lpstr>
      <vt:lpstr>Diapositiva 125</vt:lpstr>
      <vt:lpstr>Diapositiva 126</vt:lpstr>
      <vt:lpstr>Diapositiva 127</vt:lpstr>
      <vt:lpstr>Diapositiva 128</vt:lpstr>
      <vt:lpstr>Diapositiva 129</vt:lpstr>
      <vt:lpstr>Diapositiva 130</vt:lpstr>
      <vt:lpstr>Diapositiva 131</vt:lpstr>
      <vt:lpstr>Diapositiva 132</vt:lpstr>
      <vt:lpstr>Diapositiva 133</vt:lpstr>
      <vt:lpstr>Diapositiva 134</vt:lpstr>
    </vt:vector>
  </TitlesOfParts>
  <Company>RevolucionUnattended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EQUIPO-PC</dc:creator>
  <cp:lastModifiedBy>ape</cp:lastModifiedBy>
  <cp:revision>278</cp:revision>
  <dcterms:created xsi:type="dcterms:W3CDTF">2014-11-30T10:03:19Z</dcterms:created>
  <dcterms:modified xsi:type="dcterms:W3CDTF">2015-02-10T19:42:44Z</dcterms:modified>
</cp:coreProperties>
</file>